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rawings/drawing1.xml" ContentType="application/vnd.openxmlformats-officedocument.drawingml.chartshapes+xml"/>
  <Override PartName="/ppt/charts/chart18.xml" ContentType="application/vnd.openxmlformats-officedocument.drawingml.chart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charts/chart16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8" r:id="rId2"/>
    <p:sldId id="276" r:id="rId3"/>
    <p:sldId id="277" r:id="rId4"/>
    <p:sldId id="291" r:id="rId5"/>
    <p:sldId id="290" r:id="rId6"/>
    <p:sldId id="278" r:id="rId7"/>
    <p:sldId id="280" r:id="rId8"/>
    <p:sldId id="281" r:id="rId9"/>
    <p:sldId id="282" r:id="rId10"/>
    <p:sldId id="283" r:id="rId11"/>
    <p:sldId id="292" r:id="rId12"/>
    <p:sldId id="284" r:id="rId13"/>
    <p:sldId id="285" r:id="rId14"/>
    <p:sldId id="286" r:id="rId15"/>
    <p:sldId id="299" r:id="rId16"/>
    <p:sldId id="287" r:id="rId17"/>
    <p:sldId id="288" r:id="rId18"/>
    <p:sldId id="294" r:id="rId19"/>
    <p:sldId id="289" r:id="rId20"/>
    <p:sldId id="293" r:id="rId21"/>
    <p:sldId id="295" r:id="rId22"/>
    <p:sldId id="296" r:id="rId23"/>
    <p:sldId id="298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Estilo temático 1 - Énfasis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729" autoAdjust="0"/>
  </p:normalViewPr>
  <p:slideViewPr>
    <p:cSldViewPr>
      <p:cViewPr varScale="1">
        <p:scale>
          <a:sx n="80" d="100"/>
          <a:sy n="80" d="100"/>
        </p:scale>
        <p:origin x="-152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uan%20Sanguinetti\Documents\CAC\Plan%20de%20Infraestructura%202016\Informe%20final\PI%202016%202025%20-%20Antecedentes%20y%20contexto%20macro%2028%20de%20Agosto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uan%20Sanguinetti\Documents\CAC\Plan%20de%20Infraestructura%202016\Informe%20final\PI%202016%202025%20-%20Antecedentes%20y%20contexto%20macro%2028%20de%20Agosto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uan%20Sanguinetti\Documents\CAC\Plan%20de%20Infraestructura%202016\Informe%20final\PI%202016%202025%20-%20Antecedentes%20y%20contexto%20macro%2028%20de%20Agosto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uan%20Sanguinetti\Documents\CAC\Plan%20de%20Infraestructura%202016\Informe%20final\PI%202016%202025%20-%20Antecedentes%20y%20contexto%20macro%2028%20de%20Agosto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uan%20Sanguinetti\Documents\CAC\Plan%20de%20Infraestructura%202016\Proyecciones%20macro%20Plan%20Infraestructura%202016-2025%2017%20Junio%202015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uan%20Sanguinetti\Documents\CAC\Plan%20de%20Infraestructura%202016\Informe%20final\PI%202016%202025%20-%20Antecedentes%20y%20contexto%20macro%2028%20de%20Agosto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uan%20Sanguinetti\Documents\CAC\Plan%20de%20Infraestructura%202016\Proyecciones%20macro%20Plan%20Infraestructura%202016-2025%2010%20Junio%202015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uan%20Sanguinetti\Documents\CAC\Plan%20de%20Infraestructura%202016\Proyecciones%20macro%20Plan%20Infraestructura%202016-2025%2010%20Junio%202015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uan%20Sanguinetti\Documents\CAC\Plan%20de%20Infraestructura%202016\Informe%20final\PI%202016%202025%20-%20Antecedentes%20y%20contexto%20macro%2028%20de%20Agosto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uan%20Sanguinetti\Documents\CAC\Plan%20de%20Infraestructura%202016\Proyecciones%20macro%20Plan%20Infraestructura%202016-2025%2010%20Junio%202015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uan%20Sanguinetti\Documents\CAC\Plan%20de%20Infraestructura%202016\Proyecciones%20macro%20Plan%20Infraestructura%202016-2025%2010%20Julio%202015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uan%20Sanguinetti\Documents\CAC\Plan%20de%20Infraestructura%202016\Informe%20final\PI%202016%202025%20-%20Antecedentes%20y%20contexto%20macro%2028%20de%20Agosto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uan%20Sanguinetti\Documents\CAC\Plan%20de%20Infraestructura%202016\Informe%20final\Proyecciones%20macro%20Plan%20Infraestructura%202016-2025%2019%20de%20Agosto%202015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uan%20Sanguinetti\Documents\CAC\Plan%20de%20Infraestructura%202016\Informe%20final\PI%202016%202025%20-%20Antecedentes%20y%20contexto%20macro%2028%20de%20Agosto.xlsx" TargetMode="Externa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Juan%20Sanguinetti\Documents\CAC\Plan%20de%20Infraestructura%202016\Informe%20final\PI%202016%202025%20-%20Antecedentes%20y%20contexto%20macro%2028%20de%20Agosto.xlsx" TargetMode="Externa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Users\Juan%20Sanguinetti\Documents\CAC\Plan%20de%20Infraestructura%202016\Informe%20final\PI%202016%202025%20-%20Antecedentes%20y%20contexto%20macro%2028%20de%20Agosto.xlsx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uan%20Sanguinetti\Documents\CAC\Plan%20de%20Infraestructura%202016\Informe%20final\PI%202016%202025%20-%20Antecedentes%20y%20contexto%20macro%2028%20de%20Agosto.xlsx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uan%20Sanguinetti\Documents\CAC\Plan%20de%20Infraestructura%202016\Informe%20final\PI%202016%202025%20-%20Antecedentes%20y%20contexto%20macro%2028%20de%20Agosto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chart>
    <c:title>
      <c:tx>
        <c:rich>
          <a:bodyPr/>
          <a:lstStyle/>
          <a:p>
            <a:pPr>
              <a:defRPr sz="1800"/>
            </a:pPr>
            <a:r>
              <a:rPr lang="es-AR" sz="1800"/>
              <a:t>Tasa de Inversión y</a:t>
            </a:r>
            <a:r>
              <a:rPr lang="es-AR" sz="1800" baseline="0"/>
              <a:t> crecimiento económico</a:t>
            </a:r>
            <a:endParaRPr lang="es-AR" sz="1800"/>
          </a:p>
        </c:rich>
      </c:tx>
      <c:layout/>
      <c:overlay val="1"/>
    </c:title>
    <c:plotArea>
      <c:layout>
        <c:manualLayout>
          <c:layoutTarget val="inner"/>
          <c:xMode val="edge"/>
          <c:yMode val="edge"/>
          <c:x val="9.30021872265967E-2"/>
          <c:y val="9.3649907163165069E-2"/>
          <c:w val="0.81123495967285308"/>
          <c:h val="0.67008834494515768"/>
        </c:manualLayout>
      </c:layout>
      <c:barChart>
        <c:barDir val="col"/>
        <c:grouping val="clustered"/>
        <c:ser>
          <c:idx val="0"/>
          <c:order val="0"/>
          <c:tx>
            <c:v>Var % PIB</c:v>
          </c:tx>
          <c:spPr>
            <a:solidFill>
              <a:schemeClr val="bg1">
                <a:lumMod val="65000"/>
              </a:schemeClr>
            </a:solidFill>
          </c:spPr>
          <c:cat>
            <c:strRef>
              <c:f>'Tasa de inversion'!$U$9:$U$49</c:f>
              <c:strCache>
                <c:ptCount val="41"/>
                <c:pt idx="0">
                  <c:v>I 05</c:v>
                </c:pt>
                <c:pt idx="1">
                  <c:v>II 05</c:v>
                </c:pt>
                <c:pt idx="2">
                  <c:v>III 05</c:v>
                </c:pt>
                <c:pt idx="3">
                  <c:v>IV 05</c:v>
                </c:pt>
                <c:pt idx="4">
                  <c:v>I 06</c:v>
                </c:pt>
                <c:pt idx="5">
                  <c:v>II 06</c:v>
                </c:pt>
                <c:pt idx="6">
                  <c:v>III 06</c:v>
                </c:pt>
                <c:pt idx="7">
                  <c:v>IV 06</c:v>
                </c:pt>
                <c:pt idx="8">
                  <c:v>I 07</c:v>
                </c:pt>
                <c:pt idx="9">
                  <c:v>II 07</c:v>
                </c:pt>
                <c:pt idx="10">
                  <c:v>III 07</c:v>
                </c:pt>
                <c:pt idx="11">
                  <c:v>IV 07</c:v>
                </c:pt>
                <c:pt idx="12">
                  <c:v>I 08</c:v>
                </c:pt>
                <c:pt idx="13">
                  <c:v>II 08</c:v>
                </c:pt>
                <c:pt idx="14">
                  <c:v>III 08</c:v>
                </c:pt>
                <c:pt idx="15">
                  <c:v>IV 08</c:v>
                </c:pt>
                <c:pt idx="16">
                  <c:v>I 09</c:v>
                </c:pt>
                <c:pt idx="17">
                  <c:v>II 09</c:v>
                </c:pt>
                <c:pt idx="18">
                  <c:v>III 09</c:v>
                </c:pt>
                <c:pt idx="19">
                  <c:v>IV 09</c:v>
                </c:pt>
                <c:pt idx="20">
                  <c:v>I 10</c:v>
                </c:pt>
                <c:pt idx="21">
                  <c:v>II 10</c:v>
                </c:pt>
                <c:pt idx="22">
                  <c:v>III 10</c:v>
                </c:pt>
                <c:pt idx="23">
                  <c:v>IV 10</c:v>
                </c:pt>
                <c:pt idx="24">
                  <c:v>I 11</c:v>
                </c:pt>
                <c:pt idx="25">
                  <c:v>II 11</c:v>
                </c:pt>
                <c:pt idx="26">
                  <c:v>III 11</c:v>
                </c:pt>
                <c:pt idx="27">
                  <c:v>IV 11</c:v>
                </c:pt>
                <c:pt idx="28">
                  <c:v>I 12</c:v>
                </c:pt>
                <c:pt idx="29">
                  <c:v>II 12</c:v>
                </c:pt>
                <c:pt idx="30">
                  <c:v>III 12</c:v>
                </c:pt>
                <c:pt idx="31">
                  <c:v>IV 12</c:v>
                </c:pt>
                <c:pt idx="32">
                  <c:v>I 13</c:v>
                </c:pt>
                <c:pt idx="33">
                  <c:v>II 13</c:v>
                </c:pt>
                <c:pt idx="34">
                  <c:v>III 13</c:v>
                </c:pt>
                <c:pt idx="35">
                  <c:v>IV 13</c:v>
                </c:pt>
                <c:pt idx="36">
                  <c:v>I 14</c:v>
                </c:pt>
                <c:pt idx="37">
                  <c:v>II 14</c:v>
                </c:pt>
                <c:pt idx="38">
                  <c:v>III 14</c:v>
                </c:pt>
                <c:pt idx="39">
                  <c:v>IV 14</c:v>
                </c:pt>
                <c:pt idx="40">
                  <c:v>I 15</c:v>
                </c:pt>
              </c:strCache>
            </c:strRef>
          </c:cat>
          <c:val>
            <c:numRef>
              <c:f>'Tasa de inversion'!$W$9:$W$49</c:f>
              <c:numCache>
                <c:formatCode>#,##0.0</c:formatCode>
                <c:ptCount val="41"/>
                <c:pt idx="0">
                  <c:v>7.634266346962737</c:v>
                </c:pt>
                <c:pt idx="1">
                  <c:v>11.411408951390435</c:v>
                </c:pt>
                <c:pt idx="2">
                  <c:v>8.8175956022859054</c:v>
                </c:pt>
                <c:pt idx="3">
                  <c:v>8.933406770362236</c:v>
                </c:pt>
                <c:pt idx="4">
                  <c:v>8.7425440512602552</c:v>
                </c:pt>
                <c:pt idx="5">
                  <c:v>7.7427712735058885</c:v>
                </c:pt>
                <c:pt idx="6">
                  <c:v>8.8462671827742732</c:v>
                </c:pt>
                <c:pt idx="7">
                  <c:v>8.2305198011784153</c:v>
                </c:pt>
                <c:pt idx="8">
                  <c:v>7.2019688043946584</c:v>
                </c:pt>
                <c:pt idx="9">
                  <c:v>7.842229867579964</c:v>
                </c:pt>
                <c:pt idx="10">
                  <c:v>7.5336851757107137</c:v>
                </c:pt>
                <c:pt idx="11">
                  <c:v>9.1571962717187656</c:v>
                </c:pt>
                <c:pt idx="12">
                  <c:v>5.9065318941843534</c:v>
                </c:pt>
                <c:pt idx="13">
                  <c:v>4.4057179375168065</c:v>
                </c:pt>
                <c:pt idx="14">
                  <c:v>5.4175232224872945</c:v>
                </c:pt>
                <c:pt idx="15">
                  <c:v>-2.7918462385126297</c:v>
                </c:pt>
                <c:pt idx="16">
                  <c:v>-0.32478341685091577</c:v>
                </c:pt>
                <c:pt idx="17">
                  <c:v>-3.516057658363668</c:v>
                </c:pt>
                <c:pt idx="18">
                  <c:v>-1.7077870198918386</c:v>
                </c:pt>
                <c:pt idx="19">
                  <c:v>5.8228766243942687</c:v>
                </c:pt>
                <c:pt idx="20">
                  <c:v>5.3006429165184388</c:v>
                </c:pt>
                <c:pt idx="21">
                  <c:v>12.469439124608062</c:v>
                </c:pt>
                <c:pt idx="22">
                  <c:v>10.916861663009225</c:v>
                </c:pt>
                <c:pt idx="23">
                  <c:v>8.9153501488552713</c:v>
                </c:pt>
                <c:pt idx="24">
                  <c:v>10.375759357162298</c:v>
                </c:pt>
                <c:pt idx="25">
                  <c:v>7.8218486598829795</c:v>
                </c:pt>
                <c:pt idx="26">
                  <c:v>8.281136470010404</c:v>
                </c:pt>
                <c:pt idx="27">
                  <c:v>7.3394481456247105</c:v>
                </c:pt>
                <c:pt idx="28">
                  <c:v>4.3445363839713664</c:v>
                </c:pt>
                <c:pt idx="29">
                  <c:v>-1.406684410066416</c:v>
                </c:pt>
                <c:pt idx="30">
                  <c:v>8.6525134321635611E-2</c:v>
                </c:pt>
                <c:pt idx="31">
                  <c:v>0.53031399038192506</c:v>
                </c:pt>
                <c:pt idx="32">
                  <c:v>1.3072717283884479</c:v>
                </c:pt>
                <c:pt idx="33">
                  <c:v>5.1791288170912608</c:v>
                </c:pt>
                <c:pt idx="34">
                  <c:v>3.3329160816282433</c:v>
                </c:pt>
                <c:pt idx="35">
                  <c:v>1.7087118882048724</c:v>
                </c:pt>
                <c:pt idx="36">
                  <c:v>0.83551508028940624</c:v>
                </c:pt>
                <c:pt idx="37">
                  <c:v>0.70852251114355003</c:v>
                </c:pt>
                <c:pt idx="38">
                  <c:v>-0.18895791928168484</c:v>
                </c:pt>
                <c:pt idx="39">
                  <c:v>0.52167850859139464</c:v>
                </c:pt>
                <c:pt idx="40">
                  <c:v>1.111859032412843</c:v>
                </c:pt>
              </c:numCache>
            </c:numRef>
          </c:val>
        </c:ser>
        <c:gapWidth val="100"/>
        <c:axId val="45998080"/>
        <c:axId val="45999616"/>
      </c:barChart>
      <c:lineChart>
        <c:grouping val="standard"/>
        <c:ser>
          <c:idx val="1"/>
          <c:order val="1"/>
          <c:tx>
            <c:v>Var % IBIF</c:v>
          </c:tx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2"/>
                </a:solidFill>
              </a:ln>
            </c:spPr>
          </c:marker>
          <c:cat>
            <c:strRef>
              <c:f>'Tasa de inversion'!$U$9:$U$49</c:f>
              <c:strCache>
                <c:ptCount val="41"/>
                <c:pt idx="0">
                  <c:v>I 05</c:v>
                </c:pt>
                <c:pt idx="1">
                  <c:v>II 05</c:v>
                </c:pt>
                <c:pt idx="2">
                  <c:v>III 05</c:v>
                </c:pt>
                <c:pt idx="3">
                  <c:v>IV 05</c:v>
                </c:pt>
                <c:pt idx="4">
                  <c:v>I 06</c:v>
                </c:pt>
                <c:pt idx="5">
                  <c:v>II 06</c:v>
                </c:pt>
                <c:pt idx="6">
                  <c:v>III 06</c:v>
                </c:pt>
                <c:pt idx="7">
                  <c:v>IV 06</c:v>
                </c:pt>
                <c:pt idx="8">
                  <c:v>I 07</c:v>
                </c:pt>
                <c:pt idx="9">
                  <c:v>II 07</c:v>
                </c:pt>
                <c:pt idx="10">
                  <c:v>III 07</c:v>
                </c:pt>
                <c:pt idx="11">
                  <c:v>IV 07</c:v>
                </c:pt>
                <c:pt idx="12">
                  <c:v>I 08</c:v>
                </c:pt>
                <c:pt idx="13">
                  <c:v>II 08</c:v>
                </c:pt>
                <c:pt idx="14">
                  <c:v>III 08</c:v>
                </c:pt>
                <c:pt idx="15">
                  <c:v>IV 08</c:v>
                </c:pt>
                <c:pt idx="16">
                  <c:v>I 09</c:v>
                </c:pt>
                <c:pt idx="17">
                  <c:v>II 09</c:v>
                </c:pt>
                <c:pt idx="18">
                  <c:v>III 09</c:v>
                </c:pt>
                <c:pt idx="19">
                  <c:v>IV 09</c:v>
                </c:pt>
                <c:pt idx="20">
                  <c:v>I 10</c:v>
                </c:pt>
                <c:pt idx="21">
                  <c:v>II 10</c:v>
                </c:pt>
                <c:pt idx="22">
                  <c:v>III 10</c:v>
                </c:pt>
                <c:pt idx="23">
                  <c:v>IV 10</c:v>
                </c:pt>
                <c:pt idx="24">
                  <c:v>I 11</c:v>
                </c:pt>
                <c:pt idx="25">
                  <c:v>II 11</c:v>
                </c:pt>
                <c:pt idx="26">
                  <c:v>III 11</c:v>
                </c:pt>
                <c:pt idx="27">
                  <c:v>IV 11</c:v>
                </c:pt>
                <c:pt idx="28">
                  <c:v>I 12</c:v>
                </c:pt>
                <c:pt idx="29">
                  <c:v>II 12</c:v>
                </c:pt>
                <c:pt idx="30">
                  <c:v>III 12</c:v>
                </c:pt>
                <c:pt idx="31">
                  <c:v>IV 12</c:v>
                </c:pt>
                <c:pt idx="32">
                  <c:v>I 13</c:v>
                </c:pt>
                <c:pt idx="33">
                  <c:v>II 13</c:v>
                </c:pt>
                <c:pt idx="34">
                  <c:v>III 13</c:v>
                </c:pt>
                <c:pt idx="35">
                  <c:v>IV 13</c:v>
                </c:pt>
                <c:pt idx="36">
                  <c:v>I 14</c:v>
                </c:pt>
                <c:pt idx="37">
                  <c:v>II 14</c:v>
                </c:pt>
                <c:pt idx="38">
                  <c:v>III 14</c:v>
                </c:pt>
                <c:pt idx="39">
                  <c:v>IV 14</c:v>
                </c:pt>
                <c:pt idx="40">
                  <c:v>I 15</c:v>
                </c:pt>
              </c:strCache>
            </c:strRef>
          </c:cat>
          <c:val>
            <c:numRef>
              <c:f>'Tasa de inversion'!$Y$9:$Y$49</c:f>
              <c:numCache>
                <c:formatCode>0.0</c:formatCode>
                <c:ptCount val="41"/>
                <c:pt idx="0">
                  <c:v>16.753019216946686</c:v>
                </c:pt>
                <c:pt idx="1">
                  <c:v>17.097613898114563</c:v>
                </c:pt>
                <c:pt idx="2">
                  <c:v>19.315047528354292</c:v>
                </c:pt>
                <c:pt idx="3">
                  <c:v>19.176994467166029</c:v>
                </c:pt>
                <c:pt idx="4">
                  <c:v>19.228567869547184</c:v>
                </c:pt>
                <c:pt idx="5">
                  <c:v>18.76952420164395</c:v>
                </c:pt>
                <c:pt idx="6">
                  <c:v>21.058566277957354</c:v>
                </c:pt>
                <c:pt idx="7">
                  <c:v>19.712601463724006</c:v>
                </c:pt>
                <c:pt idx="8">
                  <c:v>20.047345288150229</c:v>
                </c:pt>
                <c:pt idx="9">
                  <c:v>19.63211300064771</c:v>
                </c:pt>
                <c:pt idx="10">
                  <c:v>21.924374098303588</c:v>
                </c:pt>
                <c:pt idx="11">
                  <c:v>21.288563001937625</c:v>
                </c:pt>
                <c:pt idx="12">
                  <c:v>21.783219411913528</c:v>
                </c:pt>
                <c:pt idx="13">
                  <c:v>21.421351095865123</c:v>
                </c:pt>
                <c:pt idx="14">
                  <c:v>22.788187834532366</c:v>
                </c:pt>
                <c:pt idx="15">
                  <c:v>20.710448937563886</c:v>
                </c:pt>
                <c:pt idx="16">
                  <c:v>18.872635975153184</c:v>
                </c:pt>
                <c:pt idx="17">
                  <c:v>17.570927110427949</c:v>
                </c:pt>
                <c:pt idx="18">
                  <c:v>19.378867848587806</c:v>
                </c:pt>
                <c:pt idx="19">
                  <c:v>18.218467845215976</c:v>
                </c:pt>
                <c:pt idx="20">
                  <c:v>19.183864056020745</c:v>
                </c:pt>
                <c:pt idx="21">
                  <c:v>19.31307127362227</c:v>
                </c:pt>
                <c:pt idx="22">
                  <c:v>21.808835430852078</c:v>
                </c:pt>
                <c:pt idx="23">
                  <c:v>21.974031415624097</c:v>
                </c:pt>
                <c:pt idx="24">
                  <c:v>21.752029848107814</c:v>
                </c:pt>
                <c:pt idx="25">
                  <c:v>22.326108161270838</c:v>
                </c:pt>
                <c:pt idx="26">
                  <c:v>24.253498544534818</c:v>
                </c:pt>
                <c:pt idx="27">
                  <c:v>22.462656312283773</c:v>
                </c:pt>
                <c:pt idx="28">
                  <c:v>21.458215245922553</c:v>
                </c:pt>
                <c:pt idx="29">
                  <c:v>19.645331330366034</c:v>
                </c:pt>
                <c:pt idx="30">
                  <c:v>21.46332540045918</c:v>
                </c:pt>
                <c:pt idx="31">
                  <c:v>21.297248341366753</c:v>
                </c:pt>
                <c:pt idx="32">
                  <c:v>20.60922035700559</c:v>
                </c:pt>
                <c:pt idx="33">
                  <c:v>20.19578816652697</c:v>
                </c:pt>
                <c:pt idx="34">
                  <c:v>21.940977716955334</c:v>
                </c:pt>
                <c:pt idx="35">
                  <c:v>21.276975358141037</c:v>
                </c:pt>
                <c:pt idx="36">
                  <c:v>19.91947505720589</c:v>
                </c:pt>
                <c:pt idx="37">
                  <c:v>19.091037269128829</c:v>
                </c:pt>
                <c:pt idx="38">
                  <c:v>20.695673182851834</c:v>
                </c:pt>
                <c:pt idx="39">
                  <c:v>19.376870744219794</c:v>
                </c:pt>
                <c:pt idx="40">
                  <c:v>19.801110810260514</c:v>
                </c:pt>
              </c:numCache>
            </c:numRef>
          </c:val>
        </c:ser>
        <c:marker val="1"/>
        <c:axId val="46028288"/>
        <c:axId val="46001536"/>
      </c:lineChart>
      <c:catAx>
        <c:axId val="45998080"/>
        <c:scaling>
          <c:orientation val="minMax"/>
        </c:scaling>
        <c:axPos val="b"/>
        <c:numFmt formatCode="General" sourceLinked="0"/>
        <c:majorTickMark val="none"/>
        <c:tickLblPos val="low"/>
        <c:txPr>
          <a:bodyPr rot="-5400000" vert="horz"/>
          <a:lstStyle/>
          <a:p>
            <a:pPr>
              <a:defRPr/>
            </a:pPr>
            <a:endParaRPr lang="es-AR"/>
          </a:p>
        </c:txPr>
        <c:crossAx val="45999616"/>
        <c:crosses val="autoZero"/>
        <c:auto val="1"/>
        <c:lblAlgn val="ctr"/>
        <c:lblOffset val="100"/>
        <c:tickLblSkip val="2"/>
      </c:catAx>
      <c:valAx>
        <c:axId val="45999616"/>
        <c:scaling>
          <c:orientation val="minMax"/>
        </c:scaling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s-AR" b="0"/>
                  <a:t>en %</a:t>
                </a:r>
              </a:p>
            </c:rich>
          </c:tx>
          <c:layout>
            <c:manualLayout>
              <c:xMode val="edge"/>
              <c:yMode val="edge"/>
              <c:x val="4.5027656125294973E-3"/>
              <c:y val="0.10782568534644273"/>
            </c:manualLayout>
          </c:layout>
        </c:title>
        <c:numFmt formatCode="#,##0" sourceLinked="0"/>
        <c:tickLblPos val="nextTo"/>
        <c:crossAx val="45998080"/>
        <c:crosses val="autoZero"/>
        <c:crossBetween val="between"/>
      </c:valAx>
      <c:valAx>
        <c:axId val="46001536"/>
        <c:scaling>
          <c:orientation val="minMax"/>
          <c:min val="15"/>
        </c:scaling>
        <c:axPos val="r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s-AR" b="0"/>
                  <a:t>en % del PIB</a:t>
                </a:r>
              </a:p>
            </c:rich>
          </c:tx>
          <c:layout/>
        </c:title>
        <c:numFmt formatCode="#,##0" sourceLinked="0"/>
        <c:tickLblPos val="nextTo"/>
        <c:crossAx val="46028288"/>
        <c:crosses val="max"/>
        <c:crossBetween val="between"/>
      </c:valAx>
      <c:catAx>
        <c:axId val="46028288"/>
        <c:scaling>
          <c:orientation val="minMax"/>
        </c:scaling>
        <c:delete val="1"/>
        <c:axPos val="b"/>
        <c:numFmt formatCode="General" sourceLinked="1"/>
        <c:tickLblPos val="none"/>
        <c:crossAx val="46001536"/>
        <c:crosses val="autoZero"/>
        <c:auto val="1"/>
        <c:lblAlgn val="ctr"/>
        <c:lblOffset val="100"/>
      </c:catAx>
    </c:plotArea>
    <c:legend>
      <c:legendPos val="r"/>
      <c:layout>
        <c:manualLayout>
          <c:xMode val="edge"/>
          <c:yMode val="edge"/>
          <c:x val="6.7708223972004156E-2"/>
          <c:y val="0.90184250752558992"/>
          <c:w val="0.80451399825021308"/>
          <c:h val="7.9362554209868097E-2"/>
        </c:manualLayout>
      </c:layout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style val="4"/>
  <c:chart>
    <c:autoTitleDeleted val="1"/>
    <c:plotArea>
      <c:layout>
        <c:manualLayout>
          <c:layoutTarget val="inner"/>
          <c:xMode val="edge"/>
          <c:yMode val="edge"/>
          <c:x val="8.9439033017870234E-2"/>
          <c:y val="3.8161366724994511E-2"/>
          <c:w val="0.87861755689391163"/>
          <c:h val="0.71457477445888895"/>
        </c:manualLayout>
      </c:layout>
      <c:barChart>
        <c:barDir val="col"/>
        <c:grouping val="stacked"/>
        <c:ser>
          <c:idx val="0"/>
          <c:order val="0"/>
          <c:tx>
            <c:strRef>
              <c:f>'Tasa de inversion'!$B$13</c:f>
              <c:strCache>
                <c:ptCount val="1"/>
                <c:pt idx="0">
                  <c:v>Pública</c:v>
                </c:pt>
              </c:strCache>
            </c:strRef>
          </c:tx>
          <c:dLbls>
            <c:numFmt formatCode="#,##0.0" sourceLinked="0"/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'Tasa de inversion'!$C$3:$M$3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</c:numCache>
            </c:numRef>
          </c:cat>
          <c:val>
            <c:numRef>
              <c:f>'Tasa de inversion'!$C$13:$M$13</c:f>
              <c:numCache>
                <c:formatCode>0.0</c:formatCode>
                <c:ptCount val="11"/>
                <c:pt idx="0">
                  <c:v>1.1169952171991975</c:v>
                </c:pt>
                <c:pt idx="1">
                  <c:v>1.14331477115194</c:v>
                </c:pt>
                <c:pt idx="2">
                  <c:v>1.2097118494381218</c:v>
                </c:pt>
                <c:pt idx="3">
                  <c:v>1.2777797084855202</c:v>
                </c:pt>
                <c:pt idx="4">
                  <c:v>1.4083971355018445</c:v>
                </c:pt>
                <c:pt idx="5">
                  <c:v>1.6060073030208653</c:v>
                </c:pt>
                <c:pt idx="6">
                  <c:v>1.5811461344457958</c:v>
                </c:pt>
                <c:pt idx="7">
                  <c:v>1.6023985697017133</c:v>
                </c:pt>
                <c:pt idx="8">
                  <c:v>1.8958193238976093</c:v>
                </c:pt>
                <c:pt idx="9">
                  <c:v>2.1808737370523215</c:v>
                </c:pt>
                <c:pt idx="10">
                  <c:v>2.9887789700417273</c:v>
                </c:pt>
              </c:numCache>
            </c:numRef>
          </c:val>
        </c:ser>
        <c:ser>
          <c:idx val="1"/>
          <c:order val="1"/>
          <c:tx>
            <c:strRef>
              <c:f>'Tasa de inversion'!$B$14</c:f>
              <c:strCache>
                <c:ptCount val="1"/>
                <c:pt idx="0">
                  <c:v>Privada</c:v>
                </c:pt>
              </c:strCache>
            </c:strRef>
          </c:tx>
          <c:dLbls>
            <c:numFmt formatCode="#,##0" sourceLinked="0"/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'Tasa de inversion'!$C$3:$M$3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</c:numCache>
            </c:numRef>
          </c:cat>
          <c:val>
            <c:numRef>
              <c:f>'Tasa de inversion'!$C$14:$M$14</c:f>
              <c:numCache>
                <c:formatCode>0.0</c:formatCode>
                <c:ptCount val="11"/>
                <c:pt idx="0">
                  <c:v>15.507815755843483</c:v>
                </c:pt>
                <c:pt idx="1">
                  <c:v>16.974580883513706</c:v>
                </c:pt>
                <c:pt idx="2">
                  <c:v>18.484267090527581</c:v>
                </c:pt>
                <c:pt idx="3">
                  <c:v>19.460104929486302</c:v>
                </c:pt>
                <c:pt idx="4">
                  <c:v>20.264900437987102</c:v>
                </c:pt>
                <c:pt idx="5">
                  <c:v>16.893009332564084</c:v>
                </c:pt>
                <c:pt idx="6">
                  <c:v>19.03834364996375</c:v>
                </c:pt>
                <c:pt idx="7">
                  <c:v>21.112837607798291</c:v>
                </c:pt>
                <c:pt idx="8">
                  <c:v>19.068974310141588</c:v>
                </c:pt>
                <c:pt idx="9">
                  <c:v>18.83037124672499</c:v>
                </c:pt>
                <c:pt idx="10">
                  <c:v>16.771664036491892</c:v>
                </c:pt>
              </c:numCache>
            </c:numRef>
          </c:val>
        </c:ser>
        <c:gapWidth val="35"/>
        <c:overlap val="100"/>
        <c:axId val="79580544"/>
        <c:axId val="79590528"/>
      </c:barChart>
      <c:lineChart>
        <c:grouping val="standard"/>
        <c:ser>
          <c:idx val="2"/>
          <c:order val="2"/>
          <c:tx>
            <c:v>Total</c:v>
          </c:tx>
          <c:spPr>
            <a:ln w="38100">
              <a:noFill/>
            </a:ln>
          </c:spPr>
          <c:dLbls>
            <c:numFmt formatCode="#,##0" sourceLinked="0"/>
            <c:dLblPos val="t"/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'Tasa de inversion'!$C$3:$M$3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</c:numCache>
            </c:numRef>
          </c:cat>
          <c:val>
            <c:numRef>
              <c:f>'Tasa de inversion'!$C$12:$M$12</c:f>
              <c:numCache>
                <c:formatCode>0.0</c:formatCode>
                <c:ptCount val="11"/>
                <c:pt idx="0">
                  <c:v>16.624810973042692</c:v>
                </c:pt>
                <c:pt idx="1">
                  <c:v>18.117895654665677</c:v>
                </c:pt>
                <c:pt idx="2">
                  <c:v>19.693978939965714</c:v>
                </c:pt>
                <c:pt idx="3">
                  <c:v>20.737884637971824</c:v>
                </c:pt>
                <c:pt idx="4">
                  <c:v>21.673297573488934</c:v>
                </c:pt>
                <c:pt idx="5">
                  <c:v>18.499016635584951</c:v>
                </c:pt>
                <c:pt idx="6">
                  <c:v>20.619489784409577</c:v>
                </c:pt>
                <c:pt idx="7">
                  <c:v>22.715236177499989</c:v>
                </c:pt>
                <c:pt idx="8">
                  <c:v>20.964793634039182</c:v>
                </c:pt>
                <c:pt idx="9">
                  <c:v>21.01124498377731</c:v>
                </c:pt>
                <c:pt idx="10">
                  <c:v>19.760443006533603</c:v>
                </c:pt>
              </c:numCache>
            </c:numRef>
          </c:val>
        </c:ser>
        <c:marker val="1"/>
        <c:axId val="79580544"/>
        <c:axId val="79590528"/>
      </c:lineChart>
      <c:catAx>
        <c:axId val="79580544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 rot="-5400000" vert="horz"/>
          <a:lstStyle/>
          <a:p>
            <a:pPr>
              <a:defRPr/>
            </a:pPr>
            <a:endParaRPr lang="es-AR"/>
          </a:p>
        </c:txPr>
        <c:crossAx val="79590528"/>
        <c:crosses val="autoZero"/>
        <c:auto val="1"/>
        <c:lblAlgn val="ctr"/>
        <c:lblOffset val="100"/>
      </c:catAx>
      <c:valAx>
        <c:axId val="79590528"/>
        <c:scaling>
          <c:orientation val="minMax"/>
          <c:max val="24"/>
          <c:min val="0"/>
        </c:scaling>
        <c:axPos val="l"/>
        <c:numFmt formatCode="0" sourceLinked="0"/>
        <c:majorTickMark val="none"/>
        <c:tickLblPos val="nextTo"/>
        <c:txPr>
          <a:bodyPr rot="-60000000" vert="horz"/>
          <a:lstStyle/>
          <a:p>
            <a:pPr>
              <a:defRPr/>
            </a:pPr>
            <a:endParaRPr lang="es-AR"/>
          </a:p>
        </c:txPr>
        <c:crossAx val="79580544"/>
        <c:crosses val="autoZero"/>
        <c:crossBetween val="between"/>
        <c:majorUnit val="2"/>
      </c:valAx>
    </c:plotArea>
    <c:legend>
      <c:legendPos val="b"/>
      <c:layout>
        <c:manualLayout>
          <c:xMode val="edge"/>
          <c:yMode val="edge"/>
          <c:x val="9.9598411192574746E-2"/>
          <c:y val="0.90296098776448808"/>
          <c:w val="0.86844417391579865"/>
          <c:h val="7.2882581350759923E-2"/>
        </c:manualLayout>
      </c:layout>
      <c:txPr>
        <a:bodyPr rot="0" vert="horz"/>
        <a:lstStyle/>
        <a:p>
          <a:pPr>
            <a:defRPr/>
          </a:pPr>
          <a:endParaRPr lang="es-AR"/>
        </a:p>
      </c:txPr>
    </c:legend>
    <c:plotVisOnly val="1"/>
    <c:dispBlanksAs val="gap"/>
  </c:chart>
  <c:txPr>
    <a:bodyPr/>
    <a:lstStyle/>
    <a:p>
      <a:pPr>
        <a:defRPr sz="1300"/>
      </a:pPr>
      <a:endParaRPr lang="es-AR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AR"/>
  <c:style val="4"/>
  <c:chart>
    <c:autoTitleDeleted val="1"/>
    <c:plotArea>
      <c:layout>
        <c:manualLayout>
          <c:layoutTarget val="inner"/>
          <c:xMode val="edge"/>
          <c:yMode val="edge"/>
          <c:x val="8.9439033017870234E-2"/>
          <c:y val="3.3038921601303575E-2"/>
          <c:w val="0.87861755689391163"/>
          <c:h val="0.74432956523349281"/>
        </c:manualLayout>
      </c:layout>
      <c:barChart>
        <c:barDir val="col"/>
        <c:grouping val="stacked"/>
        <c:ser>
          <c:idx val="0"/>
          <c:order val="0"/>
          <c:tx>
            <c:strRef>
              <c:f>'Tasa de inversion'!$B$5</c:f>
              <c:strCache>
                <c:ptCount val="1"/>
                <c:pt idx="0">
                  <c:v>Pública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'Tasa de inversion'!$C$3:$M$3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</c:numCache>
            </c:numRef>
          </c:cat>
          <c:val>
            <c:numRef>
              <c:f>'Tasa de inversion'!$C$5:$M$5</c:f>
              <c:numCache>
                <c:formatCode>0.0</c:formatCode>
                <c:ptCount val="11"/>
                <c:pt idx="0">
                  <c:v>1.934123381814284</c:v>
                </c:pt>
                <c:pt idx="1">
                  <c:v>2.6587036909048187</c:v>
                </c:pt>
                <c:pt idx="2">
                  <c:v>3.1549613173615723</c:v>
                </c:pt>
                <c:pt idx="3">
                  <c:v>3.1712587710487528</c:v>
                </c:pt>
                <c:pt idx="4">
                  <c:v>3.2821635885323843</c:v>
                </c:pt>
                <c:pt idx="5">
                  <c:v>3.9540134533225424</c:v>
                </c:pt>
                <c:pt idx="6">
                  <c:v>4.1664186477325957</c:v>
                </c:pt>
                <c:pt idx="7">
                  <c:v>4.2923050153224649</c:v>
                </c:pt>
                <c:pt idx="8">
                  <c:v>3.5644900339270951</c:v>
                </c:pt>
                <c:pt idx="9">
                  <c:v>3.9681860095153954</c:v>
                </c:pt>
                <c:pt idx="10">
                  <c:v>4.368739122175648</c:v>
                </c:pt>
              </c:numCache>
            </c:numRef>
          </c:val>
        </c:ser>
        <c:ser>
          <c:idx val="1"/>
          <c:order val="1"/>
          <c:tx>
            <c:strRef>
              <c:f>'Tasa de inversion'!$B$6</c:f>
              <c:strCache>
                <c:ptCount val="1"/>
                <c:pt idx="0">
                  <c:v>Privada</c:v>
                </c:pt>
              </c:strCache>
            </c:strRef>
          </c:tx>
          <c:dLbls>
            <c:numFmt formatCode="#,##0" sourceLinked="0"/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'Tasa de inversion'!$C$3:$M$3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</c:numCache>
            </c:numRef>
          </c:cat>
          <c:val>
            <c:numRef>
              <c:f>'Tasa de inversion'!$C$6:$M$6</c:f>
              <c:numCache>
                <c:formatCode>0.0</c:formatCode>
                <c:ptCount val="11"/>
                <c:pt idx="0">
                  <c:v>14.690687777855333</c:v>
                </c:pt>
                <c:pt idx="1">
                  <c:v>15.651015223178305</c:v>
                </c:pt>
                <c:pt idx="2">
                  <c:v>16.643348438888776</c:v>
                </c:pt>
                <c:pt idx="3">
                  <c:v>17.032833001532538</c:v>
                </c:pt>
                <c:pt idx="4">
                  <c:v>16.511295402262835</c:v>
                </c:pt>
                <c:pt idx="5">
                  <c:v>13.581827370042497</c:v>
                </c:pt>
                <c:pt idx="6">
                  <c:v>13.806059338848341</c:v>
                </c:pt>
                <c:pt idx="7">
                  <c:v>14.170119662649599</c:v>
                </c:pt>
                <c:pt idx="8">
                  <c:v>13.557827811872389</c:v>
                </c:pt>
                <c:pt idx="9">
                  <c:v>13.000362930173894</c:v>
                </c:pt>
                <c:pt idx="10">
                  <c:v>12.669883061311321</c:v>
                </c:pt>
              </c:numCache>
            </c:numRef>
          </c:val>
        </c:ser>
        <c:gapWidth val="35"/>
        <c:overlap val="100"/>
        <c:axId val="46084864"/>
        <c:axId val="46086400"/>
      </c:barChart>
      <c:lineChart>
        <c:grouping val="standard"/>
        <c:ser>
          <c:idx val="2"/>
          <c:order val="2"/>
          <c:tx>
            <c:v>Pública y Privada</c:v>
          </c:tx>
          <c:spPr>
            <a:ln w="38100">
              <a:noFill/>
            </a:ln>
          </c:spPr>
          <c:dLbls>
            <c:numFmt formatCode="#,##0" sourceLinked="0"/>
            <c:dLblPos val="t"/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'Tasa de inversion'!$C$3:$M$3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</c:numCache>
            </c:numRef>
          </c:cat>
          <c:val>
            <c:numRef>
              <c:f>'Tasa de inversion'!$C$4:$M$4</c:f>
              <c:numCache>
                <c:formatCode>0.0</c:formatCode>
                <c:ptCount val="11"/>
                <c:pt idx="0">
                  <c:v>16.624811159669623</c:v>
                </c:pt>
                <c:pt idx="1">
                  <c:v>18.309718914083124</c:v>
                </c:pt>
                <c:pt idx="2">
                  <c:v>19.79830975625034</c:v>
                </c:pt>
                <c:pt idx="3">
                  <c:v>20.20409177258129</c:v>
                </c:pt>
                <c:pt idx="4">
                  <c:v>19.793458990795216</c:v>
                </c:pt>
                <c:pt idx="5">
                  <c:v>17.535840823365035</c:v>
                </c:pt>
                <c:pt idx="6">
                  <c:v>17.972477986580927</c:v>
                </c:pt>
                <c:pt idx="7">
                  <c:v>18.462424677972056</c:v>
                </c:pt>
                <c:pt idx="8">
                  <c:v>17.122317845799483</c:v>
                </c:pt>
                <c:pt idx="9">
                  <c:v>16.968548939689285</c:v>
                </c:pt>
                <c:pt idx="10">
                  <c:v>17.038622183486964</c:v>
                </c:pt>
              </c:numCache>
            </c:numRef>
          </c:val>
        </c:ser>
        <c:marker val="1"/>
        <c:axId val="46084864"/>
        <c:axId val="46086400"/>
      </c:lineChart>
      <c:catAx>
        <c:axId val="46084864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 rot="-5400000" vert="horz"/>
          <a:lstStyle/>
          <a:p>
            <a:pPr>
              <a:defRPr/>
            </a:pPr>
            <a:endParaRPr lang="es-AR"/>
          </a:p>
        </c:txPr>
        <c:crossAx val="46086400"/>
        <c:crosses val="autoZero"/>
        <c:auto val="1"/>
        <c:lblAlgn val="ctr"/>
        <c:lblOffset val="100"/>
      </c:catAx>
      <c:valAx>
        <c:axId val="46086400"/>
        <c:scaling>
          <c:orientation val="minMax"/>
          <c:max val="21"/>
          <c:min val="0"/>
        </c:scaling>
        <c:axPos val="l"/>
        <c:numFmt formatCode="0" sourceLinked="0"/>
        <c:majorTickMark val="none"/>
        <c:tickLblPos val="nextTo"/>
        <c:txPr>
          <a:bodyPr rot="-60000000" vert="horz"/>
          <a:lstStyle/>
          <a:p>
            <a:pPr>
              <a:defRPr/>
            </a:pPr>
            <a:endParaRPr lang="es-AR"/>
          </a:p>
        </c:txPr>
        <c:crossAx val="46084864"/>
        <c:crosses val="autoZero"/>
        <c:crossBetween val="between"/>
        <c:majorUnit val="2"/>
      </c:valAx>
    </c:plotArea>
    <c:legend>
      <c:legendPos val="b"/>
      <c:layout>
        <c:manualLayout>
          <c:xMode val="edge"/>
          <c:yMode val="edge"/>
          <c:x val="8.4122298291204226E-2"/>
          <c:y val="0.90296098776448808"/>
          <c:w val="0.8630054036141579"/>
          <c:h val="7.2882581350759923E-2"/>
        </c:manualLayout>
      </c:layout>
      <c:txPr>
        <a:bodyPr rot="0" vert="horz"/>
        <a:lstStyle/>
        <a:p>
          <a:pPr>
            <a:defRPr/>
          </a:pPr>
          <a:endParaRPr lang="es-AR"/>
        </a:p>
      </c:txPr>
    </c:legend>
    <c:plotVisOnly val="1"/>
    <c:dispBlanksAs val="gap"/>
  </c:chart>
  <c:txPr>
    <a:bodyPr/>
    <a:lstStyle/>
    <a:p>
      <a:pPr>
        <a:defRPr sz="1300"/>
      </a:pPr>
      <a:endParaRPr lang="es-AR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AR"/>
  <c:style val="4"/>
  <c:chart>
    <c:plotArea>
      <c:layout>
        <c:manualLayout>
          <c:layoutTarget val="inner"/>
          <c:xMode val="edge"/>
          <c:yMode val="edge"/>
          <c:x val="9.965776032130326E-2"/>
          <c:y val="3.6417223062616938E-2"/>
          <c:w val="0.67169927890075731"/>
          <c:h val="0.83727777395954339"/>
        </c:manualLayout>
      </c:layout>
      <c:barChart>
        <c:barDir val="col"/>
        <c:grouping val="percentStacked"/>
        <c:ser>
          <c:idx val="0"/>
          <c:order val="0"/>
          <c:tx>
            <c:strRef>
              <c:f>'Tasa de inversion'!$B$64</c:f>
              <c:strCache>
                <c:ptCount val="1"/>
                <c:pt idx="0">
                  <c:v>Recursos biológicos cultivados</c:v>
                </c:pt>
              </c:strCache>
            </c:strRef>
          </c:tx>
          <c:spPr>
            <a:solidFill>
              <a:schemeClr val="accent4"/>
            </a:solidFill>
          </c:spPr>
          <c:cat>
            <c:numRef>
              <c:f>'Tasa de inversion'!$C$42:$M$42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</c:numCache>
            </c:numRef>
          </c:cat>
          <c:val>
            <c:numRef>
              <c:f>'Tasa de inversion'!$C$64:$M$64</c:f>
              <c:numCache>
                <c:formatCode>#,##0.0</c:formatCode>
                <c:ptCount val="11"/>
                <c:pt idx="0">
                  <c:v>2.4074530652623913</c:v>
                </c:pt>
                <c:pt idx="1">
                  <c:v>1.831211507175708</c:v>
                </c:pt>
                <c:pt idx="2">
                  <c:v>1.4504527516107446</c:v>
                </c:pt>
                <c:pt idx="3">
                  <c:v>1.1918791680448126</c:v>
                </c:pt>
                <c:pt idx="4">
                  <c:v>1.0686479990326185</c:v>
                </c:pt>
                <c:pt idx="5">
                  <c:v>1.2114472862303736</c:v>
                </c:pt>
                <c:pt idx="6">
                  <c:v>1.2023759912804819</c:v>
                </c:pt>
                <c:pt idx="7">
                  <c:v>1.0340893992827405</c:v>
                </c:pt>
                <c:pt idx="8">
                  <c:v>0.99063860511977453</c:v>
                </c:pt>
                <c:pt idx="9">
                  <c:v>0.87762348853039585</c:v>
                </c:pt>
                <c:pt idx="10">
                  <c:v>0.91785364839906902</c:v>
                </c:pt>
              </c:numCache>
            </c:numRef>
          </c:val>
        </c:ser>
        <c:ser>
          <c:idx val="1"/>
          <c:order val="1"/>
          <c:tx>
            <c:strRef>
              <c:f>'Tasa de inversion'!$B$65</c:f>
              <c:strCache>
                <c:ptCount val="1"/>
                <c:pt idx="0">
                  <c:v>Construcción</c:v>
                </c:pt>
              </c:strCache>
            </c:strRef>
          </c:tx>
          <c:spPr>
            <a:solidFill>
              <a:schemeClr val="accent3"/>
            </a:solidFill>
          </c:spPr>
          <c:dLbls>
            <c:numFmt formatCode="#,##0" sourceLinked="0"/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'Tasa de inversion'!$C$42:$M$42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</c:numCache>
            </c:numRef>
          </c:cat>
          <c:val>
            <c:numRef>
              <c:f>'Tasa de inversion'!$C$65:$M$65</c:f>
              <c:numCache>
                <c:formatCode>#,##0.0</c:formatCode>
                <c:ptCount val="11"/>
                <c:pt idx="0">
                  <c:v>59.017198038595431</c:v>
                </c:pt>
                <c:pt idx="1">
                  <c:v>59.58284322013386</c:v>
                </c:pt>
                <c:pt idx="2">
                  <c:v>60.293819382178675</c:v>
                </c:pt>
                <c:pt idx="3">
                  <c:v>59.730051522250456</c:v>
                </c:pt>
                <c:pt idx="4">
                  <c:v>59.163444849124659</c:v>
                </c:pt>
                <c:pt idx="5">
                  <c:v>63.462257206094577</c:v>
                </c:pt>
                <c:pt idx="6">
                  <c:v>59.106724708866025</c:v>
                </c:pt>
                <c:pt idx="7">
                  <c:v>56.507545622696</c:v>
                </c:pt>
                <c:pt idx="8">
                  <c:v>59.317668139664697</c:v>
                </c:pt>
                <c:pt idx="9">
                  <c:v>58.332324210558973</c:v>
                </c:pt>
                <c:pt idx="10">
                  <c:v>60.693901585334096</c:v>
                </c:pt>
              </c:numCache>
            </c:numRef>
          </c:val>
        </c:ser>
        <c:ser>
          <c:idx val="2"/>
          <c:order val="2"/>
          <c:tx>
            <c:strRef>
              <c:f>'Tasa de inversion'!$B$66</c:f>
              <c:strCache>
                <c:ptCount val="1"/>
                <c:pt idx="0">
                  <c:v>Equipo Durable de Producción</c:v>
                </c:pt>
              </c:strCache>
            </c:strRef>
          </c:tx>
          <c:spPr>
            <a:solidFill>
              <a:schemeClr val="accent2"/>
            </a:solidFill>
          </c:spPr>
          <c:dLbls>
            <c:numFmt formatCode="#,##0" sourceLinked="0"/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'Tasa de inversion'!$C$42:$M$42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</c:numCache>
            </c:numRef>
          </c:cat>
          <c:val>
            <c:numRef>
              <c:f>'Tasa de inversion'!$C$66:$M$66</c:f>
              <c:numCache>
                <c:formatCode>#,##0.0</c:formatCode>
                <c:ptCount val="11"/>
                <c:pt idx="0">
                  <c:v>37.714898585659327</c:v>
                </c:pt>
                <c:pt idx="1">
                  <c:v>37.891060590914293</c:v>
                </c:pt>
                <c:pt idx="2">
                  <c:v>37.603385305085553</c:v>
                </c:pt>
                <c:pt idx="3">
                  <c:v>38.338625897086821</c:v>
                </c:pt>
                <c:pt idx="4">
                  <c:v>38.963307777185733</c:v>
                </c:pt>
                <c:pt idx="5">
                  <c:v>34.287839052658299</c:v>
                </c:pt>
                <c:pt idx="6">
                  <c:v>38.811647193885278</c:v>
                </c:pt>
                <c:pt idx="7">
                  <c:v>41.150495745907449</c:v>
                </c:pt>
                <c:pt idx="8">
                  <c:v>37.992350513469553</c:v>
                </c:pt>
                <c:pt idx="9">
                  <c:v>39.007181150190945</c:v>
                </c:pt>
                <c:pt idx="10">
                  <c:v>36.421740735811625</c:v>
                </c:pt>
              </c:numCache>
            </c:numRef>
          </c:val>
        </c:ser>
        <c:ser>
          <c:idx val="3"/>
          <c:order val="3"/>
          <c:tx>
            <c:strRef>
              <c:f>'Tasa de inversion'!$B$67</c:f>
              <c:strCache>
                <c:ptCount val="1"/>
                <c:pt idx="0">
                  <c:v>Investigación y Desarrollo</c:v>
                </c:pt>
              </c:strCache>
            </c:strRef>
          </c:tx>
          <c:cat>
            <c:numRef>
              <c:f>'Tasa de inversion'!$C$42:$M$42</c:f>
              <c:numCache>
                <c:formatCode>General</c:formatCode>
                <c:ptCount val="11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</c:numCache>
            </c:numRef>
          </c:cat>
          <c:val>
            <c:numRef>
              <c:f>'Tasa de inversion'!$C$67:$M$67</c:f>
              <c:numCache>
                <c:formatCode>#,##0.0</c:formatCode>
                <c:ptCount val="11"/>
                <c:pt idx="0">
                  <c:v>0.86045031048283105</c:v>
                </c:pt>
                <c:pt idx="1">
                  <c:v>0.69488468177611362</c:v>
                </c:pt>
                <c:pt idx="2">
                  <c:v>0.65234256112505451</c:v>
                </c:pt>
                <c:pt idx="3">
                  <c:v>0.7394434126179108</c:v>
                </c:pt>
                <c:pt idx="4">
                  <c:v>0.80459937465699061</c:v>
                </c:pt>
                <c:pt idx="5">
                  <c:v>1.0384564550167261</c:v>
                </c:pt>
                <c:pt idx="6">
                  <c:v>0.87925210596816461</c:v>
                </c:pt>
                <c:pt idx="7">
                  <c:v>1.3078692321137935</c:v>
                </c:pt>
                <c:pt idx="8">
                  <c:v>1.6993427417459421</c:v>
                </c:pt>
                <c:pt idx="9">
                  <c:v>1.7828711507196886</c:v>
                </c:pt>
                <c:pt idx="10">
                  <c:v>1.9665040304551789</c:v>
                </c:pt>
              </c:numCache>
            </c:numRef>
          </c:val>
        </c:ser>
        <c:gapWidth val="40"/>
        <c:overlap val="100"/>
        <c:axId val="46127360"/>
        <c:axId val="45879296"/>
      </c:barChart>
      <c:catAx>
        <c:axId val="46127360"/>
        <c:scaling>
          <c:orientation val="minMax"/>
        </c:scaling>
        <c:axPos val="b"/>
        <c:numFmt formatCode="General" sourceLinked="1"/>
        <c:tickLblPos val="nextTo"/>
        <c:txPr>
          <a:bodyPr rot="-5400000" vert="horz"/>
          <a:lstStyle/>
          <a:p>
            <a:pPr>
              <a:defRPr/>
            </a:pPr>
            <a:endParaRPr lang="es-AR"/>
          </a:p>
        </c:txPr>
        <c:crossAx val="45879296"/>
        <c:crosses val="autoZero"/>
        <c:auto val="1"/>
        <c:lblAlgn val="ctr"/>
        <c:lblOffset val="100"/>
      </c:catAx>
      <c:valAx>
        <c:axId val="45879296"/>
        <c:scaling>
          <c:orientation val="minMax"/>
        </c:scaling>
        <c:axPos val="l"/>
        <c:majorGridlines/>
        <c:numFmt formatCode="0%" sourceLinked="1"/>
        <c:tickLblPos val="nextTo"/>
        <c:crossAx val="4612736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6930007177047766"/>
          <c:y val="0.19818446060380088"/>
          <c:w val="0.21896066761265648"/>
          <c:h val="0.50475736381929026"/>
        </c:manualLayout>
      </c:layout>
    </c:legend>
    <c:plotVisOnly val="1"/>
    <c:dispBlanksAs val="gap"/>
  </c:chart>
  <c:txPr>
    <a:bodyPr/>
    <a:lstStyle/>
    <a:p>
      <a:pPr>
        <a:defRPr sz="1300"/>
      </a:pPr>
      <a:endParaRPr lang="es-AR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AR"/>
  <c:style val="4"/>
  <c:chart>
    <c:autoTitleDeleted val="1"/>
    <c:plotArea>
      <c:layout>
        <c:manualLayout>
          <c:layoutTarget val="inner"/>
          <c:xMode val="edge"/>
          <c:yMode val="edge"/>
          <c:x val="6.8675319600504145E-2"/>
          <c:y val="2.1972558604599492E-2"/>
          <c:w val="0.83099267705887103"/>
          <c:h val="0.70156602970040316"/>
        </c:manualLayout>
      </c:layout>
      <c:barChart>
        <c:barDir val="col"/>
        <c:grouping val="stacked"/>
        <c:ser>
          <c:idx val="0"/>
          <c:order val="0"/>
          <c:tx>
            <c:strRef>
              <c:f>'Inversion Pública Nacional'!$B$11</c:f>
              <c:strCache>
                <c:ptCount val="1"/>
                <c:pt idx="0">
                  <c:v>Inversión Real Directa</c:v>
                </c:pt>
              </c:strCache>
            </c:strRef>
          </c:tx>
          <c:spPr>
            <a:solidFill>
              <a:schemeClr val="tx2">
                <a:lumMod val="75000"/>
              </a:schemeClr>
            </a:solidFill>
          </c:spPr>
          <c:dLbls>
            <c:numFmt formatCode="#,##0.0" sourceLinked="0"/>
            <c:txPr>
              <a:bodyPr/>
              <a:lstStyle/>
              <a:p>
                <a:pPr>
                  <a:defRPr sz="1100" b="1">
                    <a:solidFill>
                      <a:schemeClr val="accent6">
                        <a:lumMod val="50000"/>
                      </a:schemeClr>
                    </a:solidFill>
                  </a:defRPr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'Inversion Pública Nacional'!$C$5:$O$5</c:f>
              <c:numCache>
                <c:formatCode>General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cat>
          <c:val>
            <c:numRef>
              <c:f>'Inversion Pública Nacional'!$C$11:$O$11</c:f>
              <c:numCache>
                <c:formatCode>0.00</c:formatCode>
                <c:ptCount val="13"/>
                <c:pt idx="0">
                  <c:v>0.21212047263677436</c:v>
                </c:pt>
                <c:pt idx="1">
                  <c:v>0.34927171202271012</c:v>
                </c:pt>
                <c:pt idx="2">
                  <c:v>0.50668243651390055</c:v>
                </c:pt>
                <c:pt idx="3">
                  <c:v>0.71255846878649487</c:v>
                </c:pt>
                <c:pt idx="4">
                  <c:v>0.79864457488369611</c:v>
                </c:pt>
                <c:pt idx="5">
                  <c:v>1.0021545582492697</c:v>
                </c:pt>
                <c:pt idx="6">
                  <c:v>1.2184315096396059</c:v>
                </c:pt>
                <c:pt idx="7">
                  <c:v>1.1859062596077488</c:v>
                </c:pt>
                <c:pt idx="8">
                  <c:v>1.2615680891542638</c:v>
                </c:pt>
                <c:pt idx="9">
                  <c:v>1.0936947529183807</c:v>
                </c:pt>
                <c:pt idx="10">
                  <c:v>1.2753153963629853</c:v>
                </c:pt>
                <c:pt idx="11">
                  <c:v>1.6252607423888978</c:v>
                </c:pt>
                <c:pt idx="12">
                  <c:v>1.6899528818507621</c:v>
                </c:pt>
              </c:numCache>
            </c:numRef>
          </c:val>
        </c:ser>
        <c:ser>
          <c:idx val="1"/>
          <c:order val="1"/>
          <c:tx>
            <c:strRef>
              <c:f>'Inversion Pública Nacional'!$B$12</c:f>
              <c:strCache>
                <c:ptCount val="1"/>
                <c:pt idx="0">
                  <c:v>Transfer de Capital a Pcias y Empresas</c:v>
                </c:pt>
              </c:strCache>
            </c:strRef>
          </c:tx>
          <c:dLbls>
            <c:numFmt formatCode="#,##0.0" sourceLinked="0"/>
            <c:txPr>
              <a:bodyPr/>
              <a:lstStyle/>
              <a:p>
                <a:pPr>
                  <a:defRPr sz="1100"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'Inversion Pública Nacional'!$C$5:$O$5</c:f>
              <c:numCache>
                <c:formatCode>General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cat>
          <c:val>
            <c:numRef>
              <c:f>'Inversion Pública Nacional'!$C$12:$O$12</c:f>
              <c:numCache>
                <c:formatCode>0.00</c:formatCode>
                <c:ptCount val="13"/>
                <c:pt idx="0">
                  <c:v>0.52251008931634735</c:v>
                </c:pt>
                <c:pt idx="1">
                  <c:v>0.62436235402264317</c:v>
                </c:pt>
                <c:pt idx="2">
                  <c:v>0.95944792658585365</c:v>
                </c:pt>
                <c:pt idx="3">
                  <c:v>1.124130059754554</c:v>
                </c:pt>
                <c:pt idx="4">
                  <c:v>0.80455948578522518</c:v>
                </c:pt>
                <c:pt idx="5">
                  <c:v>0.92624512357765154</c:v>
                </c:pt>
                <c:pt idx="6">
                  <c:v>1.4391851837712981</c:v>
                </c:pt>
                <c:pt idx="7">
                  <c:v>1.639633428235044</c:v>
                </c:pt>
                <c:pt idx="8">
                  <c:v>1.5223136824796484</c:v>
                </c:pt>
                <c:pt idx="9">
                  <c:v>1.2314653575862755</c:v>
                </c:pt>
                <c:pt idx="10">
                  <c:v>1.3628518767980224</c:v>
                </c:pt>
                <c:pt idx="11">
                  <c:v>1.553237060814648</c:v>
                </c:pt>
                <c:pt idx="12">
                  <c:v>1.6431034250114853</c:v>
                </c:pt>
              </c:numCache>
            </c:numRef>
          </c:val>
        </c:ser>
        <c:gapWidth val="20"/>
        <c:overlap val="100"/>
        <c:axId val="84087168"/>
        <c:axId val="84089088"/>
      </c:barChart>
      <c:lineChart>
        <c:grouping val="standard"/>
        <c:ser>
          <c:idx val="2"/>
          <c:order val="2"/>
          <c:tx>
            <c:v>en % del GT</c:v>
          </c:tx>
          <c:spPr>
            <a:ln>
              <a:solidFill>
                <a:schemeClr val="accent3">
                  <a:lumMod val="60000"/>
                  <a:lumOff val="40000"/>
                </a:schemeClr>
              </a:solidFill>
            </a:ln>
          </c:spPr>
          <c:marker>
            <c:symbol val="circle"/>
            <c:size val="8"/>
            <c:spPr>
              <a:solidFill>
                <a:schemeClr val="bg1"/>
              </a:solidFill>
              <a:ln w="38100">
                <a:solidFill>
                  <a:schemeClr val="accent3">
                    <a:lumMod val="60000"/>
                    <a:lumOff val="40000"/>
                  </a:schemeClr>
                </a:solidFill>
              </a:ln>
            </c:spPr>
          </c:marker>
          <c:cat>
            <c:numRef>
              <c:f>'Inversion Pública Nacional'!$C$5:$O$5</c:f>
              <c:numCache>
                <c:formatCode>General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cat>
          <c:val>
            <c:numRef>
              <c:f>'Inversion Pública Nacional'!$C$27:$O$27</c:f>
              <c:numCache>
                <c:formatCode>0.0</c:formatCode>
                <c:ptCount val="13"/>
                <c:pt idx="0">
                  <c:v>5.4711404605319824</c:v>
                </c:pt>
                <c:pt idx="1">
                  <c:v>7.1977127360190645</c:v>
                </c:pt>
                <c:pt idx="2">
                  <c:v>9.7542183857500628</c:v>
                </c:pt>
                <c:pt idx="3">
                  <c:v>12.456687603020402</c:v>
                </c:pt>
                <c:pt idx="4">
                  <c:v>10.238166828750447</c:v>
                </c:pt>
                <c:pt idx="5">
                  <c:v>11.246478429776648</c:v>
                </c:pt>
                <c:pt idx="6">
                  <c:v>13.537792250015515</c:v>
                </c:pt>
                <c:pt idx="7">
                  <c:v>14.361433832500273</c:v>
                </c:pt>
                <c:pt idx="8">
                  <c:v>12.783630714578825</c:v>
                </c:pt>
                <c:pt idx="9">
                  <c:v>10.164288482030443</c:v>
                </c:pt>
                <c:pt idx="10">
                  <c:v>10.902510634257474</c:v>
                </c:pt>
                <c:pt idx="11">
                  <c:v>12.298429933270619</c:v>
                </c:pt>
                <c:pt idx="12">
                  <c:v>13.217914535661</c:v>
                </c:pt>
              </c:numCache>
            </c:numRef>
          </c:val>
        </c:ser>
        <c:marker val="1"/>
        <c:axId val="84104704"/>
        <c:axId val="84103168"/>
      </c:lineChart>
      <c:catAx>
        <c:axId val="84087168"/>
        <c:scaling>
          <c:orientation val="minMax"/>
        </c:scaling>
        <c:axPos val="b"/>
        <c:numFmt formatCode="General" sourceLinked="1"/>
        <c:tickLblPos val="nextTo"/>
        <c:txPr>
          <a:bodyPr rot="-5400000" vert="horz"/>
          <a:lstStyle/>
          <a:p>
            <a:pPr>
              <a:defRPr/>
            </a:pPr>
            <a:endParaRPr lang="es-AR"/>
          </a:p>
        </c:txPr>
        <c:crossAx val="84089088"/>
        <c:crosses val="autoZero"/>
        <c:auto val="1"/>
        <c:lblAlgn val="ctr"/>
        <c:lblOffset val="100"/>
      </c:catAx>
      <c:valAx>
        <c:axId val="84089088"/>
        <c:scaling>
          <c:orientation val="minMax"/>
        </c:scaling>
        <c:axPos val="l"/>
        <c:numFmt formatCode="0.0" sourceLinked="0"/>
        <c:tickLblPos val="nextTo"/>
        <c:crossAx val="84087168"/>
        <c:crosses val="autoZero"/>
        <c:crossBetween val="between"/>
      </c:valAx>
      <c:valAx>
        <c:axId val="84103168"/>
        <c:scaling>
          <c:orientation val="minMax"/>
        </c:scaling>
        <c:axPos val="r"/>
        <c:numFmt formatCode="0" sourceLinked="0"/>
        <c:tickLblPos val="nextTo"/>
        <c:crossAx val="84104704"/>
        <c:crosses val="max"/>
        <c:crossBetween val="between"/>
      </c:valAx>
      <c:catAx>
        <c:axId val="84104704"/>
        <c:scaling>
          <c:orientation val="minMax"/>
        </c:scaling>
        <c:delete val="1"/>
        <c:axPos val="b"/>
        <c:numFmt formatCode="General" sourceLinked="1"/>
        <c:tickLblPos val="none"/>
        <c:crossAx val="84103168"/>
        <c:crosses val="autoZero"/>
        <c:auto val="1"/>
        <c:lblAlgn val="ctr"/>
        <c:lblOffset val="100"/>
      </c:catAx>
    </c:plotArea>
    <c:legend>
      <c:legendPos val="r"/>
      <c:layout>
        <c:manualLayout>
          <c:xMode val="edge"/>
          <c:yMode val="edge"/>
          <c:x val="3.6987126089116452E-2"/>
          <c:y val="0.85772544335916334"/>
          <c:w val="0.89477894228959065"/>
          <c:h val="0.13965196966735688"/>
        </c:manualLayout>
      </c:layout>
    </c:legend>
    <c:plotVisOnly val="1"/>
    <c:dispBlanksAs val="gap"/>
  </c:chart>
  <c:txPr>
    <a:bodyPr/>
    <a:lstStyle/>
    <a:p>
      <a:pPr>
        <a:defRPr sz="1200"/>
      </a:pPr>
      <a:endParaRPr lang="es-AR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chart>
    <c:autoTitleDeleted val="1"/>
    <c:plotArea>
      <c:layout>
        <c:manualLayout>
          <c:layoutTarget val="inner"/>
          <c:xMode val="edge"/>
          <c:yMode val="edge"/>
          <c:x val="0.15466916635420574"/>
          <c:y val="3.3794624671332804E-2"/>
          <c:w val="0.81055554012517139"/>
          <c:h val="0.73326667407325108"/>
        </c:manualLayout>
      </c:layout>
      <c:barChart>
        <c:barDir val="col"/>
        <c:grouping val="stacked"/>
        <c:ser>
          <c:idx val="0"/>
          <c:order val="0"/>
          <c:tx>
            <c:v>IRD</c:v>
          </c:tx>
          <c:spPr>
            <a:solidFill>
              <a:schemeClr val="tx2">
                <a:lumMod val="75000"/>
              </a:schemeClr>
            </a:solidFill>
          </c:spPr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b="1">
                    <a:solidFill>
                      <a:schemeClr val="accent6">
                        <a:lumMod val="50000"/>
                      </a:schemeClr>
                    </a:solidFill>
                  </a:defRPr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IPN!$C$5:$O$5</c:f>
              <c:numCache>
                <c:formatCode>General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cat>
          <c:val>
            <c:numRef>
              <c:f>IPN!$C$19:$O$19</c:f>
              <c:numCache>
                <c:formatCode>#,##0</c:formatCode>
                <c:ptCount val="13"/>
                <c:pt idx="0">
                  <c:v>323.89481598574832</c:v>
                </c:pt>
                <c:pt idx="1">
                  <c:v>636.34709372662348</c:v>
                </c:pt>
                <c:pt idx="2">
                  <c:v>1122.3600769096502</c:v>
                </c:pt>
                <c:pt idx="3">
                  <c:v>1874.3315221730645</c:v>
                </c:pt>
                <c:pt idx="4">
                  <c:v>2633.1150520956389</c:v>
                </c:pt>
                <c:pt idx="5">
                  <c:v>4066.5987908312263</c:v>
                </c:pt>
                <c:pt idx="6">
                  <c:v>4608.3807681752405</c:v>
                </c:pt>
                <c:pt idx="7">
                  <c:v>5488.0517532839249</c:v>
                </c:pt>
                <c:pt idx="8">
                  <c:v>7062.3637987941875</c:v>
                </c:pt>
                <c:pt idx="9">
                  <c:v>6646.2212326961171</c:v>
                </c:pt>
                <c:pt idx="10">
                  <c:v>7924.2289717219983</c:v>
                </c:pt>
                <c:pt idx="11">
                  <c:v>8788.8122227698368</c:v>
                </c:pt>
                <c:pt idx="12">
                  <c:v>9088.4021164021142</c:v>
                </c:pt>
              </c:numCache>
            </c:numRef>
          </c:val>
        </c:ser>
        <c:ser>
          <c:idx val="1"/>
          <c:order val="1"/>
          <c:tx>
            <c:v>Transfer Capital</c:v>
          </c:tx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IPN!$C$5:$O$5</c:f>
              <c:numCache>
                <c:formatCode>General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cat>
          <c:val>
            <c:numRef>
              <c:f>IPN!$C$20:$O$20</c:f>
              <c:numCache>
                <c:formatCode>#,##0</c:formatCode>
                <c:ptCount val="13"/>
                <c:pt idx="0">
                  <c:v>797.8405248965048</c:v>
                </c:pt>
                <c:pt idx="1">
                  <c:v>1137.5417926453588</c:v>
                </c:pt>
                <c:pt idx="2">
                  <c:v>2125.2878944900745</c:v>
                </c:pt>
                <c:pt idx="3">
                  <c:v>2956.9396734677944</c:v>
                </c:pt>
                <c:pt idx="4">
                  <c:v>2652.6163940147617</c:v>
                </c:pt>
                <c:pt idx="5">
                  <c:v>3758.5692431858402</c:v>
                </c:pt>
                <c:pt idx="6">
                  <c:v>5443.3205890219733</c:v>
                </c:pt>
                <c:pt idx="7">
                  <c:v>7587.7777334142584</c:v>
                </c:pt>
                <c:pt idx="8">
                  <c:v>8522.0394634116237</c:v>
                </c:pt>
                <c:pt idx="9">
                  <c:v>7483.4328180509756</c:v>
                </c:pt>
                <c:pt idx="10">
                  <c:v>8468.1407886136476</c:v>
                </c:pt>
                <c:pt idx="11">
                  <c:v>8399.3346476096594</c:v>
                </c:pt>
                <c:pt idx="12">
                  <c:v>8630.6772486772479</c:v>
                </c:pt>
              </c:numCache>
            </c:numRef>
          </c:val>
        </c:ser>
        <c:gapWidth val="30"/>
        <c:overlap val="100"/>
        <c:axId val="84144128"/>
        <c:axId val="84145664"/>
      </c:barChart>
      <c:lineChart>
        <c:grouping val="standard"/>
        <c:ser>
          <c:idx val="2"/>
          <c:order val="2"/>
          <c:tx>
            <c:v>Total</c:v>
          </c:tx>
          <c:spPr>
            <a:ln>
              <a:noFill/>
            </a:ln>
          </c:spPr>
          <c:marker>
            <c:symbol val="none"/>
          </c:marker>
          <c:dLbls>
            <c:txPr>
              <a:bodyPr rot="-5400000" vert="horz"/>
              <a:lstStyle/>
              <a:p>
                <a:pPr>
                  <a:defRPr b="1"/>
                </a:pPr>
                <a:endParaRPr lang="es-AR"/>
              </a:p>
            </c:txPr>
            <c:dLblPos val="t"/>
            <c:showVal val="1"/>
          </c:dLbls>
          <c:val>
            <c:numRef>
              <c:f>IPN!$C$21:$O$21</c:f>
              <c:numCache>
                <c:formatCode>#,##0</c:formatCode>
                <c:ptCount val="13"/>
                <c:pt idx="0">
                  <c:v>1121.7353408822532</c:v>
                </c:pt>
                <c:pt idx="1">
                  <c:v>1773.8888863719824</c:v>
                </c:pt>
                <c:pt idx="2">
                  <c:v>3247.6479713997246</c:v>
                </c:pt>
                <c:pt idx="3">
                  <c:v>4831.2711956408575</c:v>
                </c:pt>
                <c:pt idx="4">
                  <c:v>5285.7314461103997</c:v>
                </c:pt>
                <c:pt idx="5">
                  <c:v>7825.1680340170678</c:v>
                </c:pt>
                <c:pt idx="6">
                  <c:v>10051.701357197215</c:v>
                </c:pt>
                <c:pt idx="7">
                  <c:v>13075.829486698185</c:v>
                </c:pt>
                <c:pt idx="8">
                  <c:v>15584.403262205811</c:v>
                </c:pt>
                <c:pt idx="9">
                  <c:v>14129.654050747093</c:v>
                </c:pt>
                <c:pt idx="10">
                  <c:v>16392.369760335634</c:v>
                </c:pt>
                <c:pt idx="11">
                  <c:v>17188.146870379496</c:v>
                </c:pt>
                <c:pt idx="12">
                  <c:v>17719.079365079357</c:v>
                </c:pt>
              </c:numCache>
            </c:numRef>
          </c:val>
        </c:ser>
        <c:marker val="1"/>
        <c:axId val="84144128"/>
        <c:axId val="84145664"/>
      </c:lineChart>
      <c:catAx>
        <c:axId val="84144128"/>
        <c:scaling>
          <c:orientation val="minMax"/>
        </c:scaling>
        <c:axPos val="b"/>
        <c:numFmt formatCode="General" sourceLinked="1"/>
        <c:tickLblPos val="nextTo"/>
        <c:txPr>
          <a:bodyPr rot="-5400000" vert="horz"/>
          <a:lstStyle/>
          <a:p>
            <a:pPr>
              <a:defRPr/>
            </a:pPr>
            <a:endParaRPr lang="es-AR"/>
          </a:p>
        </c:txPr>
        <c:crossAx val="84145664"/>
        <c:crosses val="autoZero"/>
        <c:auto val="1"/>
        <c:lblAlgn val="ctr"/>
        <c:lblOffset val="100"/>
      </c:catAx>
      <c:valAx>
        <c:axId val="84145664"/>
        <c:scaling>
          <c:orientation val="minMax"/>
          <c:max val="18000"/>
        </c:scaling>
        <c:axPos val="l"/>
        <c:numFmt formatCode="#,##0" sourceLinked="1"/>
        <c:tickLblPos val="nextTo"/>
        <c:crossAx val="841441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2654118235220807"/>
          <c:y val="0.9006672869681146"/>
          <c:w val="0.80437104210643262"/>
          <c:h val="5.3340832500092569E-2"/>
        </c:manualLayout>
      </c:layout>
    </c:legend>
    <c:plotVisOnly val="1"/>
    <c:dispBlanksAs val="gap"/>
  </c:chart>
  <c:txPr>
    <a:bodyPr/>
    <a:lstStyle/>
    <a:p>
      <a:pPr>
        <a:defRPr sz="1200"/>
      </a:pPr>
      <a:endParaRPr lang="es-AR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AR"/>
  <c:style val="4"/>
  <c:chart>
    <c:plotArea>
      <c:layout>
        <c:manualLayout>
          <c:layoutTarget val="inner"/>
          <c:xMode val="edge"/>
          <c:yMode val="edge"/>
          <c:x val="0.13032642764314617"/>
          <c:y val="3.3980664033157464E-2"/>
          <c:w val="0.58281192662094761"/>
          <c:h val="0.835625790682756"/>
        </c:manualLayout>
      </c:layout>
      <c:barChart>
        <c:barDir val="col"/>
        <c:grouping val="stacked"/>
        <c:ser>
          <c:idx val="0"/>
          <c:order val="0"/>
          <c:tx>
            <c:strRef>
              <c:f>'IPN por finalidad'!$B$15</c:f>
              <c:strCache>
                <c:ptCount val="1"/>
                <c:pt idx="0">
                  <c:v>Administración pública</c:v>
                </c:pt>
              </c:strCache>
            </c:strRef>
          </c:tx>
          <c:cat>
            <c:numRef>
              <c:f>'IPN por finalidad'!$C$5:$M$5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'IPN por finalidad'!$C$15:$M$15</c:f>
              <c:numCache>
                <c:formatCode>#,##0</c:formatCode>
                <c:ptCount val="11"/>
                <c:pt idx="0">
                  <c:v>538.83955033753909</c:v>
                </c:pt>
                <c:pt idx="1">
                  <c:v>908.13549110471797</c:v>
                </c:pt>
                <c:pt idx="2">
                  <c:v>629.50889745504321</c:v>
                </c:pt>
                <c:pt idx="3">
                  <c:v>711.63726574837347</c:v>
                </c:pt>
                <c:pt idx="4">
                  <c:v>1293.5710482572729</c:v>
                </c:pt>
                <c:pt idx="5">
                  <c:v>1432.2432132951778</c:v>
                </c:pt>
                <c:pt idx="6">
                  <c:v>1685.2157432462361</c:v>
                </c:pt>
                <c:pt idx="7">
                  <c:v>7154.8990287780134</c:v>
                </c:pt>
                <c:pt idx="8">
                  <c:v>4771.6165118329654</c:v>
                </c:pt>
                <c:pt idx="9">
                  <c:v>2911.8980971344072</c:v>
                </c:pt>
                <c:pt idx="10">
                  <c:v>3442.1041436948503</c:v>
                </c:pt>
              </c:numCache>
            </c:numRef>
          </c:val>
        </c:ser>
        <c:ser>
          <c:idx val="1"/>
          <c:order val="1"/>
          <c:tx>
            <c:strRef>
              <c:f>'IPN por finalidad'!$B$16</c:f>
              <c:strCache>
                <c:ptCount val="1"/>
                <c:pt idx="0">
                  <c:v>Defensa y Seguridad</c:v>
                </c:pt>
              </c:strCache>
            </c:strRef>
          </c:tx>
          <c:cat>
            <c:numRef>
              <c:f>'IPN por finalidad'!$C$5:$M$5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'IPN por finalidad'!$C$16:$M$16</c:f>
              <c:numCache>
                <c:formatCode>#,##0</c:formatCode>
                <c:ptCount val="11"/>
                <c:pt idx="0">
                  <c:v>613.1040089057534</c:v>
                </c:pt>
                <c:pt idx="1">
                  <c:v>940.08023207857354</c:v>
                </c:pt>
                <c:pt idx="2">
                  <c:v>1237.3876050940059</c:v>
                </c:pt>
                <c:pt idx="3">
                  <c:v>1153.4217831305511</c:v>
                </c:pt>
                <c:pt idx="4">
                  <c:v>1402.7902234508608</c:v>
                </c:pt>
                <c:pt idx="5">
                  <c:v>1606.646927771146</c:v>
                </c:pt>
                <c:pt idx="6">
                  <c:v>2126.4666681784493</c:v>
                </c:pt>
                <c:pt idx="7">
                  <c:v>2168.0170673202424</c:v>
                </c:pt>
                <c:pt idx="8">
                  <c:v>1982.0519583269579</c:v>
                </c:pt>
                <c:pt idx="9">
                  <c:v>1763.9644244335198</c:v>
                </c:pt>
                <c:pt idx="10">
                  <c:v>2409.3044702252382</c:v>
                </c:pt>
              </c:numCache>
            </c:numRef>
          </c:val>
        </c:ser>
        <c:ser>
          <c:idx val="2"/>
          <c:order val="2"/>
          <c:tx>
            <c:strRef>
              <c:f>'IPN por finalidad'!$B$17</c:f>
              <c:strCache>
                <c:ptCount val="1"/>
                <c:pt idx="0">
                  <c:v>Servicios Sociales</c:v>
                </c:pt>
              </c:strCache>
            </c:strRef>
          </c:tx>
          <c:spPr>
            <a:solidFill>
              <a:schemeClr val="accent3"/>
            </a:solidFill>
          </c:spPr>
          <c:dLbls>
            <c:txPr>
              <a:bodyPr rot="-5400000" vert="horz"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'IPN por finalidad'!$C$5:$M$5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'IPN por finalidad'!$C$17:$M$17</c:f>
              <c:numCache>
                <c:formatCode>#,##0</c:formatCode>
                <c:ptCount val="11"/>
                <c:pt idx="0">
                  <c:v>14211.801565896652</c:v>
                </c:pt>
                <c:pt idx="1">
                  <c:v>18095.786883879569</c:v>
                </c:pt>
                <c:pt idx="2">
                  <c:v>30053.280592116909</c:v>
                </c:pt>
                <c:pt idx="3">
                  <c:v>35494.079564707456</c:v>
                </c:pt>
                <c:pt idx="4">
                  <c:v>26678.551704613121</c:v>
                </c:pt>
                <c:pt idx="5">
                  <c:v>28462.674220529072</c:v>
                </c:pt>
                <c:pt idx="6">
                  <c:v>37057.744809173841</c:v>
                </c:pt>
                <c:pt idx="7">
                  <c:v>35082.537496913574</c:v>
                </c:pt>
                <c:pt idx="8">
                  <c:v>43687.845096505538</c:v>
                </c:pt>
                <c:pt idx="9">
                  <c:v>33645.754538552603</c:v>
                </c:pt>
                <c:pt idx="10">
                  <c:v>46623.357831559639</c:v>
                </c:pt>
              </c:numCache>
            </c:numRef>
          </c:val>
        </c:ser>
        <c:ser>
          <c:idx val="3"/>
          <c:order val="3"/>
          <c:tx>
            <c:strRef>
              <c:f>'IPN por finalidad'!$B$18</c:f>
              <c:strCache>
                <c:ptCount val="1"/>
                <c:pt idx="0">
                  <c:v>Servicios Económicos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-7.1566373786581663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4.0357895084726439E-3"/>
                  <c:y val="-4.0895070735189526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txPr>
              <a:bodyPr rot="-5400000" vert="horz"/>
              <a:lstStyle/>
              <a:p>
                <a:pPr>
                  <a:defRPr/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'IPN por finalidad'!$C$5:$M$5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'IPN por finalidad'!$C$18:$M$18</c:f>
              <c:numCache>
                <c:formatCode>#,##0</c:formatCode>
                <c:ptCount val="11"/>
                <c:pt idx="0">
                  <c:v>9002.7776386246587</c:v>
                </c:pt>
                <c:pt idx="1">
                  <c:v>14248.649537169696</c:v>
                </c:pt>
                <c:pt idx="2">
                  <c:v>26210.187040075296</c:v>
                </c:pt>
                <c:pt idx="3">
                  <c:v>37407.805350223141</c:v>
                </c:pt>
                <c:pt idx="4">
                  <c:v>38978.354500257643</c:v>
                </c:pt>
                <c:pt idx="5">
                  <c:v>49021.552516281743</c:v>
                </c:pt>
                <c:pt idx="6">
                  <c:v>46754.950488356611</c:v>
                </c:pt>
                <c:pt idx="7">
                  <c:v>60325.3187259076</c:v>
                </c:pt>
                <c:pt idx="8">
                  <c:v>63177.340140766995</c:v>
                </c:pt>
                <c:pt idx="9">
                  <c:v>58348.440523771438</c:v>
                </c:pt>
                <c:pt idx="10">
                  <c:v>71355.261107167418</c:v>
                </c:pt>
              </c:numCache>
            </c:numRef>
          </c:val>
        </c:ser>
        <c:gapWidth val="30"/>
        <c:overlap val="100"/>
        <c:axId val="83675008"/>
        <c:axId val="83676544"/>
      </c:barChart>
      <c:catAx>
        <c:axId val="83675008"/>
        <c:scaling>
          <c:orientation val="minMax"/>
        </c:scaling>
        <c:axPos val="b"/>
        <c:numFmt formatCode="General" sourceLinked="1"/>
        <c:tickLblPos val="nextTo"/>
        <c:txPr>
          <a:bodyPr rot="-5400000" vert="horz"/>
          <a:lstStyle/>
          <a:p>
            <a:pPr>
              <a:defRPr/>
            </a:pPr>
            <a:endParaRPr lang="es-AR"/>
          </a:p>
        </c:txPr>
        <c:crossAx val="83676544"/>
        <c:crosses val="autoZero"/>
        <c:auto val="1"/>
        <c:lblAlgn val="ctr"/>
        <c:lblOffset val="100"/>
        <c:tickLblSkip val="1"/>
      </c:catAx>
      <c:valAx>
        <c:axId val="83676544"/>
        <c:scaling>
          <c:orientation val="minMax"/>
        </c:scaling>
        <c:axPos val="l"/>
        <c:numFmt formatCode="#,##0" sourceLinked="1"/>
        <c:tickLblPos val="nextTo"/>
        <c:crossAx val="836750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3945676911319613"/>
          <c:y val="0.12442886699428889"/>
          <c:w val="0.25726876306672997"/>
          <c:h val="0.83335443312531665"/>
        </c:manualLayout>
      </c:layout>
    </c:legend>
    <c:plotVisOnly val="1"/>
    <c:dispBlanksAs val="gap"/>
  </c:chart>
  <c:txPr>
    <a:bodyPr/>
    <a:lstStyle/>
    <a:p>
      <a:pPr>
        <a:defRPr sz="1300"/>
      </a:pPr>
      <a:endParaRPr lang="es-AR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AR"/>
  <c:style val="4"/>
  <c:chart>
    <c:plotArea>
      <c:layout>
        <c:manualLayout>
          <c:layoutTarget val="inner"/>
          <c:xMode val="edge"/>
          <c:yMode val="edge"/>
          <c:x val="0.17867320297744696"/>
          <c:y val="3.1257108998471082E-2"/>
          <c:w val="0.73996472614153985"/>
          <c:h val="0.83749005842384372"/>
        </c:manualLayout>
      </c:layout>
      <c:barChart>
        <c:barDir val="bar"/>
        <c:grouping val="percentStacked"/>
        <c:ser>
          <c:idx val="0"/>
          <c:order val="0"/>
          <c:tx>
            <c:strRef>
              <c:f>'IPN por finalidad'!$B$24</c:f>
              <c:strCache>
                <c:ptCount val="1"/>
                <c:pt idx="0">
                  <c:v>Administración pública</c:v>
                </c:pt>
              </c:strCache>
            </c:strRef>
          </c:tx>
          <c:cat>
            <c:numRef>
              <c:f>'IPN por finalidad'!$C$5:$M$5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'IPN por finalidad'!$C$24:$M$24</c:f>
              <c:numCache>
                <c:formatCode>#,##0.0</c:formatCode>
                <c:ptCount val="11"/>
                <c:pt idx="0">
                  <c:v>2.2113928834312104</c:v>
                </c:pt>
                <c:pt idx="1">
                  <c:v>2.6559375601342494</c:v>
                </c:pt>
                <c:pt idx="2">
                  <c:v>1.0829261210129268</c:v>
                </c:pt>
                <c:pt idx="3">
                  <c:v>0.95180734696450564</c:v>
                </c:pt>
                <c:pt idx="4">
                  <c:v>1.8924787300044412</c:v>
                </c:pt>
                <c:pt idx="5">
                  <c:v>1.7786733410572586</c:v>
                </c:pt>
                <c:pt idx="6">
                  <c:v>1.9232270599897281</c:v>
                </c:pt>
                <c:pt idx="7">
                  <c:v>6.8317065465633684</c:v>
                </c:pt>
                <c:pt idx="8">
                  <c:v>4.1996696464829979</c:v>
                </c:pt>
                <c:pt idx="9">
                  <c:v>3.0122027129314719</c:v>
                </c:pt>
                <c:pt idx="10">
                  <c:v>2.7797007008105652</c:v>
                </c:pt>
              </c:numCache>
            </c:numRef>
          </c:val>
        </c:ser>
        <c:ser>
          <c:idx val="1"/>
          <c:order val="1"/>
          <c:tx>
            <c:strRef>
              <c:f>'IPN por finalidad'!$B$25</c:f>
              <c:strCache>
                <c:ptCount val="1"/>
                <c:pt idx="0">
                  <c:v>Defensa y Seguridad</c:v>
                </c:pt>
              </c:strCache>
            </c:strRef>
          </c:tx>
          <c:cat>
            <c:numRef>
              <c:f>'IPN por finalidad'!$C$5:$M$5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'IPN por finalidad'!$C$25:$M$25</c:f>
              <c:numCache>
                <c:formatCode>#,##0.0</c:formatCode>
                <c:ptCount val="11"/>
                <c:pt idx="0">
                  <c:v>2.5161735831158167</c:v>
                </c:pt>
                <c:pt idx="1">
                  <c:v>2.7493633079794639</c:v>
                </c:pt>
                <c:pt idx="2">
                  <c:v>2.1286424461850029</c:v>
                </c:pt>
                <c:pt idx="3">
                  <c:v>1.542689485461455</c:v>
                </c:pt>
                <c:pt idx="4">
                  <c:v>2.0522650565776277</c:v>
                </c:pt>
                <c:pt idx="5">
                  <c:v>1.9952617211872441</c:v>
                </c:pt>
                <c:pt idx="6">
                  <c:v>2.4267980255922827</c:v>
                </c:pt>
                <c:pt idx="7">
                  <c:v>2.0700860113189385</c:v>
                </c:pt>
                <c:pt idx="8">
                  <c:v>1.7444745248273001</c:v>
                </c:pt>
                <c:pt idx="9">
                  <c:v>1.8247267753023837</c:v>
                </c:pt>
                <c:pt idx="10">
                  <c:v>1.9456544731857583</c:v>
                </c:pt>
              </c:numCache>
            </c:numRef>
          </c:val>
        </c:ser>
        <c:ser>
          <c:idx val="2"/>
          <c:order val="2"/>
          <c:tx>
            <c:strRef>
              <c:f>'IPN por finalidad'!$B$26</c:f>
              <c:strCache>
                <c:ptCount val="1"/>
                <c:pt idx="0">
                  <c:v>Servicios Sociales</c:v>
                </c:pt>
              </c:strCache>
            </c:strRef>
          </c:tx>
          <c:spPr>
            <a:solidFill>
              <a:schemeClr val="accent3"/>
            </a:solidFill>
          </c:spPr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'IPN por finalidad'!$C$5:$M$5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'IPN por finalidad'!$C$26:$M$26</c:f>
              <c:numCache>
                <c:formatCode>#,##0.0</c:formatCode>
                <c:ptCount val="11"/>
                <c:pt idx="0">
                  <c:v>58.325111480539213</c:v>
                </c:pt>
                <c:pt idx="1">
                  <c:v>52.923028045754762</c:v>
                </c:pt>
                <c:pt idx="2">
                  <c:v>51.69979758333514</c:v>
                </c:pt>
                <c:pt idx="3">
                  <c:v>47.472957543761801</c:v>
                </c:pt>
                <c:pt idx="4">
                  <c:v>39.030397067344794</c:v>
                </c:pt>
                <c:pt idx="5">
                  <c:v>35.347208757077894</c:v>
                </c:pt>
                <c:pt idx="6">
                  <c:v>42.291592566010969</c:v>
                </c:pt>
                <c:pt idx="7">
                  <c:v>33.497831363338094</c:v>
                </c:pt>
                <c:pt idx="8">
                  <c:v>38.451228533779194</c:v>
                </c:pt>
                <c:pt idx="9">
                  <c:v>34.804732074721414</c:v>
                </c:pt>
                <c:pt idx="10">
                  <c:v>37.651092189039034</c:v>
                </c:pt>
              </c:numCache>
            </c:numRef>
          </c:val>
        </c:ser>
        <c:ser>
          <c:idx val="3"/>
          <c:order val="3"/>
          <c:tx>
            <c:strRef>
              <c:f>'IPN por finalidad'!$B$27</c:f>
              <c:strCache>
                <c:ptCount val="1"/>
                <c:pt idx="0">
                  <c:v>Servicios Económicos</c:v>
                </c:pt>
              </c:strCache>
            </c:strRef>
          </c:tx>
          <c:dLbls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'IPN por finalidad'!$C$5:$M$5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'IPN por finalidad'!$C$27:$M$27</c:f>
              <c:numCache>
                <c:formatCode>#,##0.0</c:formatCode>
                <c:ptCount val="11"/>
                <c:pt idx="0">
                  <c:v>36.947322052914146</c:v>
                </c:pt>
                <c:pt idx="1">
                  <c:v>41.671671086131546</c:v>
                </c:pt>
                <c:pt idx="2">
                  <c:v>45.088633849466923</c:v>
                </c:pt>
                <c:pt idx="3">
                  <c:v>50.032545623812254</c:v>
                </c:pt>
                <c:pt idx="4">
                  <c:v>57.024859146072863</c:v>
                </c:pt>
                <c:pt idx="5">
                  <c:v>60.878856180677545</c:v>
                </c:pt>
                <c:pt idx="6">
                  <c:v>53.358382348407019</c:v>
                </c:pt>
                <c:pt idx="7">
                  <c:v>57.600376078779163</c:v>
                </c:pt>
                <c:pt idx="8">
                  <c:v>55.604627294910124</c:v>
                </c:pt>
                <c:pt idx="9">
                  <c:v>60.358338437044715</c:v>
                </c:pt>
                <c:pt idx="10">
                  <c:v>57.623552636965663</c:v>
                </c:pt>
              </c:numCache>
            </c:numRef>
          </c:val>
        </c:ser>
        <c:overlap val="100"/>
        <c:axId val="86596224"/>
        <c:axId val="86602112"/>
      </c:barChart>
      <c:catAx>
        <c:axId val="86596224"/>
        <c:scaling>
          <c:orientation val="minMax"/>
        </c:scaling>
        <c:axPos val="l"/>
        <c:numFmt formatCode="General" sourceLinked="1"/>
        <c:tickLblPos val="nextTo"/>
        <c:crossAx val="86602112"/>
        <c:crosses val="autoZero"/>
        <c:auto val="1"/>
        <c:lblAlgn val="ctr"/>
        <c:lblOffset val="100"/>
      </c:catAx>
      <c:valAx>
        <c:axId val="86602112"/>
        <c:scaling>
          <c:orientation val="minMax"/>
        </c:scaling>
        <c:axPos val="b"/>
        <c:majorGridlines/>
        <c:numFmt formatCode="0%" sourceLinked="1"/>
        <c:tickLblPos val="nextTo"/>
        <c:crossAx val="8659622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300"/>
      </a:pPr>
      <a:endParaRPr lang="es-AR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chart>
    <c:plotArea>
      <c:layout>
        <c:manualLayout>
          <c:layoutTarget val="inner"/>
          <c:xMode val="edge"/>
          <c:yMode val="edge"/>
          <c:x val="9.7817876386750685E-2"/>
          <c:y val="2.1739151998984241E-2"/>
          <c:w val="0.86695575491612031"/>
          <c:h val="0.61886650491215267"/>
        </c:manualLayout>
      </c:layout>
      <c:barChart>
        <c:barDir val="col"/>
        <c:grouping val="clustered"/>
        <c:ser>
          <c:idx val="0"/>
          <c:order val="0"/>
          <c:tx>
            <c:strRef>
              <c:f>IPNxfinalidad!$C$89</c:f>
              <c:strCache>
                <c:ptCount val="1"/>
                <c:pt idx="0">
                  <c:v>2003-08</c:v>
                </c:pt>
              </c:strCache>
            </c:strRef>
          </c:tx>
          <c:spPr>
            <a:solidFill>
              <a:schemeClr val="accent3"/>
            </a:solidFill>
          </c:spPr>
          <c:dLbls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IPNxfinalidad!$B$90:$B$98</c:f>
              <c:strCache>
                <c:ptCount val="9"/>
                <c:pt idx="0">
                  <c:v>Transporte</c:v>
                </c:pt>
                <c:pt idx="1">
                  <c:v>Energía, comb. y minería</c:v>
                </c:pt>
                <c:pt idx="2">
                  <c:v>Vivienda y urbanismo</c:v>
                </c:pt>
                <c:pt idx="3">
                  <c:v>Educación, ciencia y técnica</c:v>
                </c:pt>
                <c:pt idx="4">
                  <c:v>Agua y saneamiento</c:v>
                </c:pt>
                <c:pt idx="5">
                  <c:v>Comunicaciones</c:v>
                </c:pt>
                <c:pt idx="6">
                  <c:v>Salud y protección social</c:v>
                </c:pt>
                <c:pt idx="7">
                  <c:v>Medio ambiente</c:v>
                </c:pt>
                <c:pt idx="8">
                  <c:v>Otros servicios eco.</c:v>
                </c:pt>
              </c:strCache>
            </c:strRef>
          </c:cat>
          <c:val>
            <c:numRef>
              <c:f>IPNxfinalidad!$C$90:$C$98</c:f>
              <c:numCache>
                <c:formatCode>#,##0</c:formatCode>
                <c:ptCount val="9"/>
                <c:pt idx="0">
                  <c:v>8589.9091202196578</c:v>
                </c:pt>
                <c:pt idx="1">
                  <c:v>3305.1748510806328</c:v>
                </c:pt>
                <c:pt idx="2">
                  <c:v>5152.6821982877409</c:v>
                </c:pt>
                <c:pt idx="3">
                  <c:v>1596.0785311139634</c:v>
                </c:pt>
                <c:pt idx="4">
                  <c:v>1324.7961843285282</c:v>
                </c:pt>
                <c:pt idx="5">
                  <c:v>49.568473282426638</c:v>
                </c:pt>
                <c:pt idx="6">
                  <c:v>1829.8206251358979</c:v>
                </c:pt>
                <c:pt idx="7">
                  <c:v>63.91045982565835</c:v>
                </c:pt>
                <c:pt idx="8">
                  <c:v>124.7398045357198</c:v>
                </c:pt>
              </c:numCache>
            </c:numRef>
          </c:val>
        </c:ser>
        <c:ser>
          <c:idx val="1"/>
          <c:order val="1"/>
          <c:tx>
            <c:strRef>
              <c:f>IPNxfinalidad!$D$89</c:f>
              <c:strCache>
                <c:ptCount val="1"/>
                <c:pt idx="0">
                  <c:v>2009-13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IPNxfinalidad!$B$90:$B$98</c:f>
              <c:strCache>
                <c:ptCount val="9"/>
                <c:pt idx="0">
                  <c:v>Transporte</c:v>
                </c:pt>
                <c:pt idx="1">
                  <c:v>Energía, comb. y minería</c:v>
                </c:pt>
                <c:pt idx="2">
                  <c:v>Vivienda y urbanismo</c:v>
                </c:pt>
                <c:pt idx="3">
                  <c:v>Educación, ciencia y técnica</c:v>
                </c:pt>
                <c:pt idx="4">
                  <c:v>Agua y saneamiento</c:v>
                </c:pt>
                <c:pt idx="5">
                  <c:v>Comunicaciones</c:v>
                </c:pt>
                <c:pt idx="6">
                  <c:v>Salud y protección social</c:v>
                </c:pt>
                <c:pt idx="7">
                  <c:v>Medio ambiente</c:v>
                </c:pt>
                <c:pt idx="8">
                  <c:v>Otros servicios eco.</c:v>
                </c:pt>
              </c:strCache>
            </c:strRef>
          </c:cat>
          <c:val>
            <c:numRef>
              <c:f>IPNxfinalidad!$D$90:$D$98</c:f>
              <c:numCache>
                <c:formatCode>#,##0</c:formatCode>
                <c:ptCount val="9"/>
                <c:pt idx="0">
                  <c:v>17766.474149780384</c:v>
                </c:pt>
                <c:pt idx="1">
                  <c:v>9332.1014400939148</c:v>
                </c:pt>
                <c:pt idx="2">
                  <c:v>6927.0243460650318</c:v>
                </c:pt>
                <c:pt idx="3">
                  <c:v>6065.4840326372287</c:v>
                </c:pt>
                <c:pt idx="4">
                  <c:v>4897.0483592951932</c:v>
                </c:pt>
                <c:pt idx="5">
                  <c:v>3077.489181010209</c:v>
                </c:pt>
                <c:pt idx="6">
                  <c:v>2379.599784324379</c:v>
                </c:pt>
                <c:pt idx="7">
                  <c:v>475.35174215094349</c:v>
                </c:pt>
                <c:pt idx="8">
                  <c:v>587.3911605139956</c:v>
                </c:pt>
              </c:numCache>
            </c:numRef>
          </c:val>
        </c:ser>
        <c:gapWidth val="70"/>
        <c:overlap val="4"/>
        <c:axId val="78535680"/>
        <c:axId val="78817152"/>
      </c:barChart>
      <c:catAx>
        <c:axId val="78535680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-5400000" vert="horz"/>
          <a:lstStyle/>
          <a:p>
            <a:pPr>
              <a:defRPr/>
            </a:pPr>
            <a:endParaRPr lang="es-AR"/>
          </a:p>
        </c:txPr>
        <c:crossAx val="78817152"/>
        <c:crosses val="autoZero"/>
        <c:auto val="1"/>
        <c:lblAlgn val="ctr"/>
        <c:lblOffset val="100"/>
        <c:tickLblSkip val="1"/>
      </c:catAx>
      <c:valAx>
        <c:axId val="78817152"/>
        <c:scaling>
          <c:orientation val="minMax"/>
        </c:scaling>
        <c:axPos val="l"/>
        <c:numFmt formatCode="#,##0" sourceLinked="1"/>
        <c:tickLblPos val="nextTo"/>
        <c:crossAx val="7853568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7857626434364426"/>
          <c:y val="0.18619063190542723"/>
          <c:w val="9.781266863205676E-2"/>
          <c:h val="0.13861688318122814"/>
        </c:manualLayout>
      </c:layout>
    </c:legend>
    <c:plotVisOnly val="1"/>
    <c:dispBlanksAs val="gap"/>
  </c:chart>
  <c:txPr>
    <a:bodyPr/>
    <a:lstStyle/>
    <a:p>
      <a:pPr>
        <a:defRPr sz="1200"/>
      </a:pPr>
      <a:endParaRPr lang="es-AR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AR"/>
  <c:style val="10"/>
  <c:chart>
    <c:plotArea>
      <c:layout>
        <c:manualLayout>
          <c:layoutTarget val="inner"/>
          <c:xMode val="edge"/>
          <c:yMode val="edge"/>
          <c:x val="8.3724628171482948E-2"/>
          <c:y val="1.0598503914074778E-2"/>
          <c:w val="0.69619806838788179"/>
          <c:h val="0.91400468503944676"/>
        </c:manualLayout>
      </c:layout>
      <c:barChart>
        <c:barDir val="bar"/>
        <c:grouping val="percentStacked"/>
        <c:ser>
          <c:idx val="0"/>
          <c:order val="0"/>
          <c:tx>
            <c:strRef>
              <c:f>'IPN por finalidad'!$B$48</c:f>
              <c:strCache>
                <c:ptCount val="1"/>
                <c:pt idx="0">
                  <c:v>Salud y protección social</c:v>
                </c:pt>
              </c:strCache>
            </c:strRef>
          </c:tx>
          <c:dLbls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'IPN por finalidad'!$C$47:$M$47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'IPN por finalidad'!$C$48:$M$48</c:f>
              <c:numCache>
                <c:formatCode>#,##0.0</c:formatCode>
                <c:ptCount val="11"/>
                <c:pt idx="0">
                  <c:v>25.395894324898798</c:v>
                </c:pt>
                <c:pt idx="1">
                  <c:v>20.188172700536889</c:v>
                </c:pt>
                <c:pt idx="2">
                  <c:v>10.875793238762977</c:v>
                </c:pt>
                <c:pt idx="3">
                  <c:v>8.0560880151773748</c:v>
                </c:pt>
                <c:pt idx="4">
                  <c:v>4.4493980390931158</c:v>
                </c:pt>
                <c:pt idx="5">
                  <c:v>4.9078793165508161</c:v>
                </c:pt>
                <c:pt idx="6">
                  <c:v>7.0283459288662655</c:v>
                </c:pt>
                <c:pt idx="7">
                  <c:v>5.2472332783446003</c:v>
                </c:pt>
                <c:pt idx="8">
                  <c:v>4.4937496635924123</c:v>
                </c:pt>
                <c:pt idx="9">
                  <c:v>3.5935345609712859</c:v>
                </c:pt>
                <c:pt idx="10">
                  <c:v>3.937904865902452</c:v>
                </c:pt>
              </c:numCache>
            </c:numRef>
          </c:val>
        </c:ser>
        <c:ser>
          <c:idx val="1"/>
          <c:order val="1"/>
          <c:tx>
            <c:strRef>
              <c:f>'IPN por finalidad'!$B$49</c:f>
              <c:strCache>
                <c:ptCount val="1"/>
                <c:pt idx="0">
                  <c:v>Educación, ciencia y técnica</c:v>
                </c:pt>
              </c:strCache>
            </c:strRef>
          </c:tx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'IPN por finalidad'!$C$47:$M$47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'IPN por finalidad'!$C$49:$M$49</c:f>
              <c:numCache>
                <c:formatCode>#,##0.0</c:formatCode>
                <c:ptCount val="11"/>
                <c:pt idx="0">
                  <c:v>5.3227079949775495</c:v>
                </c:pt>
                <c:pt idx="1">
                  <c:v>5.5136681719894334</c:v>
                </c:pt>
                <c:pt idx="2">
                  <c:v>5.4539601482410101</c:v>
                </c:pt>
                <c:pt idx="3">
                  <c:v>7.4462735749390534</c:v>
                </c:pt>
                <c:pt idx="4">
                  <c:v>9.4116720751670506</c:v>
                </c:pt>
                <c:pt idx="5">
                  <c:v>7.0222319204922545</c:v>
                </c:pt>
                <c:pt idx="6">
                  <c:v>8.4688295623548182</c:v>
                </c:pt>
                <c:pt idx="7">
                  <c:v>8.7449232701950628</c:v>
                </c:pt>
                <c:pt idx="8">
                  <c:v>14.870221812286086</c:v>
                </c:pt>
                <c:pt idx="9">
                  <c:v>11.130050023772093</c:v>
                </c:pt>
                <c:pt idx="10">
                  <c:v>13.350137368344949</c:v>
                </c:pt>
              </c:numCache>
            </c:numRef>
          </c:val>
        </c:ser>
        <c:ser>
          <c:idx val="2"/>
          <c:order val="2"/>
          <c:tx>
            <c:strRef>
              <c:f>'IPN por finalidad'!$B$50</c:f>
              <c:strCache>
                <c:ptCount val="1"/>
                <c:pt idx="0">
                  <c:v>Vivienda y urbanismo</c:v>
                </c:pt>
              </c:strCache>
            </c:strRef>
          </c:tx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'IPN por finalidad'!$C$47:$M$47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'IPN por finalidad'!$C$50:$M$50</c:f>
              <c:numCache>
                <c:formatCode>#,##0.0</c:formatCode>
                <c:ptCount val="11"/>
                <c:pt idx="0">
                  <c:v>24.870442428678093</c:v>
                </c:pt>
                <c:pt idx="1">
                  <c:v>24.502062579037617</c:v>
                </c:pt>
                <c:pt idx="2">
                  <c:v>33.080096823234946</c:v>
                </c:pt>
                <c:pt idx="3">
                  <c:v>28.425593558060701</c:v>
                </c:pt>
                <c:pt idx="4">
                  <c:v>20.090410683392086</c:v>
                </c:pt>
                <c:pt idx="5">
                  <c:v>17.379889084002958</c:v>
                </c:pt>
                <c:pt idx="6">
                  <c:v>20.493751497550765</c:v>
                </c:pt>
                <c:pt idx="7">
                  <c:v>15.350666535092364</c:v>
                </c:pt>
                <c:pt idx="8">
                  <c:v>12.860491878626338</c:v>
                </c:pt>
                <c:pt idx="9">
                  <c:v>10.225523641479548</c:v>
                </c:pt>
                <c:pt idx="10">
                  <c:v>11.760494399278386</c:v>
                </c:pt>
              </c:numCache>
            </c:numRef>
          </c:val>
        </c:ser>
        <c:ser>
          <c:idx val="3"/>
          <c:order val="3"/>
          <c:tx>
            <c:strRef>
              <c:f>'IPN por finalidad'!$B$51</c:f>
              <c:strCache>
                <c:ptCount val="1"/>
                <c:pt idx="0">
                  <c:v>Agua y saneamiento</c:v>
                </c:pt>
              </c:strCache>
            </c:strRef>
          </c:tx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'IPN por finalidad'!$C$47:$M$47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'IPN por finalidad'!$C$51:$M$51</c:f>
              <c:numCache>
                <c:formatCode>#,##0.0</c:formatCode>
                <c:ptCount val="11"/>
                <c:pt idx="0">
                  <c:v>5.6302495608110794</c:v>
                </c:pt>
                <c:pt idx="1">
                  <c:v>5.7432357977163324</c:v>
                </c:pt>
                <c:pt idx="2">
                  <c:v>4.0054152486596717</c:v>
                </c:pt>
                <c:pt idx="3">
                  <c:v>4.7595096630898999</c:v>
                </c:pt>
                <c:pt idx="4">
                  <c:v>6.6817948875704776</c:v>
                </c:pt>
                <c:pt idx="5">
                  <c:v>7.4235071542336923</c:v>
                </c:pt>
                <c:pt idx="6">
                  <c:v>8.2240271749390939</c:v>
                </c:pt>
                <c:pt idx="7">
                  <c:v>7.4282971215845999</c:v>
                </c:pt>
                <c:pt idx="8">
                  <c:v>8.6568068173531767</c:v>
                </c:pt>
                <c:pt idx="9">
                  <c:v>11.624671799525748</c:v>
                </c:pt>
                <c:pt idx="10">
                  <c:v>10.469944131005176</c:v>
                </c:pt>
              </c:numCache>
            </c:numRef>
          </c:val>
        </c:ser>
        <c:ser>
          <c:idx val="4"/>
          <c:order val="4"/>
          <c:tx>
            <c:strRef>
              <c:f>'IPN por finalidad'!$B$52</c:f>
              <c:strCache>
                <c:ptCount val="1"/>
                <c:pt idx="0">
                  <c:v>Energía, comb. y minería</c:v>
                </c:pt>
              </c:strCache>
            </c:strRef>
          </c:tx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'IPN por finalidad'!$C$47:$M$47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'IPN por finalidad'!$C$52:$M$52</c:f>
              <c:numCache>
                <c:formatCode>#,##0.0</c:formatCode>
                <c:ptCount val="11"/>
                <c:pt idx="0">
                  <c:v>4.6193898377486375</c:v>
                </c:pt>
                <c:pt idx="1">
                  <c:v>3.5214230160364499</c:v>
                </c:pt>
                <c:pt idx="2">
                  <c:v>10.972953065168324</c:v>
                </c:pt>
                <c:pt idx="3">
                  <c:v>13.565264362062674</c:v>
                </c:pt>
                <c:pt idx="4">
                  <c:v>15.08929174352979</c:v>
                </c:pt>
                <c:pt idx="5">
                  <c:v>21.899923736927452</c:v>
                </c:pt>
                <c:pt idx="6">
                  <c:v>14.528180800728563</c:v>
                </c:pt>
                <c:pt idx="7">
                  <c:v>19.02611869140501</c:v>
                </c:pt>
                <c:pt idx="8">
                  <c:v>15.129866902332118</c:v>
                </c:pt>
                <c:pt idx="9">
                  <c:v>21.567488271363505</c:v>
                </c:pt>
                <c:pt idx="10">
                  <c:v>19.011664861989303</c:v>
                </c:pt>
              </c:numCache>
            </c:numRef>
          </c:val>
        </c:ser>
        <c:ser>
          <c:idx val="5"/>
          <c:order val="5"/>
          <c:tx>
            <c:strRef>
              <c:f>'IPN por finalidad'!$B$53</c:f>
              <c:strCache>
                <c:ptCount val="1"/>
                <c:pt idx="0">
                  <c:v>Comunicaciones</c:v>
                </c:pt>
              </c:strCache>
            </c:strRef>
          </c:tx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'IPN por finalidad'!$C$47:$M$47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'IPN por finalidad'!$C$53:$M$53</c:f>
              <c:numCache>
                <c:formatCode>#,##0.0</c:formatCode>
                <c:ptCount val="11"/>
                <c:pt idx="0">
                  <c:v>8.4002799801566781E-3</c:v>
                </c:pt>
                <c:pt idx="1">
                  <c:v>3.6185058247914258E-2</c:v>
                </c:pt>
                <c:pt idx="2">
                  <c:v>0.26472807653935548</c:v>
                </c:pt>
                <c:pt idx="3">
                  <c:v>0.18323155538072824</c:v>
                </c:pt>
                <c:pt idx="4">
                  <c:v>0.21018485472964488</c:v>
                </c:pt>
                <c:pt idx="5">
                  <c:v>0.32026630717968307</c:v>
                </c:pt>
                <c:pt idx="6">
                  <c:v>1.7602006530315619</c:v>
                </c:pt>
                <c:pt idx="7">
                  <c:v>4.9485098235036924</c:v>
                </c:pt>
                <c:pt idx="8">
                  <c:v>5.7232786238635134</c:v>
                </c:pt>
                <c:pt idx="9">
                  <c:v>6.8628046973906445</c:v>
                </c:pt>
                <c:pt idx="10">
                  <c:v>8.2154307955175998</c:v>
                </c:pt>
              </c:numCache>
            </c:numRef>
          </c:val>
        </c:ser>
        <c:ser>
          <c:idx val="6"/>
          <c:order val="6"/>
          <c:tx>
            <c:strRef>
              <c:f>'IPN por finalidad'!$B$54</c:f>
              <c:strCache>
                <c:ptCount val="1"/>
                <c:pt idx="0">
                  <c:v>Transporte</c:v>
                </c:pt>
              </c:strCache>
            </c:strRef>
          </c:tx>
          <c:dLbls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'IPN por finalidad'!$C$47:$M$47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'IPN por finalidad'!$C$54:$M$54</c:f>
              <c:numCache>
                <c:formatCode>#,##0.0</c:formatCode>
                <c:ptCount val="11"/>
                <c:pt idx="0">
                  <c:v>33.289766422852395</c:v>
                </c:pt>
                <c:pt idx="1">
                  <c:v>39.723027104800813</c:v>
                </c:pt>
                <c:pt idx="2">
                  <c:v>34.801583284512994</c:v>
                </c:pt>
                <c:pt idx="3">
                  <c:v>36.932017466041145</c:v>
                </c:pt>
                <c:pt idx="4">
                  <c:v>43.119008230904313</c:v>
                </c:pt>
                <c:pt idx="5">
                  <c:v>39.942431915883525</c:v>
                </c:pt>
                <c:pt idx="6">
                  <c:v>38.161543405056094</c:v>
                </c:pt>
                <c:pt idx="7">
                  <c:v>37.418865556016286</c:v>
                </c:pt>
                <c:pt idx="8">
                  <c:v>35.431351343038109</c:v>
                </c:pt>
                <c:pt idx="9">
                  <c:v>33.025821299548674</c:v>
                </c:pt>
                <c:pt idx="10">
                  <c:v>31.231447134021426</c:v>
                </c:pt>
              </c:numCache>
            </c:numRef>
          </c:val>
        </c:ser>
        <c:ser>
          <c:idx val="7"/>
          <c:order val="7"/>
          <c:tx>
            <c:strRef>
              <c:f>'IPN por finalidad'!$B$55</c:f>
              <c:strCache>
                <c:ptCount val="1"/>
                <c:pt idx="0">
                  <c:v>Medio ambiente</c:v>
                </c:pt>
              </c:strCache>
            </c:strRef>
          </c:tx>
          <c:cat>
            <c:numRef>
              <c:f>'IPN por finalidad'!$C$47:$M$47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'IPN por finalidad'!$C$55:$M$55</c:f>
              <c:numCache>
                <c:formatCode>#,##0.0</c:formatCode>
                <c:ptCount val="11"/>
                <c:pt idx="0">
                  <c:v>0.29233180717892082</c:v>
                </c:pt>
                <c:pt idx="1">
                  <c:v>0.37397420567057865</c:v>
                </c:pt>
                <c:pt idx="2">
                  <c:v>0.24711398446303118</c:v>
                </c:pt>
                <c:pt idx="3">
                  <c:v>0.18130252804867836</c:v>
                </c:pt>
                <c:pt idx="4">
                  <c:v>0.26703333193581907</c:v>
                </c:pt>
                <c:pt idx="5">
                  <c:v>0.381352483829133</c:v>
                </c:pt>
                <c:pt idx="6">
                  <c:v>0.463063380798376</c:v>
                </c:pt>
                <c:pt idx="7">
                  <c:v>0.63056106991435457</c:v>
                </c:pt>
                <c:pt idx="8">
                  <c:v>1.808761365536997</c:v>
                </c:pt>
                <c:pt idx="9">
                  <c:v>0.75853572585242457</c:v>
                </c:pt>
                <c:pt idx="10">
                  <c:v>0.75378740717574211</c:v>
                </c:pt>
              </c:numCache>
            </c:numRef>
          </c:val>
        </c:ser>
        <c:ser>
          <c:idx val="8"/>
          <c:order val="8"/>
          <c:tx>
            <c:strRef>
              <c:f>'IPN por finalidad'!$B$56</c:f>
              <c:strCache>
                <c:ptCount val="1"/>
                <c:pt idx="0">
                  <c:v>Otros servicios eco.</c:v>
                </c:pt>
              </c:strCache>
            </c:strRef>
          </c:tx>
          <c:cat>
            <c:numRef>
              <c:f>'IPN por finalidad'!$C$47:$M$47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'IPN por finalidad'!$C$56:$M$56</c:f>
              <c:numCache>
                <c:formatCode>#,##0.0</c:formatCode>
                <c:ptCount val="11"/>
                <c:pt idx="0">
                  <c:v>0.57081734287481189</c:v>
                </c:pt>
                <c:pt idx="1">
                  <c:v>0.39825136596335697</c:v>
                </c:pt>
                <c:pt idx="2">
                  <c:v>0.2983561304177158</c:v>
                </c:pt>
                <c:pt idx="3">
                  <c:v>0.45071927719941274</c:v>
                </c:pt>
                <c:pt idx="4">
                  <c:v>0.681206153678102</c:v>
                </c:pt>
                <c:pt idx="5">
                  <c:v>0.72251808090049252</c:v>
                </c:pt>
                <c:pt idx="6">
                  <c:v>0.87205759667411931</c:v>
                </c:pt>
                <c:pt idx="7">
                  <c:v>1.204824653943273</c:v>
                </c:pt>
                <c:pt idx="8">
                  <c:v>1.0254715933715979</c:v>
                </c:pt>
                <c:pt idx="9">
                  <c:v>1.2115699800956679</c:v>
                </c:pt>
                <c:pt idx="10">
                  <c:v>1.2691890367653991</c:v>
                </c:pt>
              </c:numCache>
            </c:numRef>
          </c:val>
        </c:ser>
        <c:gapWidth val="30"/>
        <c:overlap val="100"/>
        <c:axId val="85090688"/>
        <c:axId val="85092224"/>
      </c:barChart>
      <c:catAx>
        <c:axId val="85090688"/>
        <c:scaling>
          <c:orientation val="minMax"/>
        </c:scaling>
        <c:axPos val="l"/>
        <c:numFmt formatCode="General" sourceLinked="1"/>
        <c:tickLblPos val="nextTo"/>
        <c:crossAx val="85092224"/>
        <c:crosses val="autoZero"/>
        <c:auto val="1"/>
        <c:lblAlgn val="ctr"/>
        <c:lblOffset val="100"/>
      </c:catAx>
      <c:valAx>
        <c:axId val="85092224"/>
        <c:scaling>
          <c:orientation val="minMax"/>
        </c:scaling>
        <c:axPos val="b"/>
        <c:majorGridlines/>
        <c:numFmt formatCode="0%" sourceLinked="1"/>
        <c:tickLblPos val="nextTo"/>
        <c:crossAx val="8509068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9347831442914363"/>
          <c:y val="3.2679884384430882E-2"/>
          <c:w val="0.18290179943723642"/>
          <c:h val="0.94652165242113373"/>
        </c:manualLayout>
      </c:layout>
    </c:legend>
    <c:plotVisOnly val="1"/>
    <c:dispBlanksAs val="gap"/>
  </c:chart>
  <c:txPr>
    <a:bodyPr/>
    <a:lstStyle/>
    <a:p>
      <a:pPr>
        <a:defRPr sz="1300"/>
      </a:pPr>
      <a:endParaRPr lang="es-AR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AR"/>
  <c:style val="10"/>
  <c:chart>
    <c:plotArea>
      <c:layout>
        <c:manualLayout>
          <c:layoutTarget val="inner"/>
          <c:xMode val="edge"/>
          <c:yMode val="edge"/>
          <c:x val="7.8062823937436937E-2"/>
          <c:y val="9.9405621597600264E-3"/>
          <c:w val="0.68760222294141238"/>
          <c:h val="0.90043421101359145"/>
        </c:manualLayout>
      </c:layout>
      <c:barChart>
        <c:barDir val="bar"/>
        <c:grouping val="percentStacked"/>
        <c:ser>
          <c:idx val="0"/>
          <c:order val="0"/>
          <c:tx>
            <c:strRef>
              <c:f>'Inversion Publica ff'!$A$22</c:f>
              <c:strCache>
                <c:ptCount val="1"/>
                <c:pt idx="0">
                  <c:v>Tesoro Nacional</c:v>
                </c:pt>
              </c:strCache>
            </c:strRef>
          </c:tx>
          <c:spPr>
            <a:solidFill>
              <a:schemeClr val="accent6"/>
            </a:solidFill>
          </c:spPr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'Inversion Publica ff'!$B$3:$L$3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'Inversion Publica ff'!$B$22:$L$22</c:f>
              <c:numCache>
                <c:formatCode>#,##0</c:formatCode>
                <c:ptCount val="11"/>
                <c:pt idx="0">
                  <c:v>25.462944569400563</c:v>
                </c:pt>
                <c:pt idx="1">
                  <c:v>37.107166467749735</c:v>
                </c:pt>
                <c:pt idx="2">
                  <c:v>59.002393347986228</c:v>
                </c:pt>
                <c:pt idx="3">
                  <c:v>65.177522335258658</c:v>
                </c:pt>
                <c:pt idx="4">
                  <c:v>77.8571120813249</c:v>
                </c:pt>
                <c:pt idx="5">
                  <c:v>80.971746072787994</c:v>
                </c:pt>
                <c:pt idx="6">
                  <c:v>78.737473976502372</c:v>
                </c:pt>
                <c:pt idx="7">
                  <c:v>73.220039692382628</c:v>
                </c:pt>
                <c:pt idx="8">
                  <c:v>69.185502022028928</c:v>
                </c:pt>
                <c:pt idx="9">
                  <c:v>75.414274092882707</c:v>
                </c:pt>
                <c:pt idx="10">
                  <c:v>66.914130320249996</c:v>
                </c:pt>
              </c:numCache>
            </c:numRef>
          </c:val>
        </c:ser>
        <c:ser>
          <c:idx val="1"/>
          <c:order val="1"/>
          <c:tx>
            <c:strRef>
              <c:f>'Inversion Publica ff'!$A$23</c:f>
              <c:strCache>
                <c:ptCount val="1"/>
                <c:pt idx="0">
                  <c:v>Recursos propios</c:v>
                </c:pt>
              </c:strCache>
            </c:strRef>
          </c:tx>
          <c:cat>
            <c:numRef>
              <c:f>'Inversion Publica ff'!$B$3:$L$3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'Inversion Publica ff'!$B$23:$L$23</c:f>
              <c:numCache>
                <c:formatCode>#,##0</c:formatCode>
                <c:ptCount val="11"/>
                <c:pt idx="0">
                  <c:v>0.88454820174299242</c:v>
                </c:pt>
                <c:pt idx="1">
                  <c:v>1.4730250243163747</c:v>
                </c:pt>
                <c:pt idx="2">
                  <c:v>1.2801901680967358</c:v>
                </c:pt>
                <c:pt idx="3">
                  <c:v>1.3126616261210877</c:v>
                </c:pt>
                <c:pt idx="4">
                  <c:v>1.1254122366645962</c:v>
                </c:pt>
                <c:pt idx="5">
                  <c:v>1.0257462883432897</c:v>
                </c:pt>
                <c:pt idx="6">
                  <c:v>1.0260514184623906</c:v>
                </c:pt>
                <c:pt idx="7">
                  <c:v>1.1273743327325318</c:v>
                </c:pt>
                <c:pt idx="8">
                  <c:v>0.74537773139075369</c:v>
                </c:pt>
                <c:pt idx="9">
                  <c:v>0.59534122241161969</c:v>
                </c:pt>
                <c:pt idx="10">
                  <c:v>0.78399772535668233</c:v>
                </c:pt>
              </c:numCache>
            </c:numRef>
          </c:val>
        </c:ser>
        <c:ser>
          <c:idx val="2"/>
          <c:order val="2"/>
          <c:tx>
            <c:strRef>
              <c:f>'Inversion Publica ff'!$A$24</c:f>
              <c:strCache>
                <c:ptCount val="1"/>
                <c:pt idx="0">
                  <c:v>Rec con afectación específica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'Inversion Publica ff'!$B$3:$L$3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'Inversion Publica ff'!$B$24:$L$24</c:f>
              <c:numCache>
                <c:formatCode>#,##0</c:formatCode>
                <c:ptCount val="11"/>
                <c:pt idx="0">
                  <c:v>56.925356719126185</c:v>
                </c:pt>
                <c:pt idx="1">
                  <c:v>35.527911946756113</c:v>
                </c:pt>
                <c:pt idx="2">
                  <c:v>19.395560134279087</c:v>
                </c:pt>
                <c:pt idx="3">
                  <c:v>14.05485974538859</c:v>
                </c:pt>
                <c:pt idx="4">
                  <c:v>2.3633922509706129</c:v>
                </c:pt>
                <c:pt idx="5">
                  <c:v>2.2604205208194612</c:v>
                </c:pt>
                <c:pt idx="6">
                  <c:v>1.9603605204963901</c:v>
                </c:pt>
                <c:pt idx="7">
                  <c:v>1.4562890249103235</c:v>
                </c:pt>
                <c:pt idx="8">
                  <c:v>1.3573194835938969</c:v>
                </c:pt>
                <c:pt idx="9">
                  <c:v>1.2129640991505684</c:v>
                </c:pt>
                <c:pt idx="10">
                  <c:v>1.325099894504971</c:v>
                </c:pt>
              </c:numCache>
            </c:numRef>
          </c:val>
        </c:ser>
        <c:ser>
          <c:idx val="3"/>
          <c:order val="3"/>
          <c:tx>
            <c:strRef>
              <c:f>'Inversion Publica ff'!$A$25</c:f>
              <c:strCache>
                <c:ptCount val="1"/>
                <c:pt idx="0">
                  <c:v>Transfer internas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'Inversion Publica ff'!$B$3:$L$3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'Inversion Publica ff'!$B$25:$L$25</c:f>
              <c:numCache>
                <c:formatCode>#,##0</c:formatCode>
                <c:ptCount val="11"/>
                <c:pt idx="0">
                  <c:v>5.9923880951316661</c:v>
                </c:pt>
                <c:pt idx="1">
                  <c:v>13.088000658950749</c:v>
                </c:pt>
                <c:pt idx="2">
                  <c:v>10.667926921383561</c:v>
                </c:pt>
                <c:pt idx="3">
                  <c:v>6.3280847908191662</c:v>
                </c:pt>
                <c:pt idx="4">
                  <c:v>3.2734906596095432</c:v>
                </c:pt>
                <c:pt idx="5">
                  <c:v>4.5382658897417834</c:v>
                </c:pt>
                <c:pt idx="6">
                  <c:v>6.0612544310887149</c:v>
                </c:pt>
                <c:pt idx="7">
                  <c:v>4.4750485355881828</c:v>
                </c:pt>
                <c:pt idx="8">
                  <c:v>4.8366285059294514</c:v>
                </c:pt>
                <c:pt idx="9">
                  <c:v>2.5153419814122628</c:v>
                </c:pt>
                <c:pt idx="10">
                  <c:v>1.7686804736168149</c:v>
                </c:pt>
              </c:numCache>
            </c:numRef>
          </c:val>
        </c:ser>
        <c:ser>
          <c:idx val="4"/>
          <c:order val="4"/>
          <c:tx>
            <c:strRef>
              <c:f>'Inversion Publica ff'!$A$26</c:f>
              <c:strCache>
                <c:ptCount val="1"/>
                <c:pt idx="0">
                  <c:v>Crédito interno</c:v>
                </c:pt>
              </c:strCache>
            </c:strRef>
          </c:tx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'Inversion Publica ff'!$B$3:$L$3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'Inversion Publica ff'!$B$26:$L$26</c:f>
              <c:numCache>
                <c:formatCode>#,##0</c:formatCode>
                <c:ptCount val="11"/>
                <c:pt idx="0">
                  <c:v>0.23974169517895541</c:v>
                </c:pt>
                <c:pt idx="1">
                  <c:v>1.4502543082291677E-2</c:v>
                </c:pt>
                <c:pt idx="2">
                  <c:v>0</c:v>
                </c:pt>
                <c:pt idx="3">
                  <c:v>1.1146221071990334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1.5947833904711379</c:v>
                </c:pt>
                <c:pt idx="8">
                  <c:v>3.4231569469031982</c:v>
                </c:pt>
                <c:pt idx="9">
                  <c:v>11.949146428853417</c:v>
                </c:pt>
                <c:pt idx="10">
                  <c:v>18.987308712743229</c:v>
                </c:pt>
              </c:numCache>
            </c:numRef>
          </c:val>
        </c:ser>
        <c:ser>
          <c:idx val="5"/>
          <c:order val="5"/>
          <c:tx>
            <c:strRef>
              <c:f>'Inversion Publica ff'!$A$27</c:f>
              <c:strCache>
                <c:ptCount val="1"/>
                <c:pt idx="0">
                  <c:v>Transfer externas</c:v>
                </c:pt>
              </c:strCache>
            </c:strRef>
          </c:tx>
          <c:cat>
            <c:numRef>
              <c:f>'Inversion Publica ff'!$B$3:$L$3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'Inversion Publica ff'!$B$27:$L$27</c:f>
              <c:numCache>
                <c:formatCode>#,##0</c:formatCode>
                <c:ptCount val="11"/>
                <c:pt idx="0">
                  <c:v>0.14921979672567573</c:v>
                </c:pt>
                <c:pt idx="1">
                  <c:v>0.11270729753585086</c:v>
                </c:pt>
                <c:pt idx="2">
                  <c:v>7.8577918275895178E-2</c:v>
                </c:pt>
                <c:pt idx="3">
                  <c:v>0.18926036347849581</c:v>
                </c:pt>
                <c:pt idx="4">
                  <c:v>0.21945381628255389</c:v>
                </c:pt>
                <c:pt idx="5">
                  <c:v>0.1428669023580052</c:v>
                </c:pt>
                <c:pt idx="6">
                  <c:v>0.37306968553791092</c:v>
                </c:pt>
                <c:pt idx="7">
                  <c:v>5.1489590042478509E-2</c:v>
                </c:pt>
                <c:pt idx="8">
                  <c:v>5.9552632817149537E-2</c:v>
                </c:pt>
                <c:pt idx="9">
                  <c:v>6.4865571948740527E-2</c:v>
                </c:pt>
                <c:pt idx="10">
                  <c:v>0.12363980069217491</c:v>
                </c:pt>
              </c:numCache>
            </c:numRef>
          </c:val>
        </c:ser>
        <c:ser>
          <c:idx val="6"/>
          <c:order val="6"/>
          <c:tx>
            <c:strRef>
              <c:f>'Inversion Publica ff'!$A$28</c:f>
              <c:strCache>
                <c:ptCount val="1"/>
                <c:pt idx="0">
                  <c:v>Crédito externo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'Inversion Publica ff'!$B$3:$L$3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'Inversion Publica ff'!$B$28:$L$28</c:f>
              <c:numCache>
                <c:formatCode>#,##0</c:formatCode>
                <c:ptCount val="11"/>
                <c:pt idx="0">
                  <c:v>10.345800922694282</c:v>
                </c:pt>
                <c:pt idx="1">
                  <c:v>12.676686061608734</c:v>
                </c:pt>
                <c:pt idx="2">
                  <c:v>9.5753515099787094</c:v>
                </c:pt>
                <c:pt idx="3">
                  <c:v>11.822989031734584</c:v>
                </c:pt>
                <c:pt idx="4">
                  <c:v>15.1611389551478</c:v>
                </c:pt>
                <c:pt idx="5">
                  <c:v>11.060954325948726</c:v>
                </c:pt>
                <c:pt idx="6">
                  <c:v>11.84178996791225</c:v>
                </c:pt>
                <c:pt idx="7">
                  <c:v>18.074975433872897</c:v>
                </c:pt>
                <c:pt idx="8">
                  <c:v>20.392462677335416</c:v>
                </c:pt>
                <c:pt idx="9">
                  <c:v>8.2480666033406589</c:v>
                </c:pt>
                <c:pt idx="10">
                  <c:v>10.097143072836108</c:v>
                </c:pt>
              </c:numCache>
            </c:numRef>
          </c:val>
        </c:ser>
        <c:gapWidth val="40"/>
        <c:overlap val="100"/>
        <c:axId val="90344448"/>
        <c:axId val="90366720"/>
      </c:barChart>
      <c:catAx>
        <c:axId val="90344448"/>
        <c:scaling>
          <c:orientation val="minMax"/>
        </c:scaling>
        <c:axPos val="l"/>
        <c:numFmt formatCode="General" sourceLinked="1"/>
        <c:tickLblPos val="nextTo"/>
        <c:crossAx val="90366720"/>
        <c:crosses val="autoZero"/>
        <c:auto val="1"/>
        <c:lblAlgn val="ctr"/>
        <c:lblOffset val="100"/>
      </c:catAx>
      <c:valAx>
        <c:axId val="90366720"/>
        <c:scaling>
          <c:orientation val="minMax"/>
        </c:scaling>
        <c:axPos val="b"/>
        <c:majorGridlines/>
        <c:numFmt formatCode="0%" sourceLinked="1"/>
        <c:tickLblPos val="nextTo"/>
        <c:crossAx val="9034444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149046241238895"/>
          <c:y val="5.6888831608927402E-2"/>
          <c:w val="0.21409239553093146"/>
          <c:h val="0.9129963593260515"/>
        </c:manualLayout>
      </c:layout>
    </c:legend>
    <c:plotVisOnly val="1"/>
    <c:dispBlanksAs val="gap"/>
  </c:chart>
  <c:txPr>
    <a:bodyPr/>
    <a:lstStyle/>
    <a:p>
      <a:pPr>
        <a:defRPr sz="1300"/>
      </a:pPr>
      <a:endParaRPr lang="es-AR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chart>
    <c:plotArea>
      <c:layout>
        <c:manualLayout>
          <c:layoutTarget val="inner"/>
          <c:xMode val="edge"/>
          <c:yMode val="edge"/>
          <c:x val="0.11643285214348206"/>
          <c:y val="3.5808424914737846E-2"/>
          <c:w val="0.64925618875180036"/>
          <c:h val="0.8784241296176083"/>
        </c:manualLayout>
      </c:layout>
      <c:barChart>
        <c:barDir val="bar"/>
        <c:grouping val="stacked"/>
        <c:ser>
          <c:idx val="0"/>
          <c:order val="0"/>
          <c:tx>
            <c:strRef>
              <c:f>'Inversion Publica ff'!$A$32</c:f>
              <c:strCache>
                <c:ptCount val="1"/>
                <c:pt idx="0">
                  <c:v>Tesoro Nacional</c:v>
                </c:pt>
              </c:strCache>
            </c:strRef>
          </c:tx>
          <c:spPr>
            <a:solidFill>
              <a:schemeClr val="accent6"/>
            </a:solidFill>
          </c:spPr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Val val="1"/>
          </c:dLbls>
          <c:cat>
            <c:numRef>
              <c:f>'Inversion Publica ff'!$B$3:$L$3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'Inversion Publica ff'!$B$32:$L$32</c:f>
              <c:numCache>
                <c:formatCode>#,##0</c:formatCode>
                <c:ptCount val="11"/>
                <c:pt idx="0">
                  <c:v>260.91831747200524</c:v>
                </c:pt>
                <c:pt idx="1">
                  <c:v>610.38970473648442</c:v>
                </c:pt>
                <c:pt idx="2">
                  <c:v>1912.0418739151266</c:v>
                </c:pt>
                <c:pt idx="3">
                  <c:v>3099.9907696258947</c:v>
                </c:pt>
                <c:pt idx="4">
                  <c:v>4009.6190890629005</c:v>
                </c:pt>
                <c:pt idx="5">
                  <c:v>5708.1042874146633</c:v>
                </c:pt>
                <c:pt idx="6">
                  <c:v>6286.5751266050383</c:v>
                </c:pt>
                <c:pt idx="7">
                  <c:v>8062.5256079069777</c:v>
                </c:pt>
                <c:pt idx="8">
                  <c:v>9169.7990625472157</c:v>
                </c:pt>
                <c:pt idx="9">
                  <c:v>9712.6975828103732</c:v>
                </c:pt>
                <c:pt idx="10">
                  <c:v>10751.056790598321</c:v>
                </c:pt>
              </c:numCache>
            </c:numRef>
          </c:val>
        </c:ser>
        <c:ser>
          <c:idx val="1"/>
          <c:order val="1"/>
          <c:tx>
            <c:strRef>
              <c:f>'Inversion Publica ff'!$A$33</c:f>
              <c:strCache>
                <c:ptCount val="1"/>
                <c:pt idx="0">
                  <c:v>Recursos propios</c:v>
                </c:pt>
              </c:strCache>
            </c:strRef>
          </c:tx>
          <c:cat>
            <c:numRef>
              <c:f>'Inversion Publica ff'!$B$3:$L$3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'Inversion Publica ff'!$B$33:$L$33</c:f>
              <c:numCache>
                <c:formatCode>#,##0</c:formatCode>
                <c:ptCount val="11"/>
                <c:pt idx="0">
                  <c:v>9.063948903970136</c:v>
                </c:pt>
                <c:pt idx="1">
                  <c:v>24.230341339680386</c:v>
                </c:pt>
                <c:pt idx="2">
                  <c:v>41.48606639630389</c:v>
                </c:pt>
                <c:pt idx="3">
                  <c:v>62.43316374756018</c:v>
                </c:pt>
                <c:pt idx="4">
                  <c:v>57.958409534659836</c:v>
                </c:pt>
                <c:pt idx="5">
                  <c:v>72.309997872945615</c:v>
                </c:pt>
                <c:pt idx="6">
                  <c:v>81.922228389603433</c:v>
                </c:pt>
                <c:pt idx="7">
                  <c:v>124.13929937132636</c:v>
                </c:pt>
                <c:pt idx="8">
                  <c:v>98.791854113801449</c:v>
                </c:pt>
                <c:pt idx="9">
                  <c:v>76.674731957811446</c:v>
                </c:pt>
                <c:pt idx="10">
                  <c:v>125.9644865541773</c:v>
                </c:pt>
              </c:numCache>
            </c:numRef>
          </c:val>
        </c:ser>
        <c:ser>
          <c:idx val="2"/>
          <c:order val="2"/>
          <c:tx>
            <c:strRef>
              <c:f>'Inversion Publica ff'!$A$34</c:f>
              <c:strCache>
                <c:ptCount val="1"/>
                <c:pt idx="0">
                  <c:v>Rec con afectación específica</c:v>
                </c:pt>
              </c:strCache>
            </c:strRef>
          </c:tx>
          <c:cat>
            <c:numRef>
              <c:f>'Inversion Publica ff'!$B$3:$L$3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'Inversion Publica ff'!$B$34:$L$34</c:f>
              <c:numCache>
                <c:formatCode>#,##0</c:formatCode>
                <c:ptCount val="11"/>
                <c:pt idx="0">
                  <c:v>583.31306719714962</c:v>
                </c:pt>
                <c:pt idx="1">
                  <c:v>584.41195454607282</c:v>
                </c:pt>
                <c:pt idx="2">
                  <c:v>628.53591253593436</c:v>
                </c:pt>
                <c:pt idx="3">
                  <c:v>668.48100262199102</c:v>
                </c:pt>
                <c:pt idx="4">
                  <c:v>121.71402754492942</c:v>
                </c:pt>
                <c:pt idx="5">
                  <c:v>159.34837387168142</c:v>
                </c:pt>
                <c:pt idx="6">
                  <c:v>156.51954609324756</c:v>
                </c:pt>
                <c:pt idx="7">
                  <c:v>160.35729569639665</c:v>
                </c:pt>
                <c:pt idx="8">
                  <c:v>179.89819491767562</c:v>
                </c:pt>
                <c:pt idx="9">
                  <c:v>156.21914571962202</c:v>
                </c:pt>
                <c:pt idx="10">
                  <c:v>212.90307668734039</c:v>
                </c:pt>
              </c:numCache>
            </c:numRef>
          </c:val>
        </c:ser>
        <c:ser>
          <c:idx val="3"/>
          <c:order val="3"/>
          <c:tx>
            <c:strRef>
              <c:f>'Inversion Publica ff'!$A$35</c:f>
              <c:strCache>
                <c:ptCount val="1"/>
                <c:pt idx="0">
                  <c:v>Transfer internas</c:v>
                </c:pt>
              </c:strCache>
            </c:strRef>
          </c:tx>
          <c:cat>
            <c:numRef>
              <c:f>'Inversion Publica ff'!$B$3:$L$3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'Inversion Publica ff'!$B$35:$L$35</c:f>
              <c:numCache>
                <c:formatCode>#,##0</c:formatCode>
                <c:ptCount val="11"/>
                <c:pt idx="0">
                  <c:v>61.403888900576852</c:v>
                </c:pt>
                <c:pt idx="1">
                  <c:v>215.2894337742265</c:v>
                </c:pt>
                <c:pt idx="2">
                  <c:v>345.70670483230668</c:v>
                </c:pt>
                <c:pt idx="3">
                  <c:v>300.97806326610265</c:v>
                </c:pt>
                <c:pt idx="4">
                  <c:v>168.58383628369708</c:v>
                </c:pt>
                <c:pt idx="5">
                  <c:v>319.92511263590382</c:v>
                </c:pt>
                <c:pt idx="6">
                  <c:v>483.94404110396573</c:v>
                </c:pt>
                <c:pt idx="7">
                  <c:v>492.76391499361102</c:v>
                </c:pt>
                <c:pt idx="8">
                  <c:v>641.04343024697334</c:v>
                </c:pt>
                <c:pt idx="9">
                  <c:v>323.95400309382563</c:v>
                </c:pt>
                <c:pt idx="10">
                  <c:v>284.17292618569866</c:v>
                </c:pt>
              </c:numCache>
            </c:numRef>
          </c:val>
        </c:ser>
        <c:ser>
          <c:idx val="4"/>
          <c:order val="4"/>
          <c:tx>
            <c:strRef>
              <c:f>'Inversion Publica ff'!$A$36</c:f>
              <c:strCache>
                <c:ptCount val="1"/>
                <c:pt idx="0">
                  <c:v>Crédito interno</c:v>
                </c:pt>
              </c:strCache>
            </c:strRef>
          </c:tx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Val val="1"/>
          </c:dLbls>
          <c:cat>
            <c:numRef>
              <c:f>'Inversion Publica ff'!$B$3:$L$3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'Inversion Publica ff'!$B$36:$L$36</c:f>
              <c:numCache>
                <c:formatCode>#,##0</c:formatCode>
                <c:ptCount val="11"/>
                <c:pt idx="0">
                  <c:v>2.4566286732270095</c:v>
                </c:pt>
                <c:pt idx="1">
                  <c:v>0.23855777286637203</c:v>
                </c:pt>
                <c:pt idx="2">
                  <c:v>0</c:v>
                </c:pt>
                <c:pt idx="3">
                  <c:v>53.013955120364351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175.60741538461542</c:v>
                </c:pt>
                <c:pt idx="8">
                  <c:v>453.70287770217908</c:v>
                </c:pt>
                <c:pt idx="9">
                  <c:v>1538.9453393561853</c:v>
                </c:pt>
                <c:pt idx="10">
                  <c:v>3050.6805258372856</c:v>
                </c:pt>
              </c:numCache>
            </c:numRef>
          </c:val>
        </c:ser>
        <c:ser>
          <c:idx val="5"/>
          <c:order val="5"/>
          <c:tx>
            <c:strRef>
              <c:f>'Inversion Publica ff'!$A$37</c:f>
              <c:strCache>
                <c:ptCount val="1"/>
                <c:pt idx="0">
                  <c:v>Transfer externas</c:v>
                </c:pt>
              </c:strCache>
            </c:strRef>
          </c:tx>
          <c:cat>
            <c:numRef>
              <c:f>'Inversion Publica ff'!$B$3:$L$3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'Inversion Publica ff'!$B$37:$L$37</c:f>
              <c:numCache>
                <c:formatCode>#,##0</c:formatCode>
                <c:ptCount val="11"/>
                <c:pt idx="0">
                  <c:v>1.5290524703087889</c:v>
                </c:pt>
                <c:pt idx="1">
                  <c:v>1.8539646276776602</c:v>
                </c:pt>
                <c:pt idx="2">
                  <c:v>2.5464097570157422</c:v>
                </c:pt>
                <c:pt idx="3">
                  <c:v>9.0016520852309707</c:v>
                </c:pt>
                <c:pt idx="4">
                  <c:v>11.301809011553274</c:v>
                </c:pt>
                <c:pt idx="5">
                  <c:v>10.071404130847032</c:v>
                </c:pt>
                <c:pt idx="6">
                  <c:v>29.786713837084672</c:v>
                </c:pt>
                <c:pt idx="7">
                  <c:v>5.6697065448504977</c:v>
                </c:pt>
                <c:pt idx="8">
                  <c:v>7.8930651743341418</c:v>
                </c:pt>
                <c:pt idx="9">
                  <c:v>8.3541171940232939</c:v>
                </c:pt>
                <c:pt idx="10">
                  <c:v>19.865139283108348</c:v>
                </c:pt>
              </c:numCache>
            </c:numRef>
          </c:val>
        </c:ser>
        <c:ser>
          <c:idx val="6"/>
          <c:order val="6"/>
          <c:tx>
            <c:strRef>
              <c:f>'Inversion Publica ff'!$A$38</c:f>
              <c:strCache>
                <c:ptCount val="1"/>
                <c:pt idx="0">
                  <c:v>Crédito externo</c:v>
                </c:pt>
              </c:strCache>
            </c:strRef>
          </c:tx>
          <c:dLbls>
            <c:showVal val="1"/>
          </c:dLbls>
          <c:cat>
            <c:numRef>
              <c:f>'Inversion Publica ff'!$B$3:$L$3</c:f>
              <c:numCache>
                <c:formatCode>General</c:formatCode>
                <c:ptCount val="11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</c:numCache>
            </c:numRef>
          </c:cat>
          <c:val>
            <c:numRef>
              <c:f>'Inversion Publica ff'!$B$38:$L$38</c:f>
              <c:numCache>
                <c:formatCode>#,##0</c:formatCode>
                <c:ptCount val="11"/>
                <c:pt idx="0">
                  <c:v>106.0132288428911</c:v>
                </c:pt>
                <c:pt idx="1">
                  <c:v>208.5235656273376</c:v>
                </c:pt>
                <c:pt idx="2">
                  <c:v>310.30051504106768</c:v>
                </c:pt>
                <c:pt idx="3">
                  <c:v>562.32817012036435</c:v>
                </c:pt>
                <c:pt idx="4">
                  <c:v>780.79433646341465</c:v>
                </c:pt>
                <c:pt idx="5">
                  <c:v>779.74211836915299</c:v>
                </c:pt>
                <c:pt idx="6">
                  <c:v>945.47486104233656</c:v>
                </c:pt>
                <c:pt idx="7">
                  <c:v>1990.3014654203939</c:v>
                </c:pt>
                <c:pt idx="8">
                  <c:v>2702.8030393147701</c:v>
                </c:pt>
                <c:pt idx="9">
                  <c:v>1062.2786935860249</c:v>
                </c:pt>
                <c:pt idx="10">
                  <c:v>1622.3024655527179</c:v>
                </c:pt>
              </c:numCache>
            </c:numRef>
          </c:val>
        </c:ser>
        <c:gapWidth val="40"/>
        <c:overlap val="100"/>
        <c:axId val="86817792"/>
        <c:axId val="86827776"/>
      </c:barChart>
      <c:catAx>
        <c:axId val="86817792"/>
        <c:scaling>
          <c:orientation val="minMax"/>
        </c:scaling>
        <c:axPos val="l"/>
        <c:numFmt formatCode="General" sourceLinked="1"/>
        <c:tickLblPos val="nextTo"/>
        <c:crossAx val="86827776"/>
        <c:crosses val="autoZero"/>
        <c:auto val="1"/>
        <c:lblAlgn val="ctr"/>
        <c:lblOffset val="100"/>
      </c:catAx>
      <c:valAx>
        <c:axId val="86827776"/>
        <c:scaling>
          <c:orientation val="minMax"/>
          <c:max val="17000"/>
          <c:min val="0"/>
        </c:scaling>
        <c:axPos val="b"/>
        <c:majorGridlines/>
        <c:numFmt formatCode="#,##0" sourceLinked="1"/>
        <c:tickLblPos val="nextTo"/>
        <c:crossAx val="8681779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4772435194888276"/>
          <c:y val="0.15548516601463389"/>
          <c:w val="0.24274217279161175"/>
          <c:h val="0.68902942860480321"/>
        </c:manualLayout>
      </c:layout>
    </c:legend>
    <c:plotVisOnly val="1"/>
  </c:chart>
  <c:txPr>
    <a:bodyPr/>
    <a:lstStyle/>
    <a:p>
      <a:pPr>
        <a:defRPr sz="1300"/>
      </a:pPr>
      <a:endParaRPr lang="es-AR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AR"/>
  <c:style val="4"/>
  <c:chart>
    <c:autoTitleDeleted val="1"/>
    <c:plotArea>
      <c:layout>
        <c:manualLayout>
          <c:layoutTarget val="inner"/>
          <c:xMode val="edge"/>
          <c:yMode val="edge"/>
          <c:x val="9.3401211446507065E-2"/>
          <c:y val="0.14426075674131444"/>
          <c:w val="0.8739688057259174"/>
          <c:h val="0.62792080641833481"/>
        </c:manualLayout>
      </c:layout>
      <c:barChart>
        <c:barDir val="col"/>
        <c:grouping val="stacked"/>
        <c:ser>
          <c:idx val="0"/>
          <c:order val="0"/>
          <c:tx>
            <c:strRef>
              <c:f>'Inversión Pública Consolidada'!$B$12</c:f>
              <c:strCache>
                <c:ptCount val="1"/>
                <c:pt idx="0">
                  <c:v>Nacional</c:v>
                </c:pt>
              </c:strCache>
            </c:strRef>
          </c:tx>
          <c:spPr>
            <a:solidFill>
              <a:schemeClr val="accent3"/>
            </a:solidFill>
          </c:spPr>
          <c:dLbls>
            <c:numFmt formatCode="#,##0.0" sourceLinked="0"/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'Inversión Pública Consolidada'!$C$2:$O$2</c:f>
              <c:numCache>
                <c:formatCode>General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cat>
          <c:val>
            <c:numRef>
              <c:f>'Inversión Pública Consolidada'!$C$12:$O$12</c:f>
              <c:numCache>
                <c:formatCode>0.0</c:formatCode>
                <c:ptCount val="13"/>
                <c:pt idx="0">
                  <c:v>0.7346305619531327</c:v>
                </c:pt>
                <c:pt idx="1">
                  <c:v>0.97363406604536162</c:v>
                </c:pt>
                <c:pt idx="2">
                  <c:v>1.466130363099742</c:v>
                </c:pt>
                <c:pt idx="3">
                  <c:v>1.8366885285410532</c:v>
                </c:pt>
                <c:pt idx="4">
                  <c:v>1.6032040606689224</c:v>
                </c:pt>
                <c:pt idx="5">
                  <c:v>1.9283996818269213</c:v>
                </c:pt>
                <c:pt idx="6">
                  <c:v>2.6576166934109025</c:v>
                </c:pt>
                <c:pt idx="7">
                  <c:v>2.8255396878427952</c:v>
                </c:pt>
                <c:pt idx="8">
                  <c:v>2.7838817716339368</c:v>
                </c:pt>
                <c:pt idx="9">
                  <c:v>2.3251601105046817</c:v>
                </c:pt>
                <c:pt idx="10">
                  <c:v>2.6381672731610082</c:v>
                </c:pt>
                <c:pt idx="11">
                  <c:v>3.1615405780947854</c:v>
                </c:pt>
                <c:pt idx="12">
                  <c:v>3.1703446517356881</c:v>
                </c:pt>
              </c:numCache>
            </c:numRef>
          </c:val>
        </c:ser>
        <c:ser>
          <c:idx val="1"/>
          <c:order val="1"/>
          <c:tx>
            <c:strRef>
              <c:f>'Inversión Pública Consolidada'!$B$13</c:f>
              <c:strCache>
                <c:ptCount val="1"/>
                <c:pt idx="0">
                  <c:v>Provincial y Municipal</c:v>
                </c:pt>
              </c:strCache>
            </c:strRef>
          </c:tx>
          <c:dLbls>
            <c:numFmt formatCode="#,##0.0" sourceLinked="0"/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dLblPos val="inBase"/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'Inversión Pública Consolidada'!$C$2:$O$2</c:f>
              <c:numCache>
                <c:formatCode>General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cat>
          <c:val>
            <c:numRef>
              <c:f>'Inversión Pública Consolidada'!$C$13:$O$13</c:f>
              <c:numCache>
                <c:formatCode>0.0</c:formatCode>
                <c:ptCount val="13"/>
                <c:pt idx="0">
                  <c:v>0.59544233302090643</c:v>
                </c:pt>
                <c:pt idx="1">
                  <c:v>0.96048931576892249</c:v>
                </c:pt>
                <c:pt idx="2">
                  <c:v>1.1925733278050781</c:v>
                </c:pt>
                <c:pt idx="3">
                  <c:v>1.3182727888205241</c:v>
                </c:pt>
                <c:pt idx="4">
                  <c:v>1.5680547103798306</c:v>
                </c:pt>
                <c:pt idx="5">
                  <c:v>1.3537639067054619</c:v>
                </c:pt>
                <c:pt idx="6">
                  <c:v>1.2963967599116399</c:v>
                </c:pt>
                <c:pt idx="7">
                  <c:v>1.3408789598898043</c:v>
                </c:pt>
                <c:pt idx="8">
                  <c:v>1.5084232436885392</c:v>
                </c:pt>
                <c:pt idx="9">
                  <c:v>1.2393299234224078</c:v>
                </c:pt>
                <c:pt idx="10">
                  <c:v>1.3300187363543887</c:v>
                </c:pt>
                <c:pt idx="11">
                  <c:v>1.2071985440808632</c:v>
                </c:pt>
                <c:pt idx="12">
                  <c:v>1.2823406460556706</c:v>
                </c:pt>
              </c:numCache>
            </c:numRef>
          </c:val>
        </c:ser>
        <c:gapWidth val="60"/>
        <c:overlap val="100"/>
        <c:axId val="91054464"/>
        <c:axId val="91056000"/>
      </c:barChart>
      <c:lineChart>
        <c:grouping val="standard"/>
        <c:ser>
          <c:idx val="2"/>
          <c:order val="2"/>
          <c:tx>
            <c:v>Total</c:v>
          </c:tx>
          <c:spPr>
            <a:ln w="38100">
              <a:noFill/>
            </a:ln>
          </c:spPr>
          <c:dLbls>
            <c:numFmt formatCode="#,##0.0" sourceLinked="0"/>
            <c:dLblPos val="t"/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'Inversión Pública Consolidada'!$C$14:$O$14</c:f>
              <c:numCache>
                <c:formatCode>#,##0.0</c:formatCode>
                <c:ptCount val="13"/>
                <c:pt idx="0">
                  <c:v>1.3300728949740421</c:v>
                </c:pt>
                <c:pt idx="1">
                  <c:v>1.934123381814284</c:v>
                </c:pt>
                <c:pt idx="2">
                  <c:v>2.6587036909048187</c:v>
                </c:pt>
                <c:pt idx="3">
                  <c:v>3.154961317361578</c:v>
                </c:pt>
                <c:pt idx="4">
                  <c:v>3.1712587710487528</c:v>
                </c:pt>
                <c:pt idx="5">
                  <c:v>3.2821635885323936</c:v>
                </c:pt>
                <c:pt idx="6">
                  <c:v>3.9540134533225424</c:v>
                </c:pt>
                <c:pt idx="7">
                  <c:v>4.1664186477325842</c:v>
                </c:pt>
                <c:pt idx="8">
                  <c:v>4.2923050153224684</c:v>
                </c:pt>
                <c:pt idx="9">
                  <c:v>3.5644900339270951</c:v>
                </c:pt>
                <c:pt idx="10">
                  <c:v>3.9681860095154002</c:v>
                </c:pt>
                <c:pt idx="11">
                  <c:v>4.3687391221756489</c:v>
                </c:pt>
                <c:pt idx="12">
                  <c:v>4.4526852977913585</c:v>
                </c:pt>
              </c:numCache>
            </c:numRef>
          </c:val>
        </c:ser>
        <c:marker val="1"/>
        <c:axId val="91054464"/>
        <c:axId val="91056000"/>
      </c:lineChart>
      <c:catAx>
        <c:axId val="91054464"/>
        <c:scaling>
          <c:orientation val="minMax"/>
        </c:scaling>
        <c:axPos val="b"/>
        <c:numFmt formatCode="General" sourceLinked="1"/>
        <c:tickLblPos val="nextTo"/>
        <c:txPr>
          <a:bodyPr rot="-5400000" vert="horz"/>
          <a:lstStyle/>
          <a:p>
            <a:pPr>
              <a:defRPr/>
            </a:pPr>
            <a:endParaRPr lang="es-AR"/>
          </a:p>
        </c:txPr>
        <c:crossAx val="91056000"/>
        <c:crosses val="autoZero"/>
        <c:auto val="1"/>
        <c:lblAlgn val="ctr"/>
        <c:lblOffset val="100"/>
      </c:catAx>
      <c:valAx>
        <c:axId val="91056000"/>
        <c:scaling>
          <c:orientation val="minMax"/>
        </c:scaling>
        <c:axPos val="l"/>
        <c:numFmt formatCode="0.0" sourceLinked="0"/>
        <c:tickLblPos val="nextTo"/>
        <c:crossAx val="9105446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9.0685642471937389E-2"/>
          <c:y val="3.303254003523419E-2"/>
          <c:w val="0.47421310985833381"/>
          <c:h val="0.11250312465281639"/>
        </c:manualLayout>
      </c:layout>
    </c:legend>
    <c:plotVisOnly val="1"/>
    <c:dispBlanksAs val="gap"/>
  </c:chart>
  <c:txPr>
    <a:bodyPr/>
    <a:lstStyle/>
    <a:p>
      <a:pPr>
        <a:defRPr sz="1100"/>
      </a:pPr>
      <a:endParaRPr lang="es-AR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chart>
    <c:autoTitleDeleted val="1"/>
    <c:plotArea>
      <c:layout>
        <c:manualLayout>
          <c:layoutTarget val="inner"/>
          <c:xMode val="edge"/>
          <c:yMode val="edge"/>
          <c:x val="0.11291907261592295"/>
          <c:y val="0.13001723838958759"/>
          <c:w val="0.86914812495581295"/>
          <c:h val="0.68103373699905312"/>
        </c:manualLayout>
      </c:layout>
      <c:barChart>
        <c:barDir val="col"/>
        <c:grouping val="stacked"/>
        <c:ser>
          <c:idx val="0"/>
          <c:order val="0"/>
          <c:tx>
            <c:strRef>
              <c:f>IPConsolidada!$B$16</c:f>
              <c:strCache>
                <c:ptCount val="1"/>
                <c:pt idx="0">
                  <c:v>Nacional</c:v>
                </c:pt>
              </c:strCache>
            </c:strRef>
          </c:tx>
          <c:spPr>
            <a:solidFill>
              <a:schemeClr val="accent3"/>
            </a:solidFill>
          </c:spPr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IPConsolidada!$C$2:$O$2</c:f>
              <c:numCache>
                <c:formatCode>General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cat>
          <c:val>
            <c:numRef>
              <c:f>IPConsolidada!$C$16:$O$16</c:f>
              <c:numCache>
                <c:formatCode>#,##0</c:formatCode>
                <c:ptCount val="13"/>
                <c:pt idx="0">
                  <c:v>1121.7353408822532</c:v>
                </c:pt>
                <c:pt idx="1">
                  <c:v>1773.8888863719824</c:v>
                </c:pt>
                <c:pt idx="2">
                  <c:v>3247.6479713997246</c:v>
                </c:pt>
                <c:pt idx="3">
                  <c:v>4831.2711956408584</c:v>
                </c:pt>
                <c:pt idx="4">
                  <c:v>5285.7314461104006</c:v>
                </c:pt>
                <c:pt idx="5">
                  <c:v>7825.1680340170678</c:v>
                </c:pt>
                <c:pt idx="6">
                  <c:v>10051.701357197213</c:v>
                </c:pt>
                <c:pt idx="7">
                  <c:v>13075.829486698185</c:v>
                </c:pt>
                <c:pt idx="8">
                  <c:v>15584.403262205813</c:v>
                </c:pt>
                <c:pt idx="9">
                  <c:v>14129.654050747093</c:v>
                </c:pt>
                <c:pt idx="10">
                  <c:v>16392.369760335634</c:v>
                </c:pt>
                <c:pt idx="11">
                  <c:v>17188.146870379496</c:v>
                </c:pt>
                <c:pt idx="12">
                  <c:v>17719.079365079357</c:v>
                </c:pt>
              </c:numCache>
            </c:numRef>
          </c:val>
        </c:ser>
        <c:ser>
          <c:idx val="1"/>
          <c:order val="1"/>
          <c:tx>
            <c:strRef>
              <c:f>IPConsolidada!$B$17</c:f>
              <c:strCache>
                <c:ptCount val="1"/>
                <c:pt idx="0">
                  <c:v>Provincial y Municipal</c:v>
                </c:pt>
              </c:strCache>
            </c:strRef>
          </c:tx>
          <c:dLbls>
            <c:dLbl>
              <c:idx val="1"/>
              <c:layout>
                <c:manualLayout>
                  <c:x val="-2.7777777777778126E-3"/>
                  <c:y val="-4.7552072412581803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0"/>
                  <c:y val="-2.6091133246801165E-2"/>
                </c:manualLayout>
              </c:layout>
              <c:showVal val="1"/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IPConsolidada!$C$2:$O$2</c:f>
              <c:numCache>
                <c:formatCode>General</c:formatCode>
                <c:ptCount val="13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</c:numCache>
            </c:numRef>
          </c:cat>
          <c:val>
            <c:numRef>
              <c:f>IPConsolidada!$C$17:$O$17</c:f>
              <c:numCache>
                <c:formatCode>#,##0</c:formatCode>
                <c:ptCount val="13"/>
                <c:pt idx="0">
                  <c:v>909.20354120734817</c:v>
                </c:pt>
                <c:pt idx="1">
                  <c:v>1749.9401285761319</c:v>
                </c:pt>
                <c:pt idx="2">
                  <c:v>2641.6875649468357</c:v>
                </c:pt>
                <c:pt idx="3">
                  <c:v>3467.6175375717239</c:v>
                </c:pt>
                <c:pt idx="4">
                  <c:v>5169.8447472856215</c:v>
                </c:pt>
                <c:pt idx="5">
                  <c:v>5493.3788613373299</c:v>
                </c:pt>
                <c:pt idx="6">
                  <c:v>4903.2628006055111</c:v>
                </c:pt>
                <c:pt idx="7">
                  <c:v>6205.2232772586713</c:v>
                </c:pt>
                <c:pt idx="8">
                  <c:v>8444.279623961691</c:v>
                </c:pt>
                <c:pt idx="9">
                  <c:v>7531.2246212999953</c:v>
                </c:pt>
                <c:pt idx="10">
                  <c:v>8264.1306092666891</c:v>
                </c:pt>
                <c:pt idx="11">
                  <c:v>6563.0996550024647</c:v>
                </c:pt>
                <c:pt idx="12">
                  <c:v>7167.0112169312197</c:v>
                </c:pt>
              </c:numCache>
            </c:numRef>
          </c:val>
        </c:ser>
        <c:gapWidth val="60"/>
        <c:overlap val="100"/>
        <c:axId val="90984832"/>
        <c:axId val="90986368"/>
      </c:barChart>
      <c:lineChart>
        <c:grouping val="standard"/>
        <c:ser>
          <c:idx val="2"/>
          <c:order val="2"/>
          <c:tx>
            <c:v>Total</c:v>
          </c:tx>
          <c:spPr>
            <a:ln>
              <a:noFill/>
            </a:ln>
          </c:spPr>
          <c:marker>
            <c:symbol val="none"/>
          </c:marker>
          <c:dLbls>
            <c:dLbl>
              <c:idx val="0"/>
              <c:layout>
                <c:manualLayout>
                  <c:x val="-2.2290705073173697E-2"/>
                  <c:y val="-0.18976387941157419"/>
                </c:manualLayout>
              </c:layout>
              <c:dLblPos val="r"/>
              <c:showVal val="1"/>
            </c:dLbl>
            <c:dLbl>
              <c:idx val="1"/>
              <c:layout>
                <c:manualLayout>
                  <c:x val="-2.3894062275908741E-2"/>
                  <c:y val="-0.18483718436662686"/>
                </c:manualLayout>
              </c:layout>
              <c:dLblPos val="r"/>
              <c:showVal val="1"/>
            </c:dLbl>
            <c:dLbl>
              <c:idx val="2"/>
              <c:layout>
                <c:manualLayout>
                  <c:x val="-2.7100776681378842E-2"/>
                  <c:y val="-0.18483718436662686"/>
                </c:manualLayout>
              </c:layout>
              <c:dLblPos val="r"/>
              <c:showVal val="1"/>
            </c:dLbl>
            <c:dLbl>
              <c:idx val="3"/>
              <c:layout>
                <c:manualLayout>
                  <c:x val="-2.2290705073173697E-2"/>
                  <c:y val="-0.16020409707063371"/>
                </c:manualLayout>
              </c:layout>
              <c:dLblPos val="r"/>
              <c:showVal val="1"/>
            </c:dLbl>
            <c:dLbl>
              <c:idx val="5"/>
              <c:layout>
                <c:manualLayout>
                  <c:x val="-2.4571512256214015E-2"/>
                  <c:y val="-0.1686921192861959"/>
                </c:manualLayout>
              </c:layout>
              <c:dLblPos val="r"/>
              <c:showVal val="1"/>
            </c:dLbl>
            <c:txPr>
              <a:bodyPr rot="-5400000" vert="horz"/>
              <a:lstStyle/>
              <a:p>
                <a:pPr>
                  <a:defRPr b="1"/>
                </a:pPr>
                <a:endParaRPr lang="es-AR"/>
              </a:p>
            </c:txPr>
            <c:dLblPos val="t"/>
            <c:showVal val="1"/>
          </c:dLbls>
          <c:val>
            <c:numRef>
              <c:f>IPConsolidada!$C$18:$O$18</c:f>
              <c:numCache>
                <c:formatCode>#,##0</c:formatCode>
                <c:ptCount val="13"/>
                <c:pt idx="0">
                  <c:v>2030.9388820896011</c:v>
                </c:pt>
                <c:pt idx="1">
                  <c:v>3523.8290149481149</c:v>
                </c:pt>
                <c:pt idx="2">
                  <c:v>5889.3355363465616</c:v>
                </c:pt>
                <c:pt idx="3">
                  <c:v>8298.8887332125814</c:v>
                </c:pt>
                <c:pt idx="4">
                  <c:v>10455.57619339602</c:v>
                </c:pt>
                <c:pt idx="5">
                  <c:v>13318.546895354397</c:v>
                </c:pt>
                <c:pt idx="6">
                  <c:v>14954.964157802724</c:v>
                </c:pt>
                <c:pt idx="7">
                  <c:v>19281.052763956857</c:v>
                </c:pt>
                <c:pt idx="8">
                  <c:v>24028.682886167509</c:v>
                </c:pt>
                <c:pt idx="9">
                  <c:v>21660.878672047085</c:v>
                </c:pt>
                <c:pt idx="10">
                  <c:v>24656.500369602327</c:v>
                </c:pt>
                <c:pt idx="11">
                  <c:v>23751.246525381957</c:v>
                </c:pt>
                <c:pt idx="12">
                  <c:v>24886.090582010584</c:v>
                </c:pt>
              </c:numCache>
            </c:numRef>
          </c:val>
        </c:ser>
        <c:marker val="1"/>
        <c:axId val="90984832"/>
        <c:axId val="90986368"/>
      </c:lineChart>
      <c:catAx>
        <c:axId val="90984832"/>
        <c:scaling>
          <c:orientation val="minMax"/>
        </c:scaling>
        <c:axPos val="b"/>
        <c:numFmt formatCode="General" sourceLinked="1"/>
        <c:tickLblPos val="nextTo"/>
        <c:txPr>
          <a:bodyPr rot="-5400000" vert="horz"/>
          <a:lstStyle/>
          <a:p>
            <a:pPr>
              <a:defRPr/>
            </a:pPr>
            <a:endParaRPr lang="es-AR"/>
          </a:p>
        </c:txPr>
        <c:crossAx val="90986368"/>
        <c:crosses val="autoZero"/>
        <c:auto val="1"/>
        <c:lblAlgn val="ctr"/>
        <c:lblOffset val="100"/>
      </c:catAx>
      <c:valAx>
        <c:axId val="90986368"/>
        <c:scaling>
          <c:orientation val="minMax"/>
        </c:scaling>
        <c:axPos val="l"/>
        <c:numFmt formatCode="#,##0" sourceLinked="1"/>
        <c:tickLblPos val="nextTo"/>
        <c:crossAx val="9098483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3918577008204722"/>
          <c:y val="8.20065847024955E-2"/>
          <c:w val="0.3193884330382728"/>
          <c:h val="0.30664603402988533"/>
        </c:manualLayout>
      </c:layout>
    </c:legend>
    <c:plotVisOnly val="1"/>
    <c:dispBlanksAs val="gap"/>
  </c:chart>
  <c:txPr>
    <a:bodyPr/>
    <a:lstStyle/>
    <a:p>
      <a:pPr>
        <a:defRPr sz="1100"/>
      </a:pPr>
      <a:endParaRPr lang="es-AR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AR"/>
  <c:style val="7"/>
  <c:chart>
    <c:autoTitleDeleted val="1"/>
    <c:plotArea>
      <c:layout>
        <c:manualLayout>
          <c:layoutTarget val="inner"/>
          <c:xMode val="edge"/>
          <c:yMode val="edge"/>
          <c:x val="0.10729660470630205"/>
          <c:y val="8.5678494494852583E-2"/>
          <c:w val="0.86238603958288995"/>
          <c:h val="0.78359889024676266"/>
        </c:manualLayout>
      </c:layout>
      <c:barChart>
        <c:barDir val="col"/>
        <c:grouping val="stacked"/>
        <c:ser>
          <c:idx val="1"/>
          <c:order val="0"/>
          <c:spPr>
            <a:noFill/>
            <a:ln w="34925">
              <a:solidFill>
                <a:schemeClr val="tx1"/>
              </a:solidFill>
            </a:ln>
          </c:spPr>
          <c:dPt>
            <c:idx val="0"/>
            <c:spPr>
              <a:solidFill>
                <a:schemeClr val="bg2"/>
              </a:solidFill>
              <a:ln w="34925"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bg2"/>
              </a:solidFill>
              <a:ln w="34925">
                <a:solidFill>
                  <a:schemeClr val="tx1"/>
                </a:solidFill>
              </a:ln>
            </c:spPr>
          </c:dPt>
          <c:dPt>
            <c:idx val="2"/>
            <c:spPr>
              <a:solidFill>
                <a:schemeClr val="bg2"/>
              </a:solidFill>
              <a:ln w="34925">
                <a:solidFill>
                  <a:schemeClr val="tx1"/>
                </a:solidFill>
              </a:ln>
            </c:spPr>
          </c:dPt>
          <c:dPt>
            <c:idx val="3"/>
            <c:spPr>
              <a:solidFill>
                <a:schemeClr val="bg2"/>
              </a:solidFill>
              <a:ln w="34925">
                <a:solidFill>
                  <a:schemeClr val="tx1"/>
                </a:solidFill>
              </a:ln>
            </c:spPr>
          </c:dPt>
          <c:dPt>
            <c:idx val="4"/>
            <c:spPr>
              <a:solidFill>
                <a:schemeClr val="tx1"/>
              </a:solidFill>
              <a:ln w="34925">
                <a:solidFill>
                  <a:schemeClr val="tx1"/>
                </a:solidFill>
              </a:ln>
            </c:spPr>
          </c:dPt>
          <c:cat>
            <c:numRef>
              <c:f>'flujo financiero'!$K$2:$Y$2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'flujo financiero'!$K$29:$Y$29</c:f>
              <c:numCache>
                <c:formatCode>0.00</c:formatCode>
                <c:ptCount val="15"/>
                <c:pt idx="0">
                  <c:v>4.7923050153224649</c:v>
                </c:pt>
                <c:pt idx="1">
                  <c:v>4.1644900339270938</c:v>
                </c:pt>
                <c:pt idx="2">
                  <c:v>4.468186009515394</c:v>
                </c:pt>
                <c:pt idx="3">
                  <c:v>4.8687391221756489</c:v>
                </c:pt>
                <c:pt idx="4">
                  <c:v>4.9526852977913585</c:v>
                </c:pt>
                <c:pt idx="5" formatCode="0.0">
                  <c:v>5.3</c:v>
                </c:pt>
                <c:pt idx="6" formatCode="0.0">
                  <c:v>6.2999999999999989</c:v>
                </c:pt>
                <c:pt idx="7" formatCode="0.0">
                  <c:v>7.34</c:v>
                </c:pt>
                <c:pt idx="8" formatCode="0.0">
                  <c:v>7.508</c:v>
                </c:pt>
                <c:pt idx="9" formatCode="0.0">
                  <c:v>7.7</c:v>
                </c:pt>
                <c:pt idx="10" formatCode="0.0">
                  <c:v>7.9</c:v>
                </c:pt>
                <c:pt idx="11" formatCode="0.0">
                  <c:v>8</c:v>
                </c:pt>
                <c:pt idx="12" formatCode="0.0">
                  <c:v>8.2000000000000011</c:v>
                </c:pt>
                <c:pt idx="13" formatCode="0.0">
                  <c:v>8.3000000000000007</c:v>
                </c:pt>
                <c:pt idx="14" formatCode="0.0">
                  <c:v>8.5</c:v>
                </c:pt>
              </c:numCache>
            </c:numRef>
          </c:val>
        </c:ser>
        <c:gapWidth val="40"/>
        <c:overlap val="100"/>
        <c:axId val="91160576"/>
        <c:axId val="91162112"/>
      </c:barChart>
      <c:catAx>
        <c:axId val="91160576"/>
        <c:scaling>
          <c:orientation val="minMax"/>
        </c:scaling>
        <c:axPos val="b"/>
        <c:numFmt formatCode="General" sourceLinked="1"/>
        <c:tickLblPos val="nextTo"/>
        <c:txPr>
          <a:bodyPr rot="-5400000" vert="horz"/>
          <a:lstStyle/>
          <a:p>
            <a:pPr>
              <a:defRPr sz="1200"/>
            </a:pPr>
            <a:endParaRPr lang="es-AR"/>
          </a:p>
        </c:txPr>
        <c:crossAx val="91162112"/>
        <c:crosses val="autoZero"/>
        <c:auto val="1"/>
        <c:lblAlgn val="ctr"/>
        <c:lblOffset val="100"/>
      </c:catAx>
      <c:valAx>
        <c:axId val="91162112"/>
        <c:scaling>
          <c:orientation val="minMax"/>
        </c:scaling>
        <c:axPos val="l"/>
        <c:numFmt formatCode="0.0" sourceLinked="0"/>
        <c:tickLblPos val="nextTo"/>
        <c:txPr>
          <a:bodyPr/>
          <a:lstStyle/>
          <a:p>
            <a:pPr>
              <a:defRPr sz="1200"/>
            </a:pPr>
            <a:endParaRPr lang="es-AR"/>
          </a:p>
        </c:txPr>
        <c:crossAx val="9116057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style val="7"/>
  <c:chart>
    <c:plotArea>
      <c:layout>
        <c:manualLayout>
          <c:layoutTarget val="inner"/>
          <c:xMode val="edge"/>
          <c:yMode val="edge"/>
          <c:x val="0.12422825984852807"/>
          <c:y val="6.4431822333874053E-2"/>
          <c:w val="0.86473322606747471"/>
          <c:h val="0.76127465538017181"/>
        </c:manualLayout>
      </c:layout>
      <c:barChart>
        <c:barDir val="col"/>
        <c:grouping val="stacked"/>
        <c:ser>
          <c:idx val="1"/>
          <c:order val="0"/>
          <c:spPr>
            <a:noFill/>
            <a:ln w="19050">
              <a:solidFill>
                <a:schemeClr val="bg2"/>
              </a:solidFill>
            </a:ln>
          </c:spPr>
          <c:dPt>
            <c:idx val="0"/>
            <c:spPr>
              <a:solidFill>
                <a:schemeClr val="bg2"/>
              </a:solidFill>
              <a:ln w="19050">
                <a:solidFill>
                  <a:schemeClr val="bg2"/>
                </a:solidFill>
              </a:ln>
            </c:spPr>
          </c:dPt>
          <c:dPt>
            <c:idx val="1"/>
            <c:spPr>
              <a:solidFill>
                <a:schemeClr val="bg2"/>
              </a:solidFill>
              <a:ln w="19050">
                <a:solidFill>
                  <a:schemeClr val="bg2"/>
                </a:solidFill>
              </a:ln>
            </c:spPr>
          </c:dPt>
          <c:dPt>
            <c:idx val="2"/>
            <c:spPr>
              <a:solidFill>
                <a:schemeClr val="bg2"/>
              </a:solidFill>
              <a:ln w="19050">
                <a:solidFill>
                  <a:schemeClr val="bg2"/>
                </a:solidFill>
              </a:ln>
            </c:spPr>
          </c:dPt>
          <c:dPt>
            <c:idx val="3"/>
            <c:spPr>
              <a:solidFill>
                <a:schemeClr val="bg2"/>
              </a:solidFill>
              <a:ln w="19050">
                <a:solidFill>
                  <a:schemeClr val="bg2"/>
                </a:solidFill>
              </a:ln>
            </c:spPr>
          </c:dPt>
          <c:dPt>
            <c:idx val="4"/>
            <c:spPr>
              <a:solidFill>
                <a:schemeClr val="bg2"/>
              </a:solidFill>
              <a:ln w="19050">
                <a:solidFill>
                  <a:schemeClr val="bg2"/>
                </a:solidFill>
              </a:ln>
            </c:spPr>
          </c:dPt>
          <c:dLbls>
            <c:dLbl>
              <c:idx val="0"/>
              <c:spPr/>
              <c:txPr>
                <a:bodyPr rot="-5400000" vert="horz"/>
                <a:lstStyle/>
                <a:p>
                  <a:pPr>
                    <a:defRPr sz="10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</c:dLbl>
            <c:dLbl>
              <c:idx val="1"/>
              <c:spPr/>
              <c:txPr>
                <a:bodyPr rot="-5400000" vert="horz"/>
                <a:lstStyle/>
                <a:p>
                  <a:pPr>
                    <a:defRPr sz="10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</c:dLbl>
            <c:dLbl>
              <c:idx val="2"/>
              <c:spPr/>
              <c:txPr>
                <a:bodyPr rot="-5400000" vert="horz"/>
                <a:lstStyle/>
                <a:p>
                  <a:pPr>
                    <a:defRPr sz="10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</c:dLbl>
            <c:dLbl>
              <c:idx val="3"/>
              <c:spPr/>
              <c:txPr>
                <a:bodyPr rot="-5400000" vert="horz"/>
                <a:lstStyle/>
                <a:p>
                  <a:pPr>
                    <a:defRPr sz="10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</c:dLbl>
            <c:dLbl>
              <c:idx val="4"/>
              <c:spPr/>
              <c:txPr>
                <a:bodyPr rot="-5400000" vert="horz"/>
                <a:lstStyle/>
                <a:p>
                  <a:pPr>
                    <a:defRPr sz="10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</c:dLbl>
            <c:txPr>
              <a:bodyPr rot="-5400000" vert="horz"/>
              <a:lstStyle/>
              <a:p>
                <a:pPr>
                  <a:defRPr sz="1000" b="1"/>
                </a:pPr>
                <a:endParaRPr lang="es-AR"/>
              </a:p>
            </c:txPr>
            <c:showVal val="1"/>
          </c:dLbls>
          <c:cat>
            <c:numRef>
              <c:f>'flujo financiero'!$K$2:$Y$2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'flujo financiero'!$K$31:$Y$31</c:f>
              <c:numCache>
                <c:formatCode>#,##0</c:formatCode>
                <c:ptCount val="15"/>
                <c:pt idx="0">
                  <c:v>26827.724752995586</c:v>
                </c:pt>
                <c:pt idx="1">
                  <c:v>25306.989919245501</c:v>
                </c:pt>
                <c:pt idx="2">
                  <c:v>27763.272621517695</c:v>
                </c:pt>
                <c:pt idx="3">
                  <c:v>26469.564770207005</c:v>
                </c:pt>
                <c:pt idx="4">
                  <c:v>27680.594226177247</c:v>
                </c:pt>
                <c:pt idx="5">
                  <c:v>30480.769048383496</c:v>
                </c:pt>
                <c:pt idx="6">
                  <c:v>37391.276989617007</c:v>
                </c:pt>
                <c:pt idx="7">
                  <c:v>45741.995517298164</c:v>
                </c:pt>
                <c:pt idx="8">
                  <c:v>49128.398836657812</c:v>
                </c:pt>
                <c:pt idx="9">
                  <c:v>52903.983030684387</c:v>
                </c:pt>
                <c:pt idx="10">
                  <c:v>56992.018083055445</c:v>
                </c:pt>
                <c:pt idx="11">
                  <c:v>60599.107835147573</c:v>
                </c:pt>
                <c:pt idx="12">
                  <c:v>65219.789807577581</c:v>
                </c:pt>
                <c:pt idx="13">
                  <c:v>69315.910752809563</c:v>
                </c:pt>
                <c:pt idx="14">
                  <c:v>74535.482345641605</c:v>
                </c:pt>
              </c:numCache>
            </c:numRef>
          </c:val>
        </c:ser>
        <c:gapWidth val="60"/>
        <c:overlap val="100"/>
        <c:axId val="91211648"/>
        <c:axId val="91213184"/>
      </c:barChart>
      <c:catAx>
        <c:axId val="91211648"/>
        <c:scaling>
          <c:orientation val="minMax"/>
        </c:scaling>
        <c:axPos val="b"/>
        <c:numFmt formatCode="General" sourceLinked="1"/>
        <c:tickLblPos val="nextTo"/>
        <c:txPr>
          <a:bodyPr rot="-5400000" vert="horz"/>
          <a:lstStyle/>
          <a:p>
            <a:pPr>
              <a:defRPr sz="1200"/>
            </a:pPr>
            <a:endParaRPr lang="es-AR"/>
          </a:p>
        </c:txPr>
        <c:crossAx val="91213184"/>
        <c:crosses val="autoZero"/>
        <c:auto val="1"/>
        <c:lblAlgn val="ctr"/>
        <c:lblOffset val="100"/>
      </c:catAx>
      <c:valAx>
        <c:axId val="91213184"/>
        <c:scaling>
          <c:orientation val="minMax"/>
          <c:max val="75000"/>
          <c:min val="0"/>
        </c:scaling>
        <c:axPos val="l"/>
        <c:numFmt formatCode="#,##0" sourceLinked="0"/>
        <c:tickLblPos val="nextTo"/>
        <c:txPr>
          <a:bodyPr/>
          <a:lstStyle/>
          <a:p>
            <a:pPr>
              <a:defRPr sz="1200"/>
            </a:pPr>
            <a:endParaRPr lang="es-AR"/>
          </a:p>
        </c:txPr>
        <c:crossAx val="91211648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800"/>
      </a:pPr>
      <a:endParaRPr lang="es-AR"/>
    </a:p>
  </c:txPr>
  <c:externalData r:id="rId1"/>
  <c:userShapes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style val="7"/>
  <c:chart>
    <c:autoTitleDeleted val="1"/>
    <c:plotArea>
      <c:layout>
        <c:manualLayout>
          <c:layoutTarget val="inner"/>
          <c:xMode val="edge"/>
          <c:yMode val="edge"/>
          <c:x val="0.10106353923638116"/>
          <c:y val="1.8021582507603977E-2"/>
          <c:w val="0.87287569899640793"/>
          <c:h val="0.77853456534179644"/>
        </c:manualLayout>
      </c:layout>
      <c:barChart>
        <c:barDir val="col"/>
        <c:grouping val="stacked"/>
        <c:ser>
          <c:idx val="1"/>
          <c:order val="0"/>
          <c:tx>
            <c:v>inversión pública</c:v>
          </c:tx>
          <c:spPr>
            <a:noFill/>
            <a:ln w="34925">
              <a:solidFill>
                <a:schemeClr val="tx1"/>
              </a:solidFill>
            </a:ln>
          </c:spPr>
          <c:dPt>
            <c:idx val="0"/>
            <c:spPr>
              <a:solidFill>
                <a:schemeClr val="bg2"/>
              </a:solidFill>
              <a:ln w="34925">
                <a:solidFill>
                  <a:schemeClr val="tx1"/>
                </a:solidFill>
              </a:ln>
            </c:spPr>
          </c:dPt>
          <c:dPt>
            <c:idx val="1"/>
            <c:spPr>
              <a:solidFill>
                <a:schemeClr val="bg2"/>
              </a:solidFill>
              <a:ln w="34925">
                <a:solidFill>
                  <a:schemeClr val="tx1"/>
                </a:solidFill>
              </a:ln>
            </c:spPr>
          </c:dPt>
          <c:dPt>
            <c:idx val="2"/>
            <c:spPr>
              <a:solidFill>
                <a:schemeClr val="bg2"/>
              </a:solidFill>
              <a:ln w="34925">
                <a:solidFill>
                  <a:schemeClr val="tx1"/>
                </a:solidFill>
              </a:ln>
            </c:spPr>
          </c:dPt>
          <c:dPt>
            <c:idx val="3"/>
            <c:spPr>
              <a:solidFill>
                <a:schemeClr val="tx1"/>
              </a:solidFill>
              <a:ln w="34925">
                <a:solidFill>
                  <a:schemeClr val="tx1"/>
                </a:solidFill>
              </a:ln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200" b="1"/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'flujo financiero'!$L$2:$Y$2</c:f>
              <c:numCache>
                <c:formatCode>General</c:formatCode>
                <c:ptCount val="1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  <c:pt idx="12">
                  <c:v>2024</c:v>
                </c:pt>
                <c:pt idx="13">
                  <c:v>2025</c:v>
                </c:pt>
              </c:numCache>
            </c:numRef>
          </c:cat>
          <c:val>
            <c:numRef>
              <c:f>'flujo financiero'!$L$21:$Y$21</c:f>
              <c:numCache>
                <c:formatCode>0.0</c:formatCode>
                <c:ptCount val="14"/>
                <c:pt idx="0">
                  <c:v>3.5644900339270951</c:v>
                </c:pt>
                <c:pt idx="1">
                  <c:v>3.9681860095153954</c:v>
                </c:pt>
                <c:pt idx="2">
                  <c:v>4.3687391221756489</c:v>
                </c:pt>
                <c:pt idx="3">
                  <c:v>4.4526852977913585</c:v>
                </c:pt>
                <c:pt idx="4">
                  <c:v>4.8</c:v>
                </c:pt>
                <c:pt idx="5">
                  <c:v>5.6999999999999984</c:v>
                </c:pt>
                <c:pt idx="6">
                  <c:v>6.5</c:v>
                </c:pt>
                <c:pt idx="7">
                  <c:v>6.5</c:v>
                </c:pt>
                <c:pt idx="8">
                  <c:v>6.5</c:v>
                </c:pt>
                <c:pt idx="9">
                  <c:v>6.5</c:v>
                </c:pt>
                <c:pt idx="10">
                  <c:v>6.5</c:v>
                </c:pt>
                <c:pt idx="11">
                  <c:v>6.5</c:v>
                </c:pt>
                <c:pt idx="12">
                  <c:v>6.5</c:v>
                </c:pt>
                <c:pt idx="13">
                  <c:v>6.5</c:v>
                </c:pt>
              </c:numCache>
            </c:numRef>
          </c:val>
        </c:ser>
        <c:ser>
          <c:idx val="0"/>
          <c:order val="1"/>
          <c:tx>
            <c:v>inversión privada</c:v>
          </c:tx>
          <c:spPr>
            <a:solidFill>
              <a:schemeClr val="bg1"/>
            </a:solidFill>
            <a:ln w="25400">
              <a:solidFill>
                <a:schemeClr val="tx1"/>
              </a:solidFill>
            </a:ln>
          </c:spPr>
          <c:dPt>
            <c:idx val="0"/>
            <c:spPr>
              <a:solidFill>
                <a:schemeClr val="accent2"/>
              </a:solidFill>
              <a:ln w="25400">
                <a:solidFill>
                  <a:schemeClr val="accent2"/>
                </a:solidFill>
              </a:ln>
            </c:spPr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accent2"/>
                </a:solidFill>
              </a:ln>
            </c:spPr>
          </c:dPt>
          <c:dPt>
            <c:idx val="2"/>
            <c:spPr>
              <a:solidFill>
                <a:schemeClr val="accent2"/>
              </a:solidFill>
              <a:ln w="25400">
                <a:solidFill>
                  <a:schemeClr val="accent2"/>
                </a:solidFill>
              </a:ln>
            </c:spPr>
          </c:dPt>
          <c:dPt>
            <c:idx val="3"/>
            <c:spPr>
              <a:solidFill>
                <a:schemeClr val="accent2"/>
              </a:solidFill>
              <a:ln w="25400">
                <a:solidFill>
                  <a:schemeClr val="accent2"/>
                </a:solidFill>
              </a:ln>
            </c:spPr>
          </c:dPt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txPr>
              <a:bodyPr/>
              <a:lstStyle/>
              <a:p>
                <a:pPr>
                  <a:defRPr sz="1100" b="1"/>
                </a:pPr>
                <a:endParaRPr lang="es-AR"/>
              </a:p>
            </c:txPr>
            <c:showVal val="1"/>
          </c:dLbls>
          <c:val>
            <c:numRef>
              <c:f>'flujo financiero'!$L$25:$Y$25</c:f>
              <c:numCache>
                <c:formatCode>General</c:formatCode>
                <c:ptCount val="14"/>
                <c:pt idx="0">
                  <c:v>0.60000000000000009</c:v>
                </c:pt>
                <c:pt idx="1">
                  <c:v>0.5</c:v>
                </c:pt>
                <c:pt idx="2">
                  <c:v>0.5</c:v>
                </c:pt>
                <c:pt idx="3">
                  <c:v>0.5</c:v>
                </c:pt>
                <c:pt idx="4" formatCode="0.0">
                  <c:v>0.5</c:v>
                </c:pt>
                <c:pt idx="5" formatCode="0.0">
                  <c:v>0.60000000000000009</c:v>
                </c:pt>
                <c:pt idx="6" formatCode="0.0">
                  <c:v>0.84000000000000008</c:v>
                </c:pt>
                <c:pt idx="7" formatCode="0.0">
                  <c:v>1.008</c:v>
                </c:pt>
                <c:pt idx="8" formatCode="0.0">
                  <c:v>1.2</c:v>
                </c:pt>
                <c:pt idx="9" formatCode="0.0">
                  <c:v>1.4</c:v>
                </c:pt>
                <c:pt idx="10" formatCode="0.0">
                  <c:v>1.5</c:v>
                </c:pt>
                <c:pt idx="11" formatCode="0.0">
                  <c:v>1.7</c:v>
                </c:pt>
                <c:pt idx="12" formatCode="0.0">
                  <c:v>1.8</c:v>
                </c:pt>
                <c:pt idx="13" formatCode="0.0">
                  <c:v>2</c:v>
                </c:pt>
              </c:numCache>
            </c:numRef>
          </c:val>
        </c:ser>
        <c:gapWidth val="40"/>
        <c:overlap val="100"/>
        <c:axId val="93350144"/>
        <c:axId val="93356032"/>
      </c:barChart>
      <c:lineChart>
        <c:grouping val="standard"/>
        <c:ser>
          <c:idx val="2"/>
          <c:order val="2"/>
          <c:tx>
            <c:v>Total</c:v>
          </c:tx>
          <c:spPr>
            <a:ln>
              <a:noFill/>
            </a:ln>
          </c:spPr>
          <c:marker>
            <c:symbol val="none"/>
          </c:marker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/>
                </a:pPr>
                <a:endParaRPr lang="es-AR"/>
              </a:p>
            </c:txPr>
            <c:dLblPos val="t"/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val>
            <c:numRef>
              <c:f>'flujo financiero'!$L$29:$Y$29</c:f>
              <c:numCache>
                <c:formatCode>0.00</c:formatCode>
                <c:ptCount val="14"/>
                <c:pt idx="0">
                  <c:v>4.1644900339270938</c:v>
                </c:pt>
                <c:pt idx="1">
                  <c:v>4.468186009515394</c:v>
                </c:pt>
                <c:pt idx="2">
                  <c:v>4.8687391221756489</c:v>
                </c:pt>
                <c:pt idx="3">
                  <c:v>4.9526852977913585</c:v>
                </c:pt>
                <c:pt idx="4" formatCode="0.0">
                  <c:v>5.3</c:v>
                </c:pt>
                <c:pt idx="5" formatCode="0.0">
                  <c:v>6.2999999999999989</c:v>
                </c:pt>
                <c:pt idx="6" formatCode="0.0">
                  <c:v>7.34</c:v>
                </c:pt>
                <c:pt idx="7" formatCode="0.0">
                  <c:v>7.508</c:v>
                </c:pt>
                <c:pt idx="8" formatCode="0.0">
                  <c:v>7.7</c:v>
                </c:pt>
                <c:pt idx="9" formatCode="0.0">
                  <c:v>7.9</c:v>
                </c:pt>
                <c:pt idx="10" formatCode="0.0">
                  <c:v>8</c:v>
                </c:pt>
                <c:pt idx="11" formatCode="0.0">
                  <c:v>8.2000000000000011</c:v>
                </c:pt>
                <c:pt idx="12" formatCode="0.0">
                  <c:v>8.3000000000000007</c:v>
                </c:pt>
                <c:pt idx="13" formatCode="0.0">
                  <c:v>8.5</c:v>
                </c:pt>
              </c:numCache>
            </c:numRef>
          </c:val>
        </c:ser>
        <c:marker val="1"/>
        <c:axId val="93350144"/>
        <c:axId val="93356032"/>
      </c:lineChart>
      <c:catAx>
        <c:axId val="93350144"/>
        <c:scaling>
          <c:orientation val="minMax"/>
        </c:scaling>
        <c:axPos val="b"/>
        <c:numFmt formatCode="General" sourceLinked="1"/>
        <c:tickLblPos val="nextTo"/>
        <c:txPr>
          <a:bodyPr rot="-5400000" vert="horz"/>
          <a:lstStyle/>
          <a:p>
            <a:pPr>
              <a:defRPr sz="1200"/>
            </a:pPr>
            <a:endParaRPr lang="es-AR"/>
          </a:p>
        </c:txPr>
        <c:crossAx val="93356032"/>
        <c:crosses val="autoZero"/>
        <c:auto val="1"/>
        <c:lblAlgn val="ctr"/>
        <c:lblOffset val="100"/>
      </c:catAx>
      <c:valAx>
        <c:axId val="93356032"/>
        <c:scaling>
          <c:orientation val="minMax"/>
        </c:scaling>
        <c:axPos val="l"/>
        <c:numFmt formatCode="#,##0.0" sourceLinked="0"/>
        <c:tickLblPos val="nextTo"/>
        <c:txPr>
          <a:bodyPr/>
          <a:lstStyle/>
          <a:p>
            <a:pPr>
              <a:defRPr sz="1200"/>
            </a:pPr>
            <a:endParaRPr lang="es-AR"/>
          </a:p>
        </c:txPr>
        <c:crossAx val="93350144"/>
        <c:crosses val="autoZero"/>
        <c:crossBetween val="between"/>
      </c:valAx>
    </c:plotArea>
    <c:legend>
      <c:legendPos val="b"/>
      <c:legendEntry>
        <c:idx val="2"/>
        <c:delete val="1"/>
      </c:legendEntry>
      <c:layout>
        <c:manualLayout>
          <c:xMode val="edge"/>
          <c:yMode val="edge"/>
          <c:x val="8.8505334102832067E-2"/>
          <c:y val="0.92597441648356582"/>
          <c:w val="0.91149466589716654"/>
          <c:h val="7.4025573737377254E-2"/>
        </c:manualLayout>
      </c:layout>
    </c:legend>
    <c:plotVisOnly val="1"/>
    <c:dispBlanksAs val="gap"/>
  </c:chart>
  <c:txPr>
    <a:bodyPr/>
    <a:lstStyle/>
    <a:p>
      <a:pPr>
        <a:defRPr sz="900"/>
      </a:pPr>
      <a:endParaRPr lang="es-AR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style val="7"/>
  <c:chart>
    <c:autoTitleDeleted val="1"/>
    <c:plotArea>
      <c:layout>
        <c:manualLayout>
          <c:layoutTarget val="inner"/>
          <c:xMode val="edge"/>
          <c:yMode val="edge"/>
          <c:x val="0.14371561281332801"/>
          <c:y val="1.8021582507603977E-2"/>
          <c:w val="0.83022349684045194"/>
          <c:h val="0.79285739739609651"/>
        </c:manualLayout>
      </c:layout>
      <c:barChart>
        <c:barDir val="col"/>
        <c:grouping val="stacked"/>
        <c:ser>
          <c:idx val="1"/>
          <c:order val="0"/>
          <c:tx>
            <c:v>Pública</c:v>
          </c:tx>
          <c:spPr>
            <a:solidFill>
              <a:schemeClr val="accent2"/>
            </a:solidFill>
            <a:ln w="22225">
              <a:solidFill>
                <a:schemeClr val="bg2"/>
              </a:solidFill>
            </a:ln>
          </c:spPr>
          <c:dPt>
            <c:idx val="0"/>
            <c:spPr>
              <a:solidFill>
                <a:schemeClr val="bg2"/>
              </a:solidFill>
              <a:ln w="22225">
                <a:solidFill>
                  <a:schemeClr val="bg2"/>
                </a:solidFill>
              </a:ln>
            </c:spPr>
          </c:dPt>
          <c:dPt>
            <c:idx val="1"/>
            <c:spPr>
              <a:solidFill>
                <a:schemeClr val="bg2"/>
              </a:solidFill>
              <a:ln w="22225">
                <a:solidFill>
                  <a:schemeClr val="bg2"/>
                </a:solidFill>
              </a:ln>
            </c:spPr>
          </c:dPt>
          <c:dPt>
            <c:idx val="2"/>
            <c:spPr>
              <a:solidFill>
                <a:schemeClr val="bg2"/>
              </a:solidFill>
              <a:ln w="22225">
                <a:solidFill>
                  <a:schemeClr val="bg2"/>
                </a:solidFill>
              </a:ln>
            </c:spPr>
          </c:dPt>
          <c:dPt>
            <c:idx val="3"/>
            <c:spPr>
              <a:solidFill>
                <a:schemeClr val="bg2"/>
              </a:solidFill>
              <a:ln w="22225">
                <a:solidFill>
                  <a:schemeClr val="bg2"/>
                </a:solidFill>
              </a:ln>
            </c:spPr>
          </c:dPt>
          <c:dPt>
            <c:idx val="4"/>
            <c:spPr>
              <a:solidFill>
                <a:schemeClr val="bg2"/>
              </a:solidFill>
              <a:ln w="22225">
                <a:solidFill>
                  <a:schemeClr val="bg2"/>
                </a:solidFill>
              </a:ln>
            </c:spPr>
          </c:dPt>
          <c:dPt>
            <c:idx val="5"/>
            <c:spPr>
              <a:noFill/>
              <a:ln w="22225">
                <a:solidFill>
                  <a:schemeClr val="bg2"/>
                </a:solidFill>
              </a:ln>
            </c:spPr>
          </c:dPt>
          <c:dPt>
            <c:idx val="6"/>
            <c:spPr>
              <a:noFill/>
              <a:ln w="22225">
                <a:solidFill>
                  <a:schemeClr val="bg2"/>
                </a:solidFill>
              </a:ln>
            </c:spPr>
          </c:dPt>
          <c:dPt>
            <c:idx val="7"/>
            <c:spPr>
              <a:noFill/>
              <a:ln w="22225">
                <a:solidFill>
                  <a:schemeClr val="bg2"/>
                </a:solidFill>
              </a:ln>
            </c:spPr>
          </c:dPt>
          <c:dPt>
            <c:idx val="8"/>
            <c:spPr>
              <a:noFill/>
              <a:ln w="22225">
                <a:solidFill>
                  <a:schemeClr val="bg2"/>
                </a:solidFill>
              </a:ln>
            </c:spPr>
          </c:dPt>
          <c:dPt>
            <c:idx val="9"/>
            <c:spPr>
              <a:noFill/>
              <a:ln w="22225">
                <a:solidFill>
                  <a:schemeClr val="bg2"/>
                </a:solidFill>
              </a:ln>
            </c:spPr>
          </c:dPt>
          <c:dPt>
            <c:idx val="10"/>
            <c:spPr>
              <a:noFill/>
              <a:ln w="22225">
                <a:solidFill>
                  <a:schemeClr val="bg2"/>
                </a:solidFill>
              </a:ln>
            </c:spPr>
          </c:dPt>
          <c:dPt>
            <c:idx val="11"/>
            <c:spPr>
              <a:noFill/>
              <a:ln w="22225">
                <a:solidFill>
                  <a:schemeClr val="bg2"/>
                </a:solidFill>
              </a:ln>
            </c:spPr>
          </c:dPt>
          <c:dPt>
            <c:idx val="12"/>
            <c:spPr>
              <a:noFill/>
              <a:ln w="22225">
                <a:solidFill>
                  <a:schemeClr val="bg2"/>
                </a:solidFill>
              </a:ln>
            </c:spPr>
          </c:dPt>
          <c:dPt>
            <c:idx val="13"/>
            <c:spPr>
              <a:noFill/>
              <a:ln w="22225">
                <a:solidFill>
                  <a:schemeClr val="bg2"/>
                </a:solidFill>
              </a:ln>
            </c:spPr>
          </c:dPt>
          <c:dPt>
            <c:idx val="14"/>
            <c:spPr>
              <a:noFill/>
              <a:ln w="22225">
                <a:solidFill>
                  <a:schemeClr val="bg2"/>
                </a:solidFill>
              </a:ln>
            </c:spPr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-5400000" vert="horz"/>
                <a:lstStyle/>
                <a:p>
                  <a:pPr>
                    <a:defRPr sz="10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-5400000" vert="horz"/>
                <a:lstStyle/>
                <a:p>
                  <a:pPr>
                    <a:defRPr sz="10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-5400000" vert="horz"/>
                <a:lstStyle/>
                <a:p>
                  <a:pPr>
                    <a:defRPr sz="10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-5400000" vert="horz"/>
                <a:lstStyle/>
                <a:p>
                  <a:pPr>
                    <a:defRPr sz="10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-5400000" vert="horz"/>
                <a:lstStyle/>
                <a:p>
                  <a:pPr>
                    <a:defRPr sz="1000" b="1">
                      <a:solidFill>
                        <a:schemeClr val="bg1"/>
                      </a:solidFill>
                    </a:defRPr>
                  </a:pPr>
                  <a:endParaRPr lang="es-AR"/>
                </a:p>
              </c:txPr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000" b="1"/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'flujo financiero'!$K$2:$Y$2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'flujo financiero'!$K$23:$Y$23</c:f>
              <c:numCache>
                <c:formatCode>#,##0</c:formatCode>
                <c:ptCount val="15"/>
                <c:pt idx="0">
                  <c:v>24028.682886167502</c:v>
                </c:pt>
                <c:pt idx="1">
                  <c:v>21660.878672047082</c:v>
                </c:pt>
                <c:pt idx="2">
                  <c:v>24656.50036960233</c:v>
                </c:pt>
                <c:pt idx="3">
                  <c:v>23751.246525381965</c:v>
                </c:pt>
                <c:pt idx="4">
                  <c:v>24886.090582010584</c:v>
                </c:pt>
                <c:pt idx="5">
                  <c:v>27605.224798535997</c:v>
                </c:pt>
                <c:pt idx="6">
                  <c:v>33830.20299060586</c:v>
                </c:pt>
                <c:pt idx="7">
                  <c:v>40507.216738751762</c:v>
                </c:pt>
                <c:pt idx="8">
                  <c:v>42532.577575689364</c:v>
                </c:pt>
                <c:pt idx="9">
                  <c:v>44659.206454473831</c:v>
                </c:pt>
                <c:pt idx="10">
                  <c:v>46892.166777197519</c:v>
                </c:pt>
                <c:pt idx="11">
                  <c:v>49236.77511605739</c:v>
                </c:pt>
                <c:pt idx="12">
                  <c:v>51698.61387186026</c:v>
                </c:pt>
                <c:pt idx="13">
                  <c:v>54283.544565453281</c:v>
                </c:pt>
                <c:pt idx="14">
                  <c:v>56997.721793725927</c:v>
                </c:pt>
              </c:numCache>
            </c:numRef>
          </c:val>
        </c:ser>
        <c:ser>
          <c:idx val="0"/>
          <c:order val="1"/>
          <c:tx>
            <c:v>Privada</c:v>
          </c:tx>
          <c:spPr>
            <a:noFill/>
            <a:ln w="22225">
              <a:solidFill>
                <a:schemeClr val="bg2"/>
              </a:solidFill>
            </a:ln>
          </c:spPr>
          <c:dLbls>
            <c:dLbl>
              <c:idx val="0"/>
              <c:layout>
                <c:manualLayout>
                  <c:x val="0"/>
                  <c:y val="-7.137930356156464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"/>
                  <c:y val="-8.724137101969051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5736083117064452E-3"/>
                  <c:y val="-7.137930356156464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-9.120688788422189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"/>
                  <c:y val="-7.534482042609640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0"/>
                  <c:y val="-7.137930356156464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"/>
                  <c:y val="-7.534482042609640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2.5195390251399711E-7"/>
                  <c:y val="-1.5727899375754981E-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0"/>
                  <c:y val="-5.6132119256322183E-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1000" b="1"/>
                </a:pPr>
                <a:endParaRPr lang="es-AR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val>
            <c:numRef>
              <c:f>'flujo financiero'!$K$27:$Y$27</c:f>
              <c:numCache>
                <c:formatCode>#,##0</c:formatCode>
                <c:ptCount val="15"/>
                <c:pt idx="0">
                  <c:v>2799.0418668280868</c:v>
                </c:pt>
                <c:pt idx="1">
                  <c:v>3646.1112471984179</c:v>
                </c:pt>
                <c:pt idx="2">
                  <c:v>3106.7722519153594</c:v>
                </c:pt>
                <c:pt idx="3">
                  <c:v>2718.3182448250373</c:v>
                </c:pt>
                <c:pt idx="4">
                  <c:v>2794.5036441666657</c:v>
                </c:pt>
                <c:pt idx="5">
                  <c:v>2875.5442498474999</c:v>
                </c:pt>
                <c:pt idx="6">
                  <c:v>3561.0739990111442</c:v>
                </c:pt>
                <c:pt idx="7">
                  <c:v>5234.7787785463815</c:v>
                </c:pt>
                <c:pt idx="8">
                  <c:v>6595.8212609684433</c:v>
                </c:pt>
                <c:pt idx="9">
                  <c:v>8244.7765762105537</c:v>
                </c:pt>
                <c:pt idx="10">
                  <c:v>10099.851305857925</c:v>
                </c:pt>
                <c:pt idx="11">
                  <c:v>11362.332719090169</c:v>
                </c:pt>
                <c:pt idx="12">
                  <c:v>13521.175935717301</c:v>
                </c:pt>
                <c:pt idx="13">
                  <c:v>15032.366187356294</c:v>
                </c:pt>
                <c:pt idx="14">
                  <c:v>17537.760551915675</c:v>
                </c:pt>
              </c:numCache>
            </c:numRef>
          </c:val>
        </c:ser>
        <c:gapWidth val="40"/>
        <c:overlap val="100"/>
        <c:axId val="93489024"/>
        <c:axId val="93490560"/>
      </c:barChart>
      <c:catAx>
        <c:axId val="93489024"/>
        <c:scaling>
          <c:orientation val="minMax"/>
        </c:scaling>
        <c:axPos val="b"/>
        <c:numFmt formatCode="General" sourceLinked="1"/>
        <c:tickLblPos val="nextTo"/>
        <c:txPr>
          <a:bodyPr rot="-5400000" vert="horz"/>
          <a:lstStyle/>
          <a:p>
            <a:pPr>
              <a:defRPr sz="1200"/>
            </a:pPr>
            <a:endParaRPr lang="es-AR"/>
          </a:p>
        </c:txPr>
        <c:crossAx val="93490560"/>
        <c:crosses val="autoZero"/>
        <c:auto val="1"/>
        <c:lblAlgn val="ctr"/>
        <c:lblOffset val="100"/>
      </c:catAx>
      <c:valAx>
        <c:axId val="93490560"/>
        <c:scaling>
          <c:orientation val="minMax"/>
          <c:max val="80000"/>
          <c:min val="0"/>
        </c:scaling>
        <c:axPos val="l"/>
        <c:numFmt formatCode="#,##0" sourceLinked="0"/>
        <c:tickLblPos val="nextTo"/>
        <c:txPr>
          <a:bodyPr/>
          <a:lstStyle/>
          <a:p>
            <a:pPr>
              <a:defRPr sz="1200"/>
            </a:pPr>
            <a:endParaRPr lang="es-AR"/>
          </a:p>
        </c:txPr>
        <c:crossAx val="9348902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60099565792522"/>
          <c:y val="0.92597441648356582"/>
          <c:w val="0.27980058702847915"/>
          <c:h val="6.6094549787376486E-2"/>
        </c:manualLayout>
      </c:layout>
    </c:legend>
    <c:plotVisOnly val="1"/>
    <c:dispBlanksAs val="gap"/>
  </c:chart>
  <c:txPr>
    <a:bodyPr/>
    <a:lstStyle/>
    <a:p>
      <a:pPr>
        <a:defRPr sz="900"/>
      </a:pPr>
      <a:endParaRPr lang="es-AR"/>
    </a:p>
  </c:txPr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0.10542</cdr:x>
      <cdr:y>0.4336</cdr:y>
    </cdr:from>
    <cdr:to>
      <cdr:x>0.96049</cdr:x>
      <cdr:y>0.43401</cdr:y>
    </cdr:to>
    <cdr:sp macro="" textlink="">
      <cdr:nvSpPr>
        <cdr:cNvPr id="3" name="2 Conector recto"/>
        <cdr:cNvSpPr/>
      </cdr:nvSpPr>
      <cdr:spPr>
        <a:xfrm xmlns:a="http://schemas.openxmlformats.org/drawingml/2006/main" flipV="1">
          <a:off x="374288" y="1253380"/>
          <a:ext cx="3035758" cy="1189"/>
        </a:xfrm>
        <a:prstGeom xmlns:a="http://schemas.openxmlformats.org/drawingml/2006/main" prst="line">
          <a:avLst/>
        </a:prstGeom>
        <a:ln xmlns:a="http://schemas.openxmlformats.org/drawingml/2006/main" w="15875">
          <a:solidFill>
            <a:schemeClr val="accent5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s-AR"/>
        </a:p>
      </cdr:txBody>
    </cdr:sp>
  </cdr:relSizeAnchor>
  <cdr:relSizeAnchor xmlns:cdr="http://schemas.openxmlformats.org/drawingml/2006/chartDrawing">
    <cdr:from>
      <cdr:x>0.16134</cdr:x>
      <cdr:y>0.30179</cdr:y>
    </cdr:from>
    <cdr:to>
      <cdr:x>0.4189</cdr:x>
      <cdr:y>0.61812</cdr:y>
    </cdr:to>
    <cdr:sp macro="" textlink="">
      <cdr:nvSpPr>
        <cdr:cNvPr id="4" name="3 CuadroTexto"/>
        <cdr:cNvSpPr txBox="1"/>
      </cdr:nvSpPr>
      <cdr:spPr>
        <a:xfrm xmlns:a="http://schemas.openxmlformats.org/drawingml/2006/main">
          <a:off x="572812" y="87238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s-AR" sz="1100"/>
        </a:p>
      </cdr:txBody>
    </cdr:sp>
  </cdr:relSizeAnchor>
  <cdr:relSizeAnchor xmlns:cdr="http://schemas.openxmlformats.org/drawingml/2006/chartDrawing">
    <cdr:from>
      <cdr:x>0.11111</cdr:x>
      <cdr:y>0.25973</cdr:y>
    </cdr:from>
    <cdr:to>
      <cdr:x>0.45763</cdr:x>
      <cdr:y>0.41958</cdr:y>
    </cdr:to>
    <cdr:sp macro="" textlink="">
      <cdr:nvSpPr>
        <cdr:cNvPr id="5" name="4 Llamada de flecha hacia abajo"/>
        <cdr:cNvSpPr/>
      </cdr:nvSpPr>
      <cdr:spPr>
        <a:xfrm xmlns:a="http://schemas.openxmlformats.org/drawingml/2006/main">
          <a:off x="472048" y="968947"/>
          <a:ext cx="1472168" cy="596336"/>
        </a:xfrm>
        <a:prstGeom xmlns:a="http://schemas.openxmlformats.org/drawingml/2006/main" prst="downArrowCallout">
          <a:avLst/>
        </a:prstGeom>
        <a:solidFill xmlns:a="http://schemas.openxmlformats.org/drawingml/2006/main">
          <a:schemeClr val="tx1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5">
            <a:shade val="50000"/>
          </a:schemeClr>
        </a:lnRef>
        <a:fillRef xmlns:a="http://schemas.openxmlformats.org/drawingml/2006/main" idx="1">
          <a:schemeClr val="accent5"/>
        </a:fillRef>
        <a:effectRef xmlns:a="http://schemas.openxmlformats.org/drawingml/2006/main" idx="0">
          <a:schemeClr val="accent5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 anchor="ctr"/>
        <a:lstStyle xmlns:a="http://schemas.openxmlformats.org/drawingml/2006/main"/>
        <a:p xmlns:a="http://schemas.openxmlformats.org/drawingml/2006/main">
          <a:pPr algn="ctr"/>
          <a:r>
            <a:rPr lang="es-AR" sz="1000" dirty="0" err="1">
              <a:ln>
                <a:noFill/>
              </a:ln>
            </a:rPr>
            <a:t>Prom</a:t>
          </a:r>
          <a:r>
            <a:rPr lang="es-AR" sz="1000" dirty="0">
              <a:ln>
                <a:noFill/>
              </a:ln>
            </a:rPr>
            <a:t> 2011-2015: 4,7%</a:t>
          </a:r>
        </a:p>
      </cdr:txBody>
    </cdr:sp>
  </cdr:relSizeAnchor>
  <cdr:relSizeAnchor xmlns:cdr="http://schemas.openxmlformats.org/drawingml/2006/chartDrawing">
    <cdr:from>
      <cdr:x>0.51602</cdr:x>
      <cdr:y>0.01306</cdr:y>
    </cdr:from>
    <cdr:to>
      <cdr:x>0.91525</cdr:x>
      <cdr:y>0.1729</cdr:y>
    </cdr:to>
    <cdr:sp macro="" textlink="">
      <cdr:nvSpPr>
        <cdr:cNvPr id="6" name="1 Llamada de flecha hacia abajo"/>
        <cdr:cNvSpPr/>
      </cdr:nvSpPr>
      <cdr:spPr>
        <a:xfrm xmlns:a="http://schemas.openxmlformats.org/drawingml/2006/main">
          <a:off x="2192296" y="48722"/>
          <a:ext cx="1696135" cy="596298"/>
        </a:xfrm>
        <a:prstGeom xmlns:a="http://schemas.openxmlformats.org/drawingml/2006/main" prst="downArrowCallout">
          <a:avLst/>
        </a:prstGeom>
        <a:solidFill xmlns:a="http://schemas.openxmlformats.org/drawingml/2006/main">
          <a:schemeClr val="tx1"/>
        </a:solidFill>
        <a:ln xmlns:a="http://schemas.openxmlformats.org/drawingml/2006/main" w="2540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5">
            <a:shade val="50000"/>
          </a:schemeClr>
        </a:lnRef>
        <a:fillRef xmlns:a="http://schemas.openxmlformats.org/drawingml/2006/main" idx="1">
          <a:schemeClr val="accent5"/>
        </a:fillRef>
        <a:effectRef xmlns:a="http://schemas.openxmlformats.org/drawingml/2006/main" idx="0">
          <a:schemeClr val="accent5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anchor="ctr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alibri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alibri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alibri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alibri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alibri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alibri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alibri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alibri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es-AR" sz="1200" dirty="0" err="1">
              <a:ln>
                <a:noFill/>
              </a:ln>
            </a:rPr>
            <a:t>Prom</a:t>
          </a:r>
          <a:r>
            <a:rPr lang="es-AR" sz="1200" dirty="0">
              <a:ln>
                <a:noFill/>
              </a:ln>
            </a:rPr>
            <a:t> 2016-2025: 7,5%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0.44475</cdr:x>
      <cdr:y>0.18503</cdr:y>
    </cdr:from>
    <cdr:to>
      <cdr:x>0.69591</cdr:x>
      <cdr:y>0.28587</cdr:y>
    </cdr:to>
    <cdr:sp macro="" textlink="">
      <cdr:nvSpPr>
        <cdr:cNvPr id="6" name="5 CuadroTexto"/>
        <cdr:cNvSpPr txBox="1"/>
      </cdr:nvSpPr>
      <cdr:spPr>
        <a:xfrm xmlns:a="http://schemas.openxmlformats.org/drawingml/2006/main">
          <a:off x="1619250" y="536791"/>
          <a:ext cx="914400" cy="2925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s-AR" sz="80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pPr/>
              <a:t>09/09/2015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pPr/>
              <a:t>09/09/2015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pPr/>
              <a:t>09/09/2015</a:t>
            </a:fld>
            <a:endParaRPr lang="es-E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pPr/>
              <a:t>09/09/2015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pPr/>
              <a:t>09/09/2015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pPr/>
              <a:t>09/09/2015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pPr/>
              <a:t>09/09/2015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pPr/>
              <a:t>09/09/2015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pPr/>
              <a:t>09/09/2015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pPr/>
              <a:t>09/09/2015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pPr/>
              <a:t>09/09/2015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23DB207C-8C57-40AE-A1CA-824E60E8E4EC}" type="datetimeFigureOut">
              <a:rPr lang="es-ES" smtClean="0"/>
              <a:pPr/>
              <a:t>09/09/2015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508D11F1-41DD-4B60-B312-CD0223FD58D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401216"/>
            <a:ext cx="5791200" cy="1371600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Seminario infraestructura y construcción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b="0" dirty="0" smtClean="0"/>
              <a:t>Desafíos y Oportunidades para la </a:t>
            </a:r>
            <a:r>
              <a:rPr lang="es-ES" b="0" dirty="0"/>
              <a:t>p</a:t>
            </a:r>
            <a:r>
              <a:rPr lang="es-ES" b="0" dirty="0" smtClean="0"/>
              <a:t>róxima década</a:t>
            </a:r>
            <a:endParaRPr lang="es-ES" b="0" dirty="0"/>
          </a:p>
        </p:txBody>
      </p:sp>
      <p:pic>
        <p:nvPicPr>
          <p:cNvPr id="5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99736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2159732" y="4345940"/>
            <a:ext cx="460851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Lic. Juan Sanguinetti </a:t>
            </a:r>
            <a:endParaRPr lang="es-ES" sz="2400" dirty="0"/>
          </a:p>
          <a:p>
            <a:pPr algn="ctr"/>
            <a:r>
              <a:rPr lang="es-ES" sz="1400" dirty="0"/>
              <a:t>Rosario – Septiembre 2015</a:t>
            </a: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467544" y="2636912"/>
            <a:ext cx="8136904" cy="13748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3200" cap="none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s-ES" sz="3200" cap="none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s-ES" sz="32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Antecedentes y Metas Macroeconómicas</a:t>
            </a:r>
          </a:p>
          <a:p>
            <a:pPr algn="ctr"/>
            <a:r>
              <a:rPr lang="es-ES" sz="32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del Plan de Inversión Propuesto 2016-2025</a:t>
            </a:r>
            <a:endParaRPr lang="es-AR" sz="3200" b="1" cap="none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07451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2 Marcador de contenido"/>
          <p:cNvSpPr txBox="1">
            <a:spLocks/>
          </p:cNvSpPr>
          <p:nvPr/>
        </p:nvSpPr>
        <p:spPr>
          <a:xfrm>
            <a:off x="457200" y="1340768"/>
            <a:ext cx="7620000" cy="478539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E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Objetivo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itchFamily="34" charset="0"/>
              <a:buAutoNum type="arabicParenR"/>
              <a:tabLst/>
              <a:defRPr/>
            </a:pPr>
            <a:r>
              <a:rPr lang="es-ES" sz="2000" dirty="0" smtClean="0"/>
              <a:t>Revisión de la serie de inversión en infraestructura 2003-2015.</a:t>
            </a:r>
          </a:p>
          <a:p>
            <a:pPr marL="457200" lvl="2">
              <a:spcBef>
                <a:spcPct val="20000"/>
              </a:spcBef>
              <a:spcAft>
                <a:spcPts val="600"/>
              </a:spcAft>
              <a:defRPr/>
            </a:pPr>
            <a:r>
              <a:rPr lang="es-ES" sz="2000" dirty="0" smtClean="0"/>
              <a:t>Cual es el nivel de inversión que maximiza crecimiento económico? El actual nivel es sostenible? Como se financia? Es sostenible el esquema de financiamiento? Cuál es la participación pública y privada? Cómo es la estructura sectorial de la inversión en infraestructura? 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itchFamily="34" charset="0"/>
              <a:buAutoNum type="arabicParenR"/>
              <a:tabLst/>
              <a:defRPr/>
            </a:pPr>
            <a:r>
              <a:rPr lang="es-ES" sz="2000" dirty="0" smtClean="0"/>
              <a:t>Contexto macroeconómico del PI 2016-2025.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itchFamily="34" charset="0"/>
              <a:buAutoNum type="arabicParenR"/>
              <a:tabLst/>
              <a:defRPr/>
            </a:pPr>
            <a:r>
              <a:rPr lang="es-ES" sz="2000" dirty="0" smtClean="0"/>
              <a:t>Meta de inversión en infraestructura y proyección financiera.</a:t>
            </a:r>
          </a:p>
          <a:p>
            <a:pPr marL="457200" lvl="2">
              <a:spcBef>
                <a:spcPct val="20000"/>
              </a:spcBef>
              <a:spcAft>
                <a:spcPts val="600"/>
              </a:spcAft>
              <a:defRPr/>
            </a:pPr>
            <a:r>
              <a:rPr lang="es-ES" sz="2000" dirty="0" smtClean="0"/>
              <a:t>Pauta de inversión en infraestructura  = crecimiento económico del 5% anual (potencial)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E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71673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2 Marcador de contenido"/>
          <p:cNvSpPr txBox="1">
            <a:spLocks/>
          </p:cNvSpPr>
          <p:nvPr/>
        </p:nvSpPr>
        <p:spPr>
          <a:xfrm>
            <a:off x="251520" y="1484784"/>
            <a:ext cx="8496944" cy="4608512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  <a:spcAft>
                <a:spcPts val="600"/>
              </a:spcAft>
            </a:pPr>
            <a:r>
              <a:rPr lang="es-AR" sz="2400" b="1" dirty="0" smtClean="0"/>
              <a:t>Infraestructura</a:t>
            </a:r>
          </a:p>
          <a:p>
            <a:pPr lvl="0">
              <a:spcBef>
                <a:spcPct val="20000"/>
              </a:spcBef>
              <a:spcAft>
                <a:spcPts val="600"/>
              </a:spcAft>
            </a:pPr>
            <a:r>
              <a:rPr lang="es-AR" sz="2000" dirty="0" smtClean="0"/>
              <a:t>Representa el stock de capital fijo de un país (carreteras, puertos, aeropuertos, puentes, represas para la generación de energía eléctrica hospitales, etc.)</a:t>
            </a:r>
          </a:p>
          <a:p>
            <a:pPr lvl="0">
              <a:spcBef>
                <a:spcPct val="20000"/>
              </a:spcBef>
              <a:spcAft>
                <a:spcPts val="600"/>
              </a:spcAft>
            </a:pPr>
            <a:r>
              <a:rPr lang="es-AR" sz="2000" dirty="0" smtClean="0"/>
              <a:t>Se trata de un factor clave para la producción y generación de riqueza y bienestar de la población.</a:t>
            </a:r>
          </a:p>
          <a:p>
            <a:pPr lvl="0">
              <a:spcBef>
                <a:spcPct val="20000"/>
              </a:spcBef>
              <a:spcAft>
                <a:spcPts val="600"/>
              </a:spcAft>
            </a:pPr>
            <a:r>
              <a:rPr lang="es-AR" sz="2000" dirty="0" smtClean="0"/>
              <a:t>Una buena dotación y disponibilidad de infraestructura reduce los costos de producción (logística y movilidad) y esto contribuye a incrementar la cobertura y calidad de los servicios públicos, aumenta la rentabilidad y mejora la calidad de vida.</a:t>
            </a:r>
          </a:p>
          <a:p>
            <a:pPr lvl="0">
              <a:spcBef>
                <a:spcPct val="20000"/>
              </a:spcBef>
              <a:spcAft>
                <a:spcPts val="600"/>
              </a:spcAft>
            </a:pPr>
            <a:r>
              <a:rPr lang="es-AR" sz="2000" dirty="0" smtClean="0"/>
              <a:t>SCN : Inversión = flujo anual de Formación Bruta de Capital Fijo (activos producidos, no incluye tierra, bosques naturales, petróleo).</a:t>
            </a:r>
          </a:p>
          <a:p>
            <a:pPr lvl="0">
              <a:spcBef>
                <a:spcPct val="20000"/>
              </a:spcBef>
              <a:spcAft>
                <a:spcPts val="600"/>
              </a:spcAft>
            </a:pPr>
            <a:r>
              <a:rPr lang="es-AR" sz="2000" dirty="0" smtClean="0"/>
              <a:t>SCN: Inversión = incluye ahora I&amp;D</a:t>
            </a:r>
          </a:p>
        </p:txBody>
      </p:sp>
      <p:sp>
        <p:nvSpPr>
          <p:cNvPr id="5" name="4 Título"/>
          <p:cNvSpPr>
            <a:spLocks noGrp="1"/>
          </p:cNvSpPr>
          <p:nvPr>
            <p:ph type="title"/>
          </p:nvPr>
        </p:nvSpPr>
        <p:spPr>
          <a:xfrm>
            <a:off x="251520" y="836712"/>
            <a:ext cx="7344816" cy="504056"/>
          </a:xfrm>
        </p:spPr>
        <p:txBody>
          <a:bodyPr>
            <a:normAutofit fontScale="90000"/>
          </a:bodyPr>
          <a:lstStyle/>
          <a:p>
            <a:r>
              <a:rPr lang="es-AR" sz="3000" dirty="0" smtClean="0"/>
              <a:t>metodología</a:t>
            </a:r>
            <a:endParaRPr lang="es-AR" sz="3000" dirty="0"/>
          </a:p>
        </p:txBody>
      </p:sp>
    </p:spTree>
    <p:extLst>
      <p:ext uri="{BB962C8B-B14F-4D97-AF65-F5344CB8AC3E}">
        <p14:creationId xmlns="" xmlns:p14="http://schemas.microsoft.com/office/powerpoint/2010/main" val="29716732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2 Marcador de contenido"/>
          <p:cNvSpPr txBox="1">
            <a:spLocks/>
          </p:cNvSpPr>
          <p:nvPr/>
        </p:nvSpPr>
        <p:spPr>
          <a:xfrm>
            <a:off x="251520" y="1484784"/>
            <a:ext cx="8496944" cy="504056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  <a:spcAft>
                <a:spcPts val="600"/>
              </a:spcAft>
            </a:pPr>
            <a:r>
              <a:rPr lang="es-AR" b="1" dirty="0" smtClean="0"/>
              <a:t>Cómo se define la inversión en infraestructura</a:t>
            </a:r>
          </a:p>
          <a:p>
            <a:pPr lvl="0">
              <a:spcBef>
                <a:spcPct val="20000"/>
              </a:spcBef>
              <a:spcAft>
                <a:spcPts val="600"/>
              </a:spcAft>
            </a:pPr>
            <a:r>
              <a:rPr lang="es-AR" sz="1500" dirty="0" smtClean="0"/>
              <a:t>Rozas </a:t>
            </a:r>
            <a:r>
              <a:rPr lang="es-AR" sz="1500" dirty="0" err="1" smtClean="0"/>
              <a:t>Balbontín</a:t>
            </a:r>
            <a:r>
              <a:rPr lang="es-AR" sz="1500" dirty="0" smtClean="0"/>
              <a:t>, </a:t>
            </a:r>
            <a:r>
              <a:rPr lang="es-AR" sz="1500" dirty="0" err="1" smtClean="0"/>
              <a:t>Bonifaz</a:t>
            </a:r>
            <a:r>
              <a:rPr lang="es-AR" sz="1500" dirty="0" smtClean="0"/>
              <a:t> y Guerra-García (2012) “...el conjunto de estructuras de ingeniería e instalaciones —de larga vida útil— que constituyen la base sobre la cual se produce la prestación de servicios considerados necesarios para el desarrollo de fines productivos, geopolíticos, sociales y personales”. </a:t>
            </a:r>
          </a:p>
          <a:p>
            <a:pPr lvl="0">
              <a:spcBef>
                <a:spcPct val="20000"/>
              </a:spcBef>
              <a:spcAft>
                <a:spcPts val="600"/>
              </a:spcAft>
            </a:pPr>
            <a:r>
              <a:rPr lang="es-AR" sz="1500" dirty="0" smtClean="0"/>
              <a:t>Lardé, Marconi y Olea (2014): activos fijos producidos y tangibles, incluyendo la maquinaria, los equipos y otros edificios y estructuras necesarias para la provisión de bienes y servicios públicos.</a:t>
            </a:r>
          </a:p>
          <a:p>
            <a:pPr lvl="0">
              <a:spcBef>
                <a:spcPct val="20000"/>
              </a:spcBef>
              <a:spcAft>
                <a:spcPts val="600"/>
              </a:spcAft>
            </a:pPr>
            <a:r>
              <a:rPr lang="es-AR" sz="1500" b="1" dirty="0" smtClean="0"/>
              <a:t>Ley Nacional de Inversión Pública </a:t>
            </a:r>
            <a:r>
              <a:rPr lang="es-AR" sz="1500" dirty="0" smtClean="0"/>
              <a:t>(N° 24.354): la aplicación de recursos en todo tipo de bienes y de actividades que incrementan el patrimonio de las entidades que integran el sector público, sea éste nacional, provincial o municipal, con el fin de iniciar, ampliar, mejorar, modernizar, reponer o reconstruir la capacidad productora de bienes o prestadora de servicios.</a:t>
            </a:r>
          </a:p>
          <a:p>
            <a:pPr lvl="0">
              <a:spcBef>
                <a:spcPct val="20000"/>
              </a:spcBef>
              <a:spcAft>
                <a:spcPts val="600"/>
              </a:spcAft>
            </a:pPr>
            <a:r>
              <a:rPr lang="es-AR" sz="1500" b="1" dirty="0" smtClean="0"/>
              <a:t>Sectores</a:t>
            </a:r>
            <a:r>
              <a:rPr lang="es-AR" sz="1500" dirty="0" smtClean="0"/>
              <a:t>: energía, agua y servicios sanitarios, viviendas sociales y urbanismo, educación, ciencia y técnica, salud y protección social, servicios urbanos, telecomunicaciones, transporte. </a:t>
            </a:r>
          </a:p>
          <a:p>
            <a:pPr lvl="0">
              <a:spcBef>
                <a:spcPct val="20000"/>
              </a:spcBef>
              <a:spcAft>
                <a:spcPts val="600"/>
              </a:spcAft>
            </a:pPr>
            <a:r>
              <a:rPr lang="es-AR" sz="1500" dirty="0" smtClean="0"/>
              <a:t>Las grandes mejoras, adiciones o ampliaciones de maquinaria y estructuras que aumentan el rendimiento de la infraestructura ya existente, o aumentan su capacidad o prolongan su vida útil esperada, se registran como formación bruta de capital fijo y, por tanto, son consideradas parte de la inversión en infraestructura.</a:t>
            </a:r>
            <a:endParaRPr kumimoji="0" lang="es-ES" sz="15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4 Título"/>
          <p:cNvSpPr>
            <a:spLocks noGrp="1"/>
          </p:cNvSpPr>
          <p:nvPr>
            <p:ph type="title"/>
          </p:nvPr>
        </p:nvSpPr>
        <p:spPr>
          <a:xfrm>
            <a:off x="251520" y="692696"/>
            <a:ext cx="7344816" cy="687606"/>
          </a:xfrm>
        </p:spPr>
        <p:txBody>
          <a:bodyPr>
            <a:normAutofit/>
          </a:bodyPr>
          <a:lstStyle/>
          <a:p>
            <a:r>
              <a:rPr lang="es-AR" sz="3000" dirty="0" smtClean="0"/>
              <a:t>metodología</a:t>
            </a:r>
            <a:endParaRPr lang="es-AR" sz="3000" dirty="0"/>
          </a:p>
        </p:txBody>
      </p:sp>
    </p:spTree>
    <p:extLst>
      <p:ext uri="{BB962C8B-B14F-4D97-AF65-F5344CB8AC3E}">
        <p14:creationId xmlns="" xmlns:p14="http://schemas.microsoft.com/office/powerpoint/2010/main" val="29716732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2 Marcador de contenido"/>
          <p:cNvSpPr txBox="1">
            <a:spLocks/>
          </p:cNvSpPr>
          <p:nvPr/>
        </p:nvSpPr>
        <p:spPr>
          <a:xfrm>
            <a:off x="251520" y="1752600"/>
            <a:ext cx="8496944" cy="4772744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  <a:spcAft>
                <a:spcPts val="600"/>
              </a:spcAft>
            </a:pPr>
            <a:r>
              <a:rPr lang="es-AR" sz="1500" dirty="0" smtClean="0"/>
              <a:t>Información de Cuentas Nacionales, Serie 2004-2015 (PIB, FBCF)</a:t>
            </a:r>
          </a:p>
          <a:p>
            <a:pPr lvl="0">
              <a:spcBef>
                <a:spcPct val="20000"/>
              </a:spcBef>
              <a:spcAft>
                <a:spcPts val="600"/>
              </a:spcAft>
            </a:pPr>
            <a:r>
              <a:rPr lang="es-AR" sz="1500" dirty="0" smtClean="0"/>
              <a:t>Información del Plan Nacional de Inversión Pública 2014-2016</a:t>
            </a:r>
          </a:p>
          <a:p>
            <a:pPr lvl="0">
              <a:spcBef>
                <a:spcPct val="20000"/>
              </a:spcBef>
              <a:spcAft>
                <a:spcPts val="600"/>
              </a:spcAft>
            </a:pPr>
            <a:r>
              <a:rPr lang="es-AR" sz="1500" dirty="0" smtClean="0"/>
              <a:t>Cuentas de Inversión. ONP. MECON. Datos a precios corrientes.</a:t>
            </a:r>
          </a:p>
          <a:p>
            <a:pPr lvl="0">
              <a:spcBef>
                <a:spcPct val="20000"/>
              </a:spcBef>
              <a:spcAft>
                <a:spcPts val="600"/>
              </a:spcAft>
            </a:pPr>
            <a:r>
              <a:rPr lang="es-AR" sz="1500" dirty="0" smtClean="0"/>
              <a:t>Ejecución presupuestaria de provincias y municipios (consolidada). MECON</a:t>
            </a:r>
          </a:p>
          <a:p>
            <a:pPr lvl="0">
              <a:spcBef>
                <a:spcPct val="20000"/>
              </a:spcBef>
              <a:spcAft>
                <a:spcPts val="600"/>
              </a:spcAft>
            </a:pPr>
            <a:r>
              <a:rPr lang="es-AR" sz="1500" dirty="0" smtClean="0"/>
              <a:t>Datos de INDEC y BCRA</a:t>
            </a:r>
          </a:p>
        </p:txBody>
      </p:sp>
      <p:sp>
        <p:nvSpPr>
          <p:cNvPr id="5" name="4 Título"/>
          <p:cNvSpPr>
            <a:spLocks noGrp="1"/>
          </p:cNvSpPr>
          <p:nvPr>
            <p:ph type="title"/>
          </p:nvPr>
        </p:nvSpPr>
        <p:spPr>
          <a:xfrm>
            <a:off x="323528" y="620688"/>
            <a:ext cx="7139136" cy="687606"/>
          </a:xfrm>
        </p:spPr>
        <p:txBody>
          <a:bodyPr>
            <a:normAutofit/>
          </a:bodyPr>
          <a:lstStyle/>
          <a:p>
            <a:r>
              <a:rPr lang="es-AR" sz="2800" dirty="0" smtClean="0"/>
              <a:t>Fuentes de información</a:t>
            </a:r>
            <a:endParaRPr lang="es-AR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5656" y="3429000"/>
            <a:ext cx="2553894" cy="3177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4725144"/>
            <a:ext cx="2572667" cy="1827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1340768"/>
            <a:ext cx="2723008" cy="1556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504" y="3861048"/>
            <a:ext cx="1906060" cy="2879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1720" y="3816672"/>
            <a:ext cx="2149997" cy="304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716732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2 Gráfico"/>
          <p:cNvGraphicFramePr>
            <a:graphicFrameLocks/>
          </p:cNvGraphicFramePr>
          <p:nvPr/>
        </p:nvGraphicFramePr>
        <p:xfrm>
          <a:off x="539552" y="2174875"/>
          <a:ext cx="8147249" cy="395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4 Título"/>
          <p:cNvSpPr>
            <a:spLocks noGrp="1"/>
          </p:cNvSpPr>
          <p:nvPr>
            <p:ph type="title"/>
          </p:nvPr>
        </p:nvSpPr>
        <p:spPr>
          <a:xfrm>
            <a:off x="457200" y="836613"/>
            <a:ext cx="7787208" cy="1080219"/>
          </a:xfrm>
        </p:spPr>
        <p:txBody>
          <a:bodyPr>
            <a:normAutofit/>
          </a:bodyPr>
          <a:lstStyle/>
          <a:p>
            <a:r>
              <a:rPr lang="es-AR" sz="2800" dirty="0" smtClean="0"/>
              <a:t>Inversión como motor del desarrollo</a:t>
            </a:r>
            <a:endParaRPr lang="es-AR" sz="2800" dirty="0"/>
          </a:p>
        </p:txBody>
      </p:sp>
    </p:spTree>
    <p:extLst>
      <p:ext uri="{BB962C8B-B14F-4D97-AF65-F5344CB8AC3E}">
        <p14:creationId xmlns="" xmlns:p14="http://schemas.microsoft.com/office/powerpoint/2010/main" val="2971673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4 Título"/>
          <p:cNvSpPr>
            <a:spLocks noGrp="1"/>
          </p:cNvSpPr>
          <p:nvPr>
            <p:ph type="title"/>
          </p:nvPr>
        </p:nvSpPr>
        <p:spPr>
          <a:xfrm>
            <a:off x="467544" y="548681"/>
            <a:ext cx="7787208" cy="720079"/>
          </a:xfrm>
        </p:spPr>
        <p:txBody>
          <a:bodyPr>
            <a:normAutofit/>
          </a:bodyPr>
          <a:lstStyle/>
          <a:p>
            <a:r>
              <a:rPr lang="es-AR" sz="2800" dirty="0" smtClean="0"/>
              <a:t>Tasa de inversión en argentina</a:t>
            </a:r>
            <a:endParaRPr lang="es-AR" sz="2800" dirty="0"/>
          </a:p>
        </p:txBody>
      </p:sp>
      <p:graphicFrame>
        <p:nvGraphicFramePr>
          <p:cNvPr id="5" name="6 Gráfico"/>
          <p:cNvGraphicFramePr>
            <a:graphicFrameLocks/>
          </p:cNvGraphicFramePr>
          <p:nvPr/>
        </p:nvGraphicFramePr>
        <p:xfrm>
          <a:off x="179512" y="1772816"/>
          <a:ext cx="4392488" cy="4671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3 Gráfico"/>
          <p:cNvGraphicFramePr/>
          <p:nvPr/>
        </p:nvGraphicFramePr>
        <p:xfrm>
          <a:off x="4644008" y="1772816"/>
          <a:ext cx="4176464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7 CuadroTexto"/>
          <p:cNvSpPr txBox="1"/>
          <p:nvPr/>
        </p:nvSpPr>
        <p:spPr>
          <a:xfrm>
            <a:off x="179512" y="1340768"/>
            <a:ext cx="3788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/>
              <a:t>En % del PIB. A valores constantes</a:t>
            </a:r>
            <a:endParaRPr lang="es-AR" dirty="0"/>
          </a:p>
        </p:txBody>
      </p:sp>
      <p:sp>
        <p:nvSpPr>
          <p:cNvPr id="9" name="8 CuadroTexto"/>
          <p:cNvSpPr txBox="1"/>
          <p:nvPr/>
        </p:nvSpPr>
        <p:spPr>
          <a:xfrm>
            <a:off x="4644008" y="1340768"/>
            <a:ext cx="3685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/>
              <a:t>En % del PIB. A precios corrientes</a:t>
            </a:r>
            <a:endParaRPr lang="es-AR" dirty="0"/>
          </a:p>
        </p:txBody>
      </p:sp>
    </p:spTree>
    <p:extLst>
      <p:ext uri="{BB962C8B-B14F-4D97-AF65-F5344CB8AC3E}">
        <p14:creationId xmlns="" xmlns:p14="http://schemas.microsoft.com/office/powerpoint/2010/main" val="2971673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4 Título"/>
          <p:cNvSpPr>
            <a:spLocks noGrp="1"/>
          </p:cNvSpPr>
          <p:nvPr>
            <p:ph type="title"/>
          </p:nvPr>
        </p:nvSpPr>
        <p:spPr>
          <a:xfrm>
            <a:off x="457200" y="836613"/>
            <a:ext cx="7787208" cy="648171"/>
          </a:xfrm>
        </p:spPr>
        <p:txBody>
          <a:bodyPr>
            <a:normAutofit/>
          </a:bodyPr>
          <a:lstStyle/>
          <a:p>
            <a:r>
              <a:rPr lang="es-AR" sz="2800" dirty="0" smtClean="0"/>
              <a:t>Composición de la inversión</a:t>
            </a:r>
            <a:endParaRPr lang="es-AR" sz="2800" dirty="0"/>
          </a:p>
        </p:txBody>
      </p:sp>
      <p:graphicFrame>
        <p:nvGraphicFramePr>
          <p:cNvPr id="6" name="4 Gráfico"/>
          <p:cNvGraphicFramePr>
            <a:graphicFrameLocks/>
          </p:cNvGraphicFramePr>
          <p:nvPr/>
        </p:nvGraphicFramePr>
        <p:xfrm>
          <a:off x="467544" y="1628800"/>
          <a:ext cx="8219257" cy="48965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29716732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4 Título"/>
          <p:cNvSpPr>
            <a:spLocks noGrp="1"/>
          </p:cNvSpPr>
          <p:nvPr>
            <p:ph type="title"/>
          </p:nvPr>
        </p:nvSpPr>
        <p:spPr>
          <a:xfrm>
            <a:off x="457200" y="836613"/>
            <a:ext cx="7787208" cy="576163"/>
          </a:xfrm>
        </p:spPr>
        <p:txBody>
          <a:bodyPr>
            <a:normAutofit/>
          </a:bodyPr>
          <a:lstStyle/>
          <a:p>
            <a:r>
              <a:rPr lang="es-AR" sz="2800" dirty="0" smtClean="0"/>
              <a:t>Tasa de inversión 1993 - 2014</a:t>
            </a:r>
            <a:endParaRPr lang="es-AR" sz="28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475572"/>
            <a:ext cx="4608512" cy="2858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83542" y="2492896"/>
            <a:ext cx="4516166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39552" y="5877272"/>
            <a:ext cx="1697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/>
              <a:t>Fuente: IERAL</a:t>
            </a:r>
            <a:endParaRPr lang="es-AR" dirty="0"/>
          </a:p>
        </p:txBody>
      </p:sp>
    </p:spTree>
    <p:extLst>
      <p:ext uri="{BB962C8B-B14F-4D97-AF65-F5344CB8AC3E}">
        <p14:creationId xmlns="" xmlns:p14="http://schemas.microsoft.com/office/powerpoint/2010/main" val="29716732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4 Título"/>
          <p:cNvSpPr>
            <a:spLocks noGrp="1"/>
          </p:cNvSpPr>
          <p:nvPr>
            <p:ph type="title"/>
          </p:nvPr>
        </p:nvSpPr>
        <p:spPr>
          <a:xfrm>
            <a:off x="457200" y="836613"/>
            <a:ext cx="7787208" cy="1008211"/>
          </a:xfrm>
        </p:spPr>
        <p:txBody>
          <a:bodyPr>
            <a:normAutofit/>
          </a:bodyPr>
          <a:lstStyle/>
          <a:p>
            <a:r>
              <a:rPr lang="es-AR" sz="2800" dirty="0" smtClean="0"/>
              <a:t>Estimación de la Inversión privada, 1993 - 2014 </a:t>
            </a:r>
            <a:endParaRPr lang="es-AR" sz="28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68" y="2420888"/>
            <a:ext cx="4479780" cy="3053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2420888"/>
            <a:ext cx="4457176" cy="302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323528" y="6093296"/>
            <a:ext cx="1697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/>
              <a:t>Fuente: IERAL</a:t>
            </a:r>
            <a:endParaRPr lang="es-AR" dirty="0"/>
          </a:p>
        </p:txBody>
      </p:sp>
    </p:spTree>
    <p:extLst>
      <p:ext uri="{BB962C8B-B14F-4D97-AF65-F5344CB8AC3E}">
        <p14:creationId xmlns="" xmlns:p14="http://schemas.microsoft.com/office/powerpoint/2010/main" val="29716732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4 Título"/>
          <p:cNvSpPr>
            <a:spLocks noGrp="1"/>
          </p:cNvSpPr>
          <p:nvPr>
            <p:ph type="title"/>
          </p:nvPr>
        </p:nvSpPr>
        <p:spPr>
          <a:xfrm>
            <a:off x="467544" y="620689"/>
            <a:ext cx="7787208" cy="1008111"/>
          </a:xfrm>
        </p:spPr>
        <p:txBody>
          <a:bodyPr>
            <a:normAutofit/>
          </a:bodyPr>
          <a:lstStyle/>
          <a:p>
            <a:r>
              <a:rPr lang="es-AR" sz="2800" dirty="0" smtClean="0"/>
              <a:t>Inversión extranjera directa, 2013-2014</a:t>
            </a:r>
            <a:endParaRPr lang="es-AR" sz="28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5378" y="1916832"/>
            <a:ext cx="8477220" cy="358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716732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4 Título"/>
          <p:cNvSpPr>
            <a:spLocks noGrp="1"/>
          </p:cNvSpPr>
          <p:nvPr>
            <p:ph type="title"/>
          </p:nvPr>
        </p:nvSpPr>
        <p:spPr>
          <a:xfrm>
            <a:off x="457200" y="836613"/>
            <a:ext cx="7787208" cy="1080219"/>
          </a:xfrm>
        </p:spPr>
        <p:txBody>
          <a:bodyPr>
            <a:normAutofit/>
          </a:bodyPr>
          <a:lstStyle/>
          <a:p>
            <a:r>
              <a:rPr lang="es-AR" sz="2800" dirty="0" smtClean="0"/>
              <a:t>Estimación de la inversión en Infraestructura</a:t>
            </a:r>
            <a:endParaRPr lang="es-AR" sz="2800" dirty="0"/>
          </a:p>
        </p:txBody>
      </p:sp>
      <p:sp>
        <p:nvSpPr>
          <p:cNvPr id="8" name="10 Marcador de texto"/>
          <p:cNvSpPr txBox="1">
            <a:spLocks/>
          </p:cNvSpPr>
          <p:nvPr/>
        </p:nvSpPr>
        <p:spPr>
          <a:xfrm>
            <a:off x="755576" y="1988840"/>
            <a:ext cx="7488832" cy="417646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AR" sz="2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itchFamily="34" charset="0"/>
              <a:buAutoNum type="arabicParenR"/>
              <a:tabLst/>
              <a:defRPr/>
            </a:pPr>
            <a:r>
              <a:rPr kumimoji="0" lang="es-A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Inversión Pública Nacional (IRD + Transfer) +  Inversión pública Provincial (fin/</a:t>
            </a:r>
            <a:r>
              <a:rPr kumimoji="0" lang="es-AR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rec</a:t>
            </a:r>
            <a:r>
              <a:rPr kumimoji="0" lang="es-A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s-AR" sz="2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propios)</a:t>
            </a:r>
            <a:r>
              <a:rPr kumimoji="0" lang="es-A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+ Inversión Pública Municipal(fin </a:t>
            </a:r>
            <a:r>
              <a:rPr lang="es-AR" sz="2400" b="1" dirty="0" smtClean="0"/>
              <a:t>/</a:t>
            </a:r>
            <a:r>
              <a:rPr lang="es-AR" sz="2400" b="1" dirty="0" err="1" smtClean="0"/>
              <a:t>rec</a:t>
            </a:r>
            <a:r>
              <a:rPr lang="es-AR" sz="2400" b="1" dirty="0" smtClean="0"/>
              <a:t>. Propios</a:t>
            </a:r>
            <a:r>
              <a:rPr kumimoji="0" lang="es-A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  <a:p>
            <a:pPr marL="457200" marR="0" lvl="0" indent="-4572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A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(menos) Inversión financiera (YPF).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AR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A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2) Inversión privada en infraestructura (no hay datos confiables).</a:t>
            </a:r>
            <a:endParaRPr kumimoji="0" lang="es-A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716732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4 Título"/>
          <p:cNvSpPr>
            <a:spLocks noGrp="1"/>
          </p:cNvSpPr>
          <p:nvPr>
            <p:ph type="title"/>
          </p:nvPr>
        </p:nvSpPr>
        <p:spPr>
          <a:xfrm>
            <a:off x="467544" y="476672"/>
            <a:ext cx="7787208" cy="792187"/>
          </a:xfrm>
        </p:spPr>
        <p:txBody>
          <a:bodyPr>
            <a:noAutofit/>
          </a:bodyPr>
          <a:lstStyle/>
          <a:p>
            <a:r>
              <a:rPr lang="es-AR" sz="2800" dirty="0" smtClean="0"/>
              <a:t>Inversión publica nacional</a:t>
            </a:r>
            <a:endParaRPr lang="es-AR" sz="2800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179512" y="1556792"/>
          <a:ext cx="8496943" cy="4968552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759537"/>
                <a:gridCol w="3737406"/>
              </a:tblGrid>
              <a:tr h="255796">
                <a:tc gridSpan="2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400" b="1" dirty="0" smtClean="0"/>
                        <a:t>EVOLUCIÓN </a:t>
                      </a:r>
                      <a:r>
                        <a:rPr lang="es-AR" sz="1400" b="1" dirty="0"/>
                        <a:t>DE LA INVERSIÓN PÚBLICA NACIONAL, 2003 - 2015</a:t>
                      </a:r>
                      <a:endParaRPr lang="es-AR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32542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000" dirty="0"/>
                        <a:t>En millones de </a:t>
                      </a:r>
                      <a:r>
                        <a:rPr lang="es-AR" sz="1000" dirty="0" smtClean="0"/>
                        <a:t>dólares</a:t>
                      </a:r>
                      <a:endParaRPr lang="es-A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000" dirty="0" smtClean="0"/>
                        <a:t>En </a:t>
                      </a:r>
                      <a:r>
                        <a:rPr lang="es-AR" sz="1000" dirty="0"/>
                        <a:t>% del PIB y % del Gasto Total</a:t>
                      </a:r>
                      <a:endParaRPr lang="es-A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80214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s-A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s-A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9" name="8 Gráfico"/>
          <p:cNvGraphicFramePr/>
          <p:nvPr/>
        </p:nvGraphicFramePr>
        <p:xfrm>
          <a:off x="4644008" y="1988840"/>
          <a:ext cx="4176464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5 Gráfico"/>
          <p:cNvGraphicFramePr/>
          <p:nvPr/>
        </p:nvGraphicFramePr>
        <p:xfrm>
          <a:off x="323528" y="2060848"/>
          <a:ext cx="4320480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="" xmlns:p14="http://schemas.microsoft.com/office/powerpoint/2010/main" val="29716732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4 Título"/>
          <p:cNvSpPr>
            <a:spLocks noGrp="1"/>
          </p:cNvSpPr>
          <p:nvPr>
            <p:ph type="title"/>
          </p:nvPr>
        </p:nvSpPr>
        <p:spPr>
          <a:xfrm>
            <a:off x="395536" y="476672"/>
            <a:ext cx="8147248" cy="792087"/>
          </a:xfrm>
        </p:spPr>
        <p:txBody>
          <a:bodyPr>
            <a:noAutofit/>
          </a:bodyPr>
          <a:lstStyle/>
          <a:p>
            <a:r>
              <a:rPr lang="es-AR" sz="2800" dirty="0" smtClean="0"/>
              <a:t>Inversión publica nacional</a:t>
            </a:r>
            <a:endParaRPr lang="es-AR" sz="28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95536" y="1484785"/>
          <a:ext cx="8424936" cy="5112568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723098"/>
                <a:gridCol w="3701838"/>
              </a:tblGrid>
              <a:tr h="239651">
                <a:tc gridSpan="2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400" b="1" dirty="0" smtClean="0"/>
                        <a:t>INVERSIÓN </a:t>
                      </a:r>
                      <a:r>
                        <a:rPr lang="es-AR" sz="1400" b="1" dirty="0"/>
                        <a:t>PÚBLICA NACIONAL POR FINALIDAD Y FUNCIÓN</a:t>
                      </a:r>
                      <a:endParaRPr lang="es-AR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39652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000"/>
                        <a:t>En millones de pesos constantes de 2015</a:t>
                      </a:r>
                      <a:endParaRPr lang="es-A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000"/>
                        <a:t>En % del total</a:t>
                      </a:r>
                      <a:endParaRPr lang="es-A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33265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s-A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s-A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10" name="9 Gráfico"/>
          <p:cNvGraphicFramePr/>
          <p:nvPr/>
        </p:nvGraphicFramePr>
        <p:xfrm>
          <a:off x="323528" y="1988840"/>
          <a:ext cx="4752528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10 Gráfico"/>
          <p:cNvGraphicFramePr/>
          <p:nvPr/>
        </p:nvGraphicFramePr>
        <p:xfrm>
          <a:off x="5148064" y="1916832"/>
          <a:ext cx="3600400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="" xmlns:p14="http://schemas.microsoft.com/office/powerpoint/2010/main" val="29716732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4 Título"/>
          <p:cNvSpPr>
            <a:spLocks noGrp="1"/>
          </p:cNvSpPr>
          <p:nvPr>
            <p:ph type="title"/>
          </p:nvPr>
        </p:nvSpPr>
        <p:spPr>
          <a:xfrm>
            <a:off x="395536" y="476672"/>
            <a:ext cx="8147248" cy="792087"/>
          </a:xfrm>
        </p:spPr>
        <p:txBody>
          <a:bodyPr>
            <a:noAutofit/>
          </a:bodyPr>
          <a:lstStyle/>
          <a:p>
            <a:r>
              <a:rPr lang="es-AR" sz="2800" dirty="0" smtClean="0"/>
              <a:t>Inversión publica nacional</a:t>
            </a:r>
            <a:endParaRPr lang="es-AR" sz="28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95536" y="1484785"/>
          <a:ext cx="7848872" cy="4611886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7848872"/>
              </a:tblGrid>
              <a:tr h="288031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800" b="1" dirty="0" smtClean="0"/>
                        <a:t>INVERSIÓN </a:t>
                      </a:r>
                      <a:r>
                        <a:rPr lang="es-AR" sz="1800" b="1" dirty="0"/>
                        <a:t>PÚBLICA NACIONAL POR FINALIDAD Y FUNCIÓN</a:t>
                      </a:r>
                      <a:endParaRPr lang="es-AR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2649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dirty="0"/>
                        <a:t>En millones de </a:t>
                      </a:r>
                      <a:r>
                        <a:rPr lang="es-AR" sz="1200" dirty="0" smtClean="0"/>
                        <a:t>dólares</a:t>
                      </a:r>
                      <a:endParaRPr lang="es-A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11206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s-A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9" name="10 Gráfico"/>
          <p:cNvGraphicFramePr/>
          <p:nvPr/>
        </p:nvGraphicFramePr>
        <p:xfrm>
          <a:off x="467544" y="2132856"/>
          <a:ext cx="8064896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29716732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4 Título"/>
          <p:cNvSpPr>
            <a:spLocks noGrp="1"/>
          </p:cNvSpPr>
          <p:nvPr>
            <p:ph type="title"/>
          </p:nvPr>
        </p:nvSpPr>
        <p:spPr>
          <a:xfrm>
            <a:off x="467544" y="476672"/>
            <a:ext cx="8075240" cy="792187"/>
          </a:xfrm>
        </p:spPr>
        <p:txBody>
          <a:bodyPr>
            <a:noAutofit/>
          </a:bodyPr>
          <a:lstStyle/>
          <a:p>
            <a:r>
              <a:rPr lang="es-AR" sz="2800" dirty="0" smtClean="0"/>
              <a:t>Inversión publica nacional</a:t>
            </a:r>
            <a:endParaRPr lang="es-AR" sz="2800" dirty="0"/>
          </a:p>
        </p:txBody>
      </p:sp>
      <p:graphicFrame>
        <p:nvGraphicFramePr>
          <p:cNvPr id="9" name="8 Tabla"/>
          <p:cNvGraphicFramePr>
            <a:graphicFrameLocks noGrp="1"/>
          </p:cNvGraphicFramePr>
          <p:nvPr/>
        </p:nvGraphicFramePr>
        <p:xfrm>
          <a:off x="395537" y="1340768"/>
          <a:ext cx="8136904" cy="5224077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8136904"/>
              </a:tblGrid>
              <a:tr h="673304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400" b="1" dirty="0" smtClean="0"/>
                        <a:t>INVERSIÓN </a:t>
                      </a:r>
                      <a:r>
                        <a:rPr lang="es-AR" sz="1400" b="1" dirty="0"/>
                        <a:t>PÚBLICA NACIONAL EN INFRAESTRUCTURA ECONÓMICA Y SOCIAL </a:t>
                      </a:r>
                    </a:p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000" dirty="0"/>
                        <a:t>En porcentaje del total, Años 2003 - 2013</a:t>
                      </a:r>
                      <a:endParaRPr lang="es-A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550773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s-A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12" name="11 Gráfico"/>
          <p:cNvGraphicFramePr/>
          <p:nvPr/>
        </p:nvGraphicFramePr>
        <p:xfrm>
          <a:off x="251520" y="1916832"/>
          <a:ext cx="8496944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29716732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4 Título"/>
          <p:cNvSpPr>
            <a:spLocks noGrp="1"/>
          </p:cNvSpPr>
          <p:nvPr>
            <p:ph type="title"/>
          </p:nvPr>
        </p:nvSpPr>
        <p:spPr>
          <a:xfrm>
            <a:off x="467544" y="476672"/>
            <a:ext cx="8075240" cy="792187"/>
          </a:xfrm>
        </p:spPr>
        <p:txBody>
          <a:bodyPr>
            <a:noAutofit/>
          </a:bodyPr>
          <a:lstStyle/>
          <a:p>
            <a:r>
              <a:rPr lang="es-AR" sz="2800" dirty="0" smtClean="0"/>
              <a:t>Inversión publica nacional</a:t>
            </a:r>
            <a:endParaRPr lang="es-AR" sz="2800" dirty="0"/>
          </a:p>
        </p:txBody>
      </p:sp>
      <p:graphicFrame>
        <p:nvGraphicFramePr>
          <p:cNvPr id="14" name="13 Tabla"/>
          <p:cNvGraphicFramePr>
            <a:graphicFrameLocks noGrp="1"/>
          </p:cNvGraphicFramePr>
          <p:nvPr/>
        </p:nvGraphicFramePr>
        <p:xfrm>
          <a:off x="323528" y="1340768"/>
          <a:ext cx="8064895" cy="5112568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8064895"/>
              </a:tblGrid>
              <a:tr h="300311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400" b="1" dirty="0" smtClean="0"/>
                        <a:t>INVERSIÓN </a:t>
                      </a:r>
                      <a:r>
                        <a:rPr lang="es-AR" sz="1400" b="1" dirty="0"/>
                        <a:t>PÚBLICA NACIONAL POR FUENTE DE FINANCIAMIENTO, AÑOS 2003 - 2013</a:t>
                      </a:r>
                      <a:endParaRPr lang="es-AR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109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100" dirty="0"/>
                        <a:t>En porcentaje del total</a:t>
                      </a:r>
                      <a:endParaRPr lang="es-A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11161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100" dirty="0"/>
                        <a:t> </a:t>
                      </a:r>
                      <a:endParaRPr lang="es-A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15" name="14 Gráfico"/>
          <p:cNvGraphicFramePr/>
          <p:nvPr/>
        </p:nvGraphicFramePr>
        <p:xfrm>
          <a:off x="395536" y="1844824"/>
          <a:ext cx="8280920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297167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4 Título"/>
          <p:cNvSpPr>
            <a:spLocks noGrp="1"/>
          </p:cNvSpPr>
          <p:nvPr>
            <p:ph type="title"/>
          </p:nvPr>
        </p:nvSpPr>
        <p:spPr>
          <a:xfrm>
            <a:off x="467544" y="476672"/>
            <a:ext cx="8075240" cy="792187"/>
          </a:xfrm>
        </p:spPr>
        <p:txBody>
          <a:bodyPr>
            <a:noAutofit/>
          </a:bodyPr>
          <a:lstStyle/>
          <a:p>
            <a:r>
              <a:rPr lang="es-AR" sz="2800" dirty="0" smtClean="0"/>
              <a:t>Inversión publica nacional</a:t>
            </a:r>
            <a:endParaRPr lang="es-AR" sz="2800" dirty="0"/>
          </a:p>
        </p:txBody>
      </p:sp>
      <p:graphicFrame>
        <p:nvGraphicFramePr>
          <p:cNvPr id="14" name="13 Tabla"/>
          <p:cNvGraphicFramePr>
            <a:graphicFrameLocks noGrp="1"/>
          </p:cNvGraphicFramePr>
          <p:nvPr/>
        </p:nvGraphicFramePr>
        <p:xfrm>
          <a:off x="323528" y="1340768"/>
          <a:ext cx="8064895" cy="5112568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8064895"/>
              </a:tblGrid>
              <a:tr h="300311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400" b="1" dirty="0" smtClean="0"/>
                        <a:t>INVERSIÓN </a:t>
                      </a:r>
                      <a:r>
                        <a:rPr lang="es-AR" sz="1400" b="1" dirty="0"/>
                        <a:t>PÚBLICA NACIONAL POR FUENTE DE FINANCIAMIENTO, AÑOS 2003 - 2013</a:t>
                      </a:r>
                      <a:endParaRPr lang="es-AR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109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100" dirty="0" smtClean="0"/>
                        <a:t>En millones de dólares</a:t>
                      </a:r>
                      <a:endParaRPr lang="es-A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11161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100" dirty="0"/>
                        <a:t> </a:t>
                      </a:r>
                      <a:endParaRPr lang="es-A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6" name="4 Gráfico"/>
          <p:cNvGraphicFramePr/>
          <p:nvPr/>
        </p:nvGraphicFramePr>
        <p:xfrm>
          <a:off x="395536" y="1844824"/>
          <a:ext cx="7992888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297167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4 Título"/>
          <p:cNvSpPr>
            <a:spLocks noGrp="1"/>
          </p:cNvSpPr>
          <p:nvPr>
            <p:ph type="title"/>
          </p:nvPr>
        </p:nvSpPr>
        <p:spPr>
          <a:xfrm>
            <a:off x="457200" y="836712"/>
            <a:ext cx="8075240" cy="576064"/>
          </a:xfrm>
        </p:spPr>
        <p:txBody>
          <a:bodyPr>
            <a:noAutofit/>
          </a:bodyPr>
          <a:lstStyle/>
          <a:p>
            <a:r>
              <a:rPr lang="es-AR" sz="2200" dirty="0" smtClean="0"/>
              <a:t>Evolución de la inversión del sector público argentino</a:t>
            </a:r>
            <a:endParaRPr lang="es-AR" sz="22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467544" y="1477713"/>
          <a:ext cx="7920880" cy="5147706"/>
        </p:xfrm>
        <a:graphic>
          <a:graphicData uri="http://schemas.openxmlformats.org/drawingml/2006/table">
            <a:tbl>
              <a:tblPr/>
              <a:tblGrid>
                <a:gridCol w="7920880"/>
              </a:tblGrid>
              <a:tr h="175808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En % del PIB</a:t>
                      </a:r>
                      <a:endParaRPr lang="es-A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</a:tr>
              <a:tr h="2344471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s-A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11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200" dirty="0">
                          <a:solidFill>
                            <a:srgbClr val="FFFFFF"/>
                          </a:solidFill>
                          <a:latin typeface="Calibri"/>
                          <a:ea typeface="Calibri"/>
                          <a:cs typeface="Times New Roman"/>
                        </a:rPr>
                        <a:t>En millones de dólares</a:t>
                      </a:r>
                      <a:endParaRPr lang="es-A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</a:tr>
              <a:tr h="2367239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s-A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8 Gráfico"/>
          <p:cNvGraphicFramePr/>
          <p:nvPr/>
        </p:nvGraphicFramePr>
        <p:xfrm>
          <a:off x="539552" y="1556792"/>
          <a:ext cx="7920880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3 Gráfico"/>
          <p:cNvGraphicFramePr/>
          <p:nvPr/>
        </p:nvGraphicFramePr>
        <p:xfrm>
          <a:off x="467544" y="4221088"/>
          <a:ext cx="7920880" cy="24337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="" xmlns:p14="http://schemas.microsoft.com/office/powerpoint/2010/main" val="297167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4 Título"/>
          <p:cNvSpPr>
            <a:spLocks noGrp="1"/>
          </p:cNvSpPr>
          <p:nvPr>
            <p:ph type="title"/>
          </p:nvPr>
        </p:nvSpPr>
        <p:spPr>
          <a:xfrm>
            <a:off x="395536" y="476672"/>
            <a:ext cx="8147248" cy="792087"/>
          </a:xfrm>
        </p:spPr>
        <p:txBody>
          <a:bodyPr>
            <a:noAutofit/>
          </a:bodyPr>
          <a:lstStyle/>
          <a:p>
            <a:r>
              <a:rPr lang="es-AR" sz="2800" dirty="0" smtClean="0"/>
              <a:t>Contexto macro del pi 2016-2025</a:t>
            </a:r>
            <a:endParaRPr lang="es-AR" sz="2800" dirty="0"/>
          </a:p>
        </p:txBody>
      </p:sp>
      <p:graphicFrame>
        <p:nvGraphicFramePr>
          <p:cNvPr id="9" name="8 Tabla"/>
          <p:cNvGraphicFramePr>
            <a:graphicFrameLocks noGrp="1"/>
          </p:cNvGraphicFramePr>
          <p:nvPr/>
        </p:nvGraphicFramePr>
        <p:xfrm>
          <a:off x="251518" y="1340768"/>
          <a:ext cx="8568953" cy="5040560"/>
        </p:xfrm>
        <a:graphic>
          <a:graphicData uri="http://schemas.openxmlformats.org/drawingml/2006/table">
            <a:tbl>
              <a:tblPr/>
              <a:tblGrid>
                <a:gridCol w="3737680"/>
                <a:gridCol w="629096"/>
                <a:gridCol w="795595"/>
                <a:gridCol w="682072"/>
                <a:gridCol w="747346"/>
                <a:gridCol w="988582"/>
                <a:gridCol w="988582"/>
              </a:tblGrid>
              <a:tr h="307124">
                <a:tc gridSpan="7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b="1" dirty="0" smtClean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ESCENARIO </a:t>
                      </a:r>
                      <a:r>
                        <a:rPr lang="es-AR" sz="1500" b="1" dirty="0">
                          <a:solidFill>
                            <a:srgbClr val="FFFFFF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MACROECONÓMICO DEL PLAN DE INFRAESTRUCTURA, 2016 - 2025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16385">
                <a:tc rowSpan="2">
                  <a:txBody>
                    <a:bodyPr/>
                    <a:lstStyle/>
                    <a:p>
                      <a:endParaRPr lang="es-AR" sz="1400" dirty="0"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2012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2013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2014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2015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Proyectado (promedio)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16385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2016-20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2021-25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534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PBI en miles de millones de pesos corrientes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2.766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3.406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4.389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4.964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5.565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7.081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848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PBI </a:t>
                      </a:r>
                      <a:r>
                        <a:rPr lang="es-AR" sz="15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var</a:t>
                      </a:r>
                      <a:r>
                        <a:rPr lang="es-AR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% nominal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19,6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23,2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28,8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13,1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4,2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5,0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7589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PBI en miles de millones de pesos a precios de 2004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845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869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873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897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1.006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1.280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958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PBI </a:t>
                      </a:r>
                      <a:r>
                        <a:rPr lang="es-AR" sz="15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var</a:t>
                      </a:r>
                      <a:r>
                        <a:rPr lang="es-AR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% real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0,8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2,9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2,8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4,2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5,0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1621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PBI Construcción en % del PIB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6,2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6,2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6,4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6,4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6,4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6,4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5142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Inflación  (diciembre a diciembre)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s/d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s/d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21,3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14,5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803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ICC Var %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25,5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19,5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31,5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18,0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0,0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0,0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255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Tipo de Cambio promedio anual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4,6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5,5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8,1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9,5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9,5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9,5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916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Inversión en % del PIB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17,1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17,0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17,2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17,2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22,0</a:t>
                      </a:r>
                      <a:endParaRPr lang="es-A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s-AR" sz="15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24,0</a:t>
                      </a:r>
                      <a:endParaRPr lang="es-A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9716732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4 Título"/>
          <p:cNvSpPr>
            <a:spLocks noGrp="1"/>
          </p:cNvSpPr>
          <p:nvPr>
            <p:ph type="title"/>
          </p:nvPr>
        </p:nvSpPr>
        <p:spPr>
          <a:xfrm>
            <a:off x="395536" y="476672"/>
            <a:ext cx="8147248" cy="792087"/>
          </a:xfrm>
        </p:spPr>
        <p:txBody>
          <a:bodyPr>
            <a:noAutofit/>
          </a:bodyPr>
          <a:lstStyle/>
          <a:p>
            <a:r>
              <a:rPr lang="es-AR" sz="2800" dirty="0" smtClean="0"/>
              <a:t>Flujo de inversión pi 2016 - 2025</a:t>
            </a:r>
            <a:endParaRPr lang="es-AR" sz="2800" dirty="0"/>
          </a:p>
        </p:txBody>
      </p:sp>
      <p:graphicFrame>
        <p:nvGraphicFramePr>
          <p:cNvPr id="5" name="7 Gráfico"/>
          <p:cNvGraphicFramePr/>
          <p:nvPr/>
        </p:nvGraphicFramePr>
        <p:xfrm>
          <a:off x="251520" y="1556792"/>
          <a:ext cx="4248472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5 Gráfico"/>
          <p:cNvGraphicFramePr/>
          <p:nvPr/>
        </p:nvGraphicFramePr>
        <p:xfrm>
          <a:off x="4427984" y="1844824"/>
          <a:ext cx="4320480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9 CuadroTexto"/>
          <p:cNvSpPr txBox="1"/>
          <p:nvPr/>
        </p:nvSpPr>
        <p:spPr>
          <a:xfrm>
            <a:off x="539552" y="1412776"/>
            <a:ext cx="1544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/>
              <a:t>En % del PIB</a:t>
            </a:r>
            <a:endParaRPr lang="es-AR" dirty="0"/>
          </a:p>
        </p:txBody>
      </p:sp>
      <p:sp>
        <p:nvSpPr>
          <p:cNvPr id="11" name="10 CuadroTexto"/>
          <p:cNvSpPr txBox="1"/>
          <p:nvPr/>
        </p:nvSpPr>
        <p:spPr>
          <a:xfrm>
            <a:off x="4932040" y="1484784"/>
            <a:ext cx="2518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/>
              <a:t>En millones de dólares</a:t>
            </a:r>
            <a:endParaRPr lang="es-AR" dirty="0"/>
          </a:p>
        </p:txBody>
      </p:sp>
      <p:sp>
        <p:nvSpPr>
          <p:cNvPr id="12" name="11 CuadroTexto"/>
          <p:cNvSpPr txBox="1"/>
          <p:nvPr/>
        </p:nvSpPr>
        <p:spPr>
          <a:xfrm>
            <a:off x="323528" y="6021288"/>
            <a:ext cx="6532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/>
              <a:t>Incluye una proyección de inversión privada en infraestructura</a:t>
            </a:r>
            <a:endParaRPr lang="es-AR" dirty="0"/>
          </a:p>
        </p:txBody>
      </p:sp>
    </p:spTree>
    <p:extLst>
      <p:ext uri="{BB962C8B-B14F-4D97-AF65-F5344CB8AC3E}">
        <p14:creationId xmlns="" xmlns:p14="http://schemas.microsoft.com/office/powerpoint/2010/main" val="29716732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4 Título"/>
          <p:cNvSpPr>
            <a:spLocks noGrp="1"/>
          </p:cNvSpPr>
          <p:nvPr>
            <p:ph type="title"/>
          </p:nvPr>
        </p:nvSpPr>
        <p:spPr>
          <a:xfrm>
            <a:off x="395536" y="476672"/>
            <a:ext cx="8147248" cy="792087"/>
          </a:xfrm>
        </p:spPr>
        <p:txBody>
          <a:bodyPr>
            <a:noAutofit/>
          </a:bodyPr>
          <a:lstStyle/>
          <a:p>
            <a:r>
              <a:rPr lang="es-AR" sz="2800" dirty="0" smtClean="0"/>
              <a:t>Flujo de inversión pi 2016 - 2025</a:t>
            </a:r>
            <a:endParaRPr lang="es-AR" sz="2800" dirty="0"/>
          </a:p>
        </p:txBody>
      </p:sp>
      <p:sp>
        <p:nvSpPr>
          <p:cNvPr id="10" name="9 CuadroTexto"/>
          <p:cNvSpPr txBox="1"/>
          <p:nvPr/>
        </p:nvSpPr>
        <p:spPr>
          <a:xfrm>
            <a:off x="539552" y="1412776"/>
            <a:ext cx="1544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/>
              <a:t>En % del PIB</a:t>
            </a:r>
            <a:endParaRPr lang="es-AR" dirty="0"/>
          </a:p>
        </p:txBody>
      </p:sp>
      <p:sp>
        <p:nvSpPr>
          <p:cNvPr id="11" name="10 CuadroTexto"/>
          <p:cNvSpPr txBox="1"/>
          <p:nvPr/>
        </p:nvSpPr>
        <p:spPr>
          <a:xfrm>
            <a:off x="4932040" y="1484784"/>
            <a:ext cx="2518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/>
              <a:t>En millones de dólares</a:t>
            </a:r>
            <a:endParaRPr lang="es-AR" dirty="0"/>
          </a:p>
        </p:txBody>
      </p:sp>
      <p:graphicFrame>
        <p:nvGraphicFramePr>
          <p:cNvPr id="9" name="11 Gráfico"/>
          <p:cNvGraphicFramePr/>
          <p:nvPr/>
        </p:nvGraphicFramePr>
        <p:xfrm>
          <a:off x="251520" y="1844824"/>
          <a:ext cx="4248472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6 Gráfico"/>
          <p:cNvGraphicFramePr/>
          <p:nvPr/>
        </p:nvGraphicFramePr>
        <p:xfrm>
          <a:off x="4499992" y="1844824"/>
          <a:ext cx="4248472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="" xmlns:p14="http://schemas.microsoft.com/office/powerpoint/2010/main" val="29716732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4 Título"/>
          <p:cNvSpPr>
            <a:spLocks noGrp="1"/>
          </p:cNvSpPr>
          <p:nvPr>
            <p:ph type="title"/>
          </p:nvPr>
        </p:nvSpPr>
        <p:spPr>
          <a:xfrm>
            <a:off x="395536" y="836713"/>
            <a:ext cx="8147248" cy="432048"/>
          </a:xfrm>
        </p:spPr>
        <p:txBody>
          <a:bodyPr>
            <a:noAutofit/>
          </a:bodyPr>
          <a:lstStyle/>
          <a:p>
            <a:r>
              <a:rPr lang="es-AR" sz="2800" dirty="0" smtClean="0"/>
              <a:t>Principales hallazgos</a:t>
            </a:r>
            <a:endParaRPr lang="es-AR" sz="2800" dirty="0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51520" y="1268760"/>
            <a:ext cx="8424936" cy="493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28600" marR="0" lvl="0" indent="-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/>
              <a:tabLst/>
            </a:pPr>
            <a:r>
              <a:rPr lang="es-AR" sz="1500" b="1" dirty="0" smtClean="0">
                <a:ea typeface="Times New Roman" pitchFamily="18" charset="0"/>
                <a:cs typeface="Calibri" pitchFamily="34" charset="0"/>
              </a:rPr>
              <a:t>LO BUENO</a:t>
            </a:r>
            <a:r>
              <a:rPr lang="es-AR" sz="1500" dirty="0" smtClean="0">
                <a:ea typeface="Times New Roman" pitchFamily="18" charset="0"/>
                <a:cs typeface="Calibri" pitchFamily="34" charset="0"/>
              </a:rPr>
              <a:t>. </a:t>
            </a:r>
            <a:r>
              <a:rPr kumimoji="0" lang="es-A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Fuerte recuperación de la inversión pública. </a:t>
            </a:r>
            <a:r>
              <a:rPr lang="es-AR" sz="1500" dirty="0" smtClean="0">
                <a:cs typeface="Arial" pitchFamily="34" charset="0"/>
              </a:rPr>
              <a:t>Cambios en la composición. Aumenta participación infraestructura económica (Energía y Transporte, fundamentalmente), baja la incidencia de la inversión en infraestructura social (Salud, Educación y Agua y Saneamiento). </a:t>
            </a:r>
          </a:p>
          <a:p>
            <a:pPr marL="228600" lvl="0" indent="-22860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</a:pPr>
            <a:r>
              <a:rPr lang="es-AR" sz="1500" b="1" dirty="0" smtClean="0">
                <a:cs typeface="Arial" pitchFamily="34" charset="0"/>
              </a:rPr>
              <a:t>LO MALO</a:t>
            </a:r>
            <a:r>
              <a:rPr lang="es-AR" sz="1500" dirty="0" smtClean="0">
                <a:cs typeface="Arial" pitchFamily="34" charset="0"/>
              </a:rPr>
              <a:t>. Se contrae la tasa de inversión privada. La inversión privada que llegó a representar el 21,1% del PIB en 2011 cayó hasta el 16,8% de la actualidad. No hay datos agregados sobre la inversión privada en infraestructura pero presumimos que es muy baja.</a:t>
            </a:r>
          </a:p>
          <a:p>
            <a:pPr marL="228600" lvl="0" indent="-22860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</a:pPr>
            <a:r>
              <a:rPr lang="es-AR" sz="1500" b="1" dirty="0" smtClean="0">
                <a:cs typeface="Arial" pitchFamily="34" charset="0"/>
              </a:rPr>
              <a:t>LO QUE PROPONEMOS</a:t>
            </a:r>
            <a:r>
              <a:rPr lang="es-AR" sz="1500" dirty="0" smtClean="0">
                <a:cs typeface="Arial" pitchFamily="34" charset="0"/>
              </a:rPr>
              <a:t>: Para garantizar crecimiento de largo plazo: + inversión (PÚBLICA Y ESPECIALMENTE PRIVADA) en infraestructura  por encima del 7% por 10 años.</a:t>
            </a:r>
          </a:p>
          <a:p>
            <a:pPr marL="228600" lvl="0" indent="-22860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</a:pPr>
            <a:r>
              <a:rPr lang="es-AR" sz="1500" b="1" dirty="0" smtClean="0">
                <a:cs typeface="Arial" pitchFamily="34" charset="0"/>
              </a:rPr>
              <a:t>COMO LOGRAMOS ESTO</a:t>
            </a:r>
            <a:r>
              <a:rPr lang="es-AR" sz="1500" dirty="0" smtClean="0">
                <a:cs typeface="Arial" pitchFamily="34" charset="0"/>
              </a:rPr>
              <a:t>: revisando el esquema de financiamiento de la inversión. Mas diversificación de las fuentes de financiamiento y de nuevos instrumentos financieros (sin perder de vista el papel predominante que tiene el sector público en el planeamiento, ejecución y financiamiento de las infraestructuras). Alentando una mayor participación del sector privado en ciertos servicios de infraestructura.</a:t>
            </a:r>
          </a:p>
          <a:p>
            <a:pPr marL="228600" lvl="0" indent="-22860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</a:pPr>
            <a:r>
              <a:rPr lang="es-AR" sz="1500" b="1" dirty="0" smtClean="0">
                <a:cs typeface="Arial" pitchFamily="34" charset="0"/>
              </a:rPr>
              <a:t>QUE HACE FALTA</a:t>
            </a:r>
            <a:r>
              <a:rPr lang="es-AR" sz="1500" dirty="0" smtClean="0">
                <a:cs typeface="Arial" pitchFamily="34" charset="0"/>
              </a:rPr>
              <a:t>: Revisión de los marcos regulatorios, adecuación de las tarifas + tarifa social, mas aporte de los usuarios en ciertos servicios de infraestructura, alentar la participación público – privada en la ejecución de proyectos de infraestructura. Acceso a financiamiento internacional. Revisión del financiamiento multilateral.</a:t>
            </a:r>
          </a:p>
          <a:p>
            <a:pPr marL="228600" lvl="0" indent="-22860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</a:pPr>
            <a:r>
              <a:rPr lang="es-AR" sz="1500" b="1" dirty="0" smtClean="0">
                <a:cs typeface="Arial" pitchFamily="34" charset="0"/>
              </a:rPr>
              <a:t>PENDIENTE</a:t>
            </a:r>
            <a:r>
              <a:rPr lang="es-AR" sz="1500" dirty="0" smtClean="0">
                <a:cs typeface="Arial" pitchFamily="34" charset="0"/>
              </a:rPr>
              <a:t>: Nuevo </a:t>
            </a:r>
            <a:r>
              <a:rPr lang="es-AR" sz="1500" dirty="0" smtClean="0">
                <a:cs typeface="Arial" pitchFamily="34" charset="0"/>
              </a:rPr>
              <a:t>marco regulatorio para la participación público-privada en infraestructura y el fortalecimiento institucional del Estado para poder implementar este tipo de proyectos. </a:t>
            </a:r>
          </a:p>
          <a:p>
            <a:pPr marL="228600" lvl="0" indent="-22860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</a:pPr>
            <a:endParaRPr kumimoji="0" lang="es-AR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716732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encial">
  <a:themeElements>
    <a:clrScheme name="Personalizado 1">
      <a:dk1>
        <a:srgbClr val="8C2020"/>
      </a:dk1>
      <a:lt1>
        <a:sysClr val="window" lastClr="FFFFFF"/>
      </a:lt1>
      <a:dk2>
        <a:srgbClr val="C9C9C9"/>
      </a:dk2>
      <a:lt2>
        <a:srgbClr val="8C2020"/>
      </a:lt2>
      <a:accent1>
        <a:srgbClr val="D8D8D8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Esenc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enc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798</TotalTime>
  <Words>1251</Words>
  <Application>Microsoft Office PowerPoint</Application>
  <PresentationFormat>Presentación en pantalla (4:3)</PresentationFormat>
  <Paragraphs>182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4" baseType="lpstr">
      <vt:lpstr>Esencial</vt:lpstr>
      <vt:lpstr>Seminario infraestructura y construcción</vt:lpstr>
      <vt:lpstr>Diapositiva 2</vt:lpstr>
      <vt:lpstr>metodología</vt:lpstr>
      <vt:lpstr>metodología</vt:lpstr>
      <vt:lpstr>Fuentes de información</vt:lpstr>
      <vt:lpstr>Inversión como motor del desarrollo</vt:lpstr>
      <vt:lpstr>Tasa de inversión en argentina</vt:lpstr>
      <vt:lpstr>Composición de la inversión</vt:lpstr>
      <vt:lpstr>Tasa de inversión 1993 - 2014</vt:lpstr>
      <vt:lpstr>Estimación de la Inversión privada, 1993 - 2014 </vt:lpstr>
      <vt:lpstr>Inversión extranjera directa, 2013-2014</vt:lpstr>
      <vt:lpstr>Estimación de la inversión en Infraestructura</vt:lpstr>
      <vt:lpstr>Inversión publica nacional</vt:lpstr>
      <vt:lpstr>Inversión publica nacional</vt:lpstr>
      <vt:lpstr>Inversión publica nacional</vt:lpstr>
      <vt:lpstr>Inversión publica nacional</vt:lpstr>
      <vt:lpstr>Inversión publica nacional</vt:lpstr>
      <vt:lpstr>Inversión publica nacional</vt:lpstr>
      <vt:lpstr>Evolución de la inversión del sector público argentino</vt:lpstr>
      <vt:lpstr>Contexto macro del pi 2016-2025</vt:lpstr>
      <vt:lpstr>Flujo de inversión pi 2016 - 2025</vt:lpstr>
      <vt:lpstr>Flujo de inversión pi 2016 - 2025</vt:lpstr>
      <vt:lpstr>Principales hallazgos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Miranda Noya Gasparetti</dc:creator>
  <cp:lastModifiedBy>Juan Sanguinetti</cp:lastModifiedBy>
  <cp:revision>140</cp:revision>
  <dcterms:created xsi:type="dcterms:W3CDTF">2015-09-07T18:35:41Z</dcterms:created>
  <dcterms:modified xsi:type="dcterms:W3CDTF">2015-09-09T22:39:59Z</dcterms:modified>
</cp:coreProperties>
</file>