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theme/themeOverride7.xml" ContentType="application/vnd.openxmlformats-officedocument.themeOverr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Override5.xml" ContentType="application/vnd.openxmlformats-officedocument.themeOverride+xml"/>
  <Override PartName="/ppt/theme/themeOverride10.xml" ContentType="application/vnd.openxmlformats-officedocument.themeOverrid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Override3.xml" ContentType="application/vnd.openxmlformats-officedocument.themeOverride+xml"/>
  <Override PartName="/ppt/theme/themeOverride4.xml" ContentType="application/vnd.openxmlformats-officedocument.themeOverride+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Override9.xml" ContentType="application/vnd.openxmlformats-officedocument.themeOverr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Override8.xml" ContentType="application/vnd.openxmlformats-officedocument.themeOverr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Override6.xml" ContentType="application/vnd.openxmlformats-officedocument.themeOverr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8" r:id="rId2"/>
    <p:sldId id="257" r:id="rId3"/>
    <p:sldId id="260" r:id="rId4"/>
    <p:sldId id="259" r:id="rId5"/>
    <p:sldId id="262" r:id="rId6"/>
    <p:sldId id="271" r:id="rId7"/>
    <p:sldId id="272" r:id="rId8"/>
    <p:sldId id="278" r:id="rId9"/>
    <p:sldId id="273" r:id="rId10"/>
    <p:sldId id="274" r:id="rId11"/>
    <p:sldId id="279" r:id="rId12"/>
    <p:sldId id="276" r:id="rId13"/>
    <p:sldId id="275" r:id="rId14"/>
    <p:sldId id="277" r:id="rId15"/>
    <p:sldId id="261" r:id="rId16"/>
    <p:sldId id="263" r:id="rId17"/>
    <p:sldId id="264" r:id="rId18"/>
    <p:sldId id="269" r:id="rId19"/>
    <p:sldId id="265" r:id="rId20"/>
    <p:sldId id="270" r:id="rId21"/>
    <p:sldId id="267" r:id="rId22"/>
    <p:sldId id="266" r:id="rId23"/>
  </p:sldIdLst>
  <p:sldSz cx="12192000" cy="6858000"/>
  <p:notesSz cx="6797675" cy="9928225"/>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995" autoAdjust="0"/>
    <p:restoredTop sz="94660"/>
  </p:normalViewPr>
  <p:slideViewPr>
    <p:cSldViewPr snapToGrid="0">
      <p:cViewPr varScale="1">
        <p:scale>
          <a:sx n="43" d="100"/>
          <a:sy n="43" d="100"/>
        </p:scale>
        <p:origin x="-102" y="-13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09600" y="228601"/>
            <a:ext cx="10363200" cy="4571999"/>
          </a:xfrm>
        </p:spPr>
        <p:txBody>
          <a:bodyPr anchor="ctr">
            <a:noAutofit/>
          </a:bodyPr>
          <a:lstStyle>
            <a:lvl1pPr>
              <a:lnSpc>
                <a:spcPct val="100000"/>
              </a:lnSpc>
              <a:defRPr sz="8800" spc="-80" baseline="0">
                <a:solidFill>
                  <a:schemeClr val="tx1"/>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609600" y="4800600"/>
            <a:ext cx="9144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23DB207C-8C57-40AE-A1CA-824E60E8E4EC}" type="datetimeFigureOut">
              <a:rPr lang="es-ES" smtClean="0">
                <a:solidFill>
                  <a:srgbClr val="8C2020"/>
                </a:solidFill>
              </a:rPr>
              <a:pPr/>
              <a:t>10/09/2015</a:t>
            </a:fld>
            <a:endParaRPr lang="es-ES">
              <a:solidFill>
                <a:srgbClr val="8C2020"/>
              </a:solidFill>
            </a:endParaRPr>
          </a:p>
        </p:txBody>
      </p:sp>
      <p:sp>
        <p:nvSpPr>
          <p:cNvPr id="5" name="Footer Placeholder 4"/>
          <p:cNvSpPr>
            <a:spLocks noGrp="1"/>
          </p:cNvSpPr>
          <p:nvPr>
            <p:ph type="ftr" sz="quarter" idx="11"/>
          </p:nvPr>
        </p:nvSpPr>
        <p:spPr/>
        <p:txBody>
          <a:bodyPr/>
          <a:lstStyle/>
          <a:p>
            <a:endParaRPr lang="es-ES">
              <a:solidFill>
                <a:srgbClr val="8C2020"/>
              </a:solidFill>
            </a:endParaRPr>
          </a:p>
        </p:txBody>
      </p:sp>
      <p:sp>
        <p:nvSpPr>
          <p:cNvPr id="9" name="Rectangle 8"/>
          <p:cNvSpPr/>
          <p:nvPr/>
        </p:nvSpPr>
        <p:spPr>
          <a:xfrm>
            <a:off x="12001499" y="4846320"/>
            <a:ext cx="190501"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prstClr val="white"/>
              </a:solidFill>
            </a:endParaRPr>
          </a:p>
        </p:txBody>
      </p:sp>
      <p:sp>
        <p:nvSpPr>
          <p:cNvPr id="10" name="Rectangle 9"/>
          <p:cNvSpPr/>
          <p:nvPr/>
        </p:nvSpPr>
        <p:spPr>
          <a:xfrm>
            <a:off x="12001499" y="0"/>
            <a:ext cx="190501"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prstClr val="white"/>
              </a:solidFill>
            </a:endParaRPr>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508D11F1-41DD-4B60-B312-CD0223FD58D9}" type="slidenum">
              <a:rPr lang="es-ES" smtClean="0">
                <a:solidFill>
                  <a:srgbClr val="8C2020"/>
                </a:solidFill>
              </a:rPr>
              <a:pPr/>
              <a:t>‹Nº›</a:t>
            </a:fld>
            <a:endParaRPr lang="es-ES">
              <a:solidFill>
                <a:srgbClr val="8C2020"/>
              </a:solidFill>
            </a:endParaRPr>
          </a:p>
        </p:txBody>
      </p:sp>
    </p:spTree>
    <p:extLst>
      <p:ext uri="{BB962C8B-B14F-4D97-AF65-F5344CB8AC3E}">
        <p14:creationId xmlns:p14="http://schemas.microsoft.com/office/powerpoint/2010/main" xmlns="" val="65934005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3DB207C-8C57-40AE-A1CA-824E60E8E4EC}" type="datetimeFigureOut">
              <a:rPr lang="es-ES" smtClean="0">
                <a:solidFill>
                  <a:srgbClr val="8C2020"/>
                </a:solidFill>
              </a:rPr>
              <a:pPr/>
              <a:t>10/09/2015</a:t>
            </a:fld>
            <a:endParaRPr lang="es-ES">
              <a:solidFill>
                <a:srgbClr val="8C2020"/>
              </a:solidFill>
            </a:endParaRPr>
          </a:p>
        </p:txBody>
      </p:sp>
      <p:sp>
        <p:nvSpPr>
          <p:cNvPr id="5" name="Footer Placeholder 4"/>
          <p:cNvSpPr>
            <a:spLocks noGrp="1"/>
          </p:cNvSpPr>
          <p:nvPr>
            <p:ph type="ftr" sz="quarter" idx="11"/>
          </p:nvPr>
        </p:nvSpPr>
        <p:spPr/>
        <p:txBody>
          <a:bodyPr/>
          <a:lstStyle/>
          <a:p>
            <a:endParaRPr lang="es-ES">
              <a:solidFill>
                <a:srgbClr val="8C2020"/>
              </a:solidFill>
            </a:endParaRPr>
          </a:p>
        </p:txBody>
      </p:sp>
      <p:sp>
        <p:nvSpPr>
          <p:cNvPr id="6" name="Slide Number Placeholder 5"/>
          <p:cNvSpPr>
            <a:spLocks noGrp="1"/>
          </p:cNvSpPr>
          <p:nvPr>
            <p:ph type="sldNum" sz="quarter" idx="12"/>
          </p:nvPr>
        </p:nvSpPr>
        <p:spPr/>
        <p:txBody>
          <a:bodyPr/>
          <a:lstStyle/>
          <a:p>
            <a:fld id="{508D11F1-41DD-4B60-B312-CD0223FD58D9}" type="slidenum">
              <a:rPr lang="es-ES" smtClean="0">
                <a:solidFill>
                  <a:srgbClr val="C9C9C9"/>
                </a:solidFill>
              </a:rPr>
              <a:pPr/>
              <a:t>‹Nº›</a:t>
            </a:fld>
            <a:endParaRPr lang="es-ES">
              <a:solidFill>
                <a:srgbClr val="C9C9C9"/>
              </a:solidFill>
            </a:endParaRPr>
          </a:p>
        </p:txBody>
      </p:sp>
    </p:spTree>
    <p:extLst>
      <p:ext uri="{BB962C8B-B14F-4D97-AF65-F5344CB8AC3E}">
        <p14:creationId xmlns:p14="http://schemas.microsoft.com/office/powerpoint/2010/main" xmlns="" val="3499673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09600" y="1447801"/>
            <a:ext cx="10363200" cy="4321175"/>
          </a:xfrm>
        </p:spPr>
        <p:txBody>
          <a:bodyPr anchor="ctr">
            <a:noAutofit/>
          </a:bodyPr>
          <a:lstStyle>
            <a:lvl1pPr algn="l">
              <a:lnSpc>
                <a:spcPct val="100000"/>
              </a:lnSpc>
              <a:defRPr sz="8800" b="0" cap="all" spc="-80" baseline="0">
                <a:solidFill>
                  <a:schemeClr val="tx1"/>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09600" y="228601"/>
            <a:ext cx="103632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7" name="Date Placeholder 6"/>
          <p:cNvSpPr>
            <a:spLocks noGrp="1"/>
          </p:cNvSpPr>
          <p:nvPr>
            <p:ph type="dt" sz="half" idx="10"/>
          </p:nvPr>
        </p:nvSpPr>
        <p:spPr/>
        <p:txBody>
          <a:bodyPr/>
          <a:lstStyle/>
          <a:p>
            <a:fld id="{23DB207C-8C57-40AE-A1CA-824E60E8E4EC}" type="datetimeFigureOut">
              <a:rPr lang="es-ES" smtClean="0">
                <a:solidFill>
                  <a:srgbClr val="8C2020"/>
                </a:solidFill>
              </a:rPr>
              <a:pPr/>
              <a:t>10/09/2015</a:t>
            </a:fld>
            <a:endParaRPr lang="es-ES">
              <a:solidFill>
                <a:srgbClr val="8C2020"/>
              </a:solidFill>
            </a:endParaRPr>
          </a:p>
        </p:txBody>
      </p:sp>
      <p:sp>
        <p:nvSpPr>
          <p:cNvPr id="8" name="Slide Number Placeholder 7"/>
          <p:cNvSpPr>
            <a:spLocks noGrp="1"/>
          </p:cNvSpPr>
          <p:nvPr>
            <p:ph type="sldNum" sz="quarter" idx="11"/>
          </p:nvPr>
        </p:nvSpPr>
        <p:spPr/>
        <p:txBody>
          <a:bodyPr/>
          <a:lstStyle/>
          <a:p>
            <a:fld id="{508D11F1-41DD-4B60-B312-CD0223FD58D9}" type="slidenum">
              <a:rPr lang="es-ES" smtClean="0">
                <a:solidFill>
                  <a:srgbClr val="C9C9C9"/>
                </a:solidFill>
              </a:rPr>
              <a:pPr/>
              <a:t>‹Nº›</a:t>
            </a:fld>
            <a:endParaRPr lang="es-ES">
              <a:solidFill>
                <a:srgbClr val="C9C9C9"/>
              </a:solidFill>
            </a:endParaRPr>
          </a:p>
        </p:txBody>
      </p:sp>
      <p:sp>
        <p:nvSpPr>
          <p:cNvPr id="9" name="Footer Placeholder 8"/>
          <p:cNvSpPr>
            <a:spLocks noGrp="1"/>
          </p:cNvSpPr>
          <p:nvPr>
            <p:ph type="ftr" sz="quarter" idx="12"/>
          </p:nvPr>
        </p:nvSpPr>
        <p:spPr/>
        <p:txBody>
          <a:bodyPr/>
          <a:lstStyle/>
          <a:p>
            <a:endParaRPr lang="es-ES">
              <a:solidFill>
                <a:srgbClr val="8C2020"/>
              </a:solidFill>
            </a:endParaRPr>
          </a:p>
        </p:txBody>
      </p:sp>
    </p:spTree>
    <p:extLst>
      <p:ext uri="{BB962C8B-B14F-4D97-AF65-F5344CB8AC3E}">
        <p14:creationId xmlns:p14="http://schemas.microsoft.com/office/powerpoint/2010/main" xmlns="" val="50136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2174240" y="1574800"/>
            <a:ext cx="438912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786880" y="1574800"/>
            <a:ext cx="438912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23DB207C-8C57-40AE-A1CA-824E60E8E4EC}" type="datetimeFigureOut">
              <a:rPr lang="es-ES" smtClean="0">
                <a:solidFill>
                  <a:srgbClr val="8C2020"/>
                </a:solidFill>
              </a:rPr>
              <a:pPr/>
              <a:t>10/09/2015</a:t>
            </a:fld>
            <a:endParaRPr lang="es-ES">
              <a:solidFill>
                <a:srgbClr val="8C2020"/>
              </a:solidFill>
            </a:endParaRPr>
          </a:p>
        </p:txBody>
      </p:sp>
      <p:sp>
        <p:nvSpPr>
          <p:cNvPr id="6" name="Footer Placeholder 5"/>
          <p:cNvSpPr>
            <a:spLocks noGrp="1"/>
          </p:cNvSpPr>
          <p:nvPr>
            <p:ph type="ftr" sz="quarter" idx="11"/>
          </p:nvPr>
        </p:nvSpPr>
        <p:spPr/>
        <p:txBody>
          <a:bodyPr/>
          <a:lstStyle/>
          <a:p>
            <a:endParaRPr lang="es-ES">
              <a:solidFill>
                <a:srgbClr val="8C2020"/>
              </a:solidFill>
            </a:endParaRPr>
          </a:p>
        </p:txBody>
      </p:sp>
      <p:sp>
        <p:nvSpPr>
          <p:cNvPr id="7" name="Slide Number Placeholder 6"/>
          <p:cNvSpPr>
            <a:spLocks noGrp="1"/>
          </p:cNvSpPr>
          <p:nvPr>
            <p:ph type="sldNum" sz="quarter" idx="12"/>
          </p:nvPr>
        </p:nvSpPr>
        <p:spPr/>
        <p:txBody>
          <a:bodyPr/>
          <a:lstStyle/>
          <a:p>
            <a:fld id="{508D11F1-41DD-4B60-B312-CD0223FD58D9}" type="slidenum">
              <a:rPr lang="es-ES" smtClean="0">
                <a:solidFill>
                  <a:srgbClr val="C9C9C9"/>
                </a:solidFill>
              </a:rPr>
              <a:pPr/>
              <a:t>‹Nº›</a:t>
            </a:fld>
            <a:endParaRPr lang="es-ES">
              <a:solidFill>
                <a:srgbClr val="C9C9C9"/>
              </a:solidFill>
            </a:endParaRPr>
          </a:p>
        </p:txBody>
      </p:sp>
    </p:spTree>
    <p:extLst>
      <p:ext uri="{BB962C8B-B14F-4D97-AF65-F5344CB8AC3E}">
        <p14:creationId xmlns:p14="http://schemas.microsoft.com/office/powerpoint/2010/main" xmlns="" val="23552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2170176" y="1572768"/>
            <a:ext cx="438912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2170176" y="2259366"/>
            <a:ext cx="438912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790944" y="1572768"/>
            <a:ext cx="438912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s-ES" smtClean="0"/>
              <a:t>Haga clic para modificar el estilo de texto del patrón</a:t>
            </a:r>
          </a:p>
        </p:txBody>
      </p:sp>
      <p:sp>
        <p:nvSpPr>
          <p:cNvPr id="6" name="Content Placeholder 5"/>
          <p:cNvSpPr>
            <a:spLocks noGrp="1"/>
          </p:cNvSpPr>
          <p:nvPr>
            <p:ph sz="quarter" idx="4"/>
          </p:nvPr>
        </p:nvSpPr>
        <p:spPr>
          <a:xfrm>
            <a:off x="6790944" y="2259366"/>
            <a:ext cx="438912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23DB207C-8C57-40AE-A1CA-824E60E8E4EC}" type="datetimeFigureOut">
              <a:rPr lang="es-ES" smtClean="0">
                <a:solidFill>
                  <a:srgbClr val="8C2020"/>
                </a:solidFill>
              </a:rPr>
              <a:pPr/>
              <a:t>10/09/2015</a:t>
            </a:fld>
            <a:endParaRPr lang="es-ES">
              <a:solidFill>
                <a:srgbClr val="8C2020"/>
              </a:solidFill>
            </a:endParaRPr>
          </a:p>
        </p:txBody>
      </p:sp>
      <p:sp>
        <p:nvSpPr>
          <p:cNvPr id="8" name="Footer Placeholder 7"/>
          <p:cNvSpPr>
            <a:spLocks noGrp="1"/>
          </p:cNvSpPr>
          <p:nvPr>
            <p:ph type="ftr" sz="quarter" idx="11"/>
          </p:nvPr>
        </p:nvSpPr>
        <p:spPr/>
        <p:txBody>
          <a:bodyPr/>
          <a:lstStyle/>
          <a:p>
            <a:endParaRPr lang="es-ES">
              <a:solidFill>
                <a:srgbClr val="8C2020"/>
              </a:solidFill>
            </a:endParaRPr>
          </a:p>
        </p:txBody>
      </p:sp>
      <p:sp>
        <p:nvSpPr>
          <p:cNvPr id="9" name="Slide Number Placeholder 8"/>
          <p:cNvSpPr>
            <a:spLocks noGrp="1"/>
          </p:cNvSpPr>
          <p:nvPr>
            <p:ph type="sldNum" sz="quarter" idx="12"/>
          </p:nvPr>
        </p:nvSpPr>
        <p:spPr/>
        <p:txBody>
          <a:bodyPr/>
          <a:lstStyle/>
          <a:p>
            <a:fld id="{508D11F1-41DD-4B60-B312-CD0223FD58D9}" type="slidenum">
              <a:rPr lang="es-ES" smtClean="0">
                <a:solidFill>
                  <a:srgbClr val="C9C9C9"/>
                </a:solidFill>
              </a:rPr>
              <a:pPr/>
              <a:t>‹Nº›</a:t>
            </a:fld>
            <a:endParaRPr lang="es-ES">
              <a:solidFill>
                <a:srgbClr val="C9C9C9"/>
              </a:solidFill>
            </a:endParaRPr>
          </a:p>
        </p:txBody>
      </p:sp>
    </p:spTree>
    <p:extLst>
      <p:ext uri="{BB962C8B-B14F-4D97-AF65-F5344CB8AC3E}">
        <p14:creationId xmlns:p14="http://schemas.microsoft.com/office/powerpoint/2010/main" xmlns="" val="27817339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23DB207C-8C57-40AE-A1CA-824E60E8E4EC}" type="datetimeFigureOut">
              <a:rPr lang="es-ES" smtClean="0">
                <a:solidFill>
                  <a:srgbClr val="8C2020"/>
                </a:solidFill>
              </a:rPr>
              <a:pPr/>
              <a:t>10/09/2015</a:t>
            </a:fld>
            <a:endParaRPr lang="es-ES">
              <a:solidFill>
                <a:srgbClr val="8C2020"/>
              </a:solidFill>
            </a:endParaRPr>
          </a:p>
        </p:txBody>
      </p:sp>
      <p:sp>
        <p:nvSpPr>
          <p:cNvPr id="4" name="Footer Placeholder 3"/>
          <p:cNvSpPr>
            <a:spLocks noGrp="1"/>
          </p:cNvSpPr>
          <p:nvPr>
            <p:ph type="ftr" sz="quarter" idx="11"/>
          </p:nvPr>
        </p:nvSpPr>
        <p:spPr/>
        <p:txBody>
          <a:bodyPr/>
          <a:lstStyle/>
          <a:p>
            <a:endParaRPr lang="es-ES">
              <a:solidFill>
                <a:srgbClr val="8C2020"/>
              </a:solidFill>
            </a:endParaRPr>
          </a:p>
        </p:txBody>
      </p:sp>
      <p:sp>
        <p:nvSpPr>
          <p:cNvPr id="5" name="Slide Number Placeholder 4"/>
          <p:cNvSpPr>
            <a:spLocks noGrp="1"/>
          </p:cNvSpPr>
          <p:nvPr>
            <p:ph type="sldNum" sz="quarter" idx="12"/>
          </p:nvPr>
        </p:nvSpPr>
        <p:spPr/>
        <p:txBody>
          <a:bodyPr/>
          <a:lstStyle/>
          <a:p>
            <a:fld id="{508D11F1-41DD-4B60-B312-CD0223FD58D9}" type="slidenum">
              <a:rPr lang="es-ES" smtClean="0">
                <a:solidFill>
                  <a:srgbClr val="C9C9C9"/>
                </a:solidFill>
              </a:rPr>
              <a:pPr/>
              <a:t>‹Nº›</a:t>
            </a:fld>
            <a:endParaRPr lang="es-ES">
              <a:solidFill>
                <a:srgbClr val="C9C9C9"/>
              </a:solidFill>
            </a:endParaRPr>
          </a:p>
        </p:txBody>
      </p:sp>
    </p:spTree>
    <p:extLst>
      <p:ext uri="{BB962C8B-B14F-4D97-AF65-F5344CB8AC3E}">
        <p14:creationId xmlns:p14="http://schemas.microsoft.com/office/powerpoint/2010/main" xmlns="" val="3214740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DB207C-8C57-40AE-A1CA-824E60E8E4EC}" type="datetimeFigureOut">
              <a:rPr lang="es-ES" smtClean="0">
                <a:solidFill>
                  <a:srgbClr val="8C2020"/>
                </a:solidFill>
              </a:rPr>
              <a:pPr/>
              <a:t>10/09/2015</a:t>
            </a:fld>
            <a:endParaRPr lang="es-ES">
              <a:solidFill>
                <a:srgbClr val="8C2020"/>
              </a:solidFill>
            </a:endParaRPr>
          </a:p>
        </p:txBody>
      </p:sp>
      <p:sp>
        <p:nvSpPr>
          <p:cNvPr id="3" name="Footer Placeholder 2"/>
          <p:cNvSpPr>
            <a:spLocks noGrp="1"/>
          </p:cNvSpPr>
          <p:nvPr>
            <p:ph type="ftr" sz="quarter" idx="11"/>
          </p:nvPr>
        </p:nvSpPr>
        <p:spPr/>
        <p:txBody>
          <a:bodyPr/>
          <a:lstStyle/>
          <a:p>
            <a:endParaRPr lang="es-ES">
              <a:solidFill>
                <a:srgbClr val="8C2020"/>
              </a:solidFill>
            </a:endParaRPr>
          </a:p>
        </p:txBody>
      </p:sp>
      <p:sp>
        <p:nvSpPr>
          <p:cNvPr id="4" name="Slide Number Placeholder 3"/>
          <p:cNvSpPr>
            <a:spLocks noGrp="1"/>
          </p:cNvSpPr>
          <p:nvPr>
            <p:ph type="sldNum" sz="quarter" idx="12"/>
          </p:nvPr>
        </p:nvSpPr>
        <p:spPr/>
        <p:txBody>
          <a:bodyPr/>
          <a:lstStyle/>
          <a:p>
            <a:fld id="{508D11F1-41DD-4B60-B312-CD0223FD58D9}" type="slidenum">
              <a:rPr lang="es-ES" smtClean="0">
                <a:solidFill>
                  <a:srgbClr val="C9C9C9"/>
                </a:solidFill>
              </a:rPr>
              <a:pPr/>
              <a:t>‹Nº›</a:t>
            </a:fld>
            <a:endParaRPr lang="es-ES">
              <a:solidFill>
                <a:srgbClr val="C9C9C9"/>
              </a:solidFill>
            </a:endParaRPr>
          </a:p>
        </p:txBody>
      </p:sp>
    </p:spTree>
    <p:extLst>
      <p:ext uri="{BB962C8B-B14F-4D97-AF65-F5344CB8AC3E}">
        <p14:creationId xmlns:p14="http://schemas.microsoft.com/office/powerpoint/2010/main" xmlns="" val="13381339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6733" y="1600200"/>
            <a:ext cx="6815667"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09601" y="1600200"/>
            <a:ext cx="4011084"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23DB207C-8C57-40AE-A1CA-824E60E8E4EC}" type="datetimeFigureOut">
              <a:rPr lang="es-ES" smtClean="0">
                <a:solidFill>
                  <a:srgbClr val="8C2020"/>
                </a:solidFill>
              </a:rPr>
              <a:pPr/>
              <a:t>10/09/2015</a:t>
            </a:fld>
            <a:endParaRPr lang="es-ES">
              <a:solidFill>
                <a:srgbClr val="8C2020"/>
              </a:solidFill>
            </a:endParaRPr>
          </a:p>
        </p:txBody>
      </p:sp>
      <p:sp>
        <p:nvSpPr>
          <p:cNvPr id="6" name="Footer Placeholder 5"/>
          <p:cNvSpPr>
            <a:spLocks noGrp="1"/>
          </p:cNvSpPr>
          <p:nvPr>
            <p:ph type="ftr" sz="quarter" idx="11"/>
          </p:nvPr>
        </p:nvSpPr>
        <p:spPr/>
        <p:txBody>
          <a:bodyPr/>
          <a:lstStyle/>
          <a:p>
            <a:endParaRPr lang="es-ES">
              <a:solidFill>
                <a:srgbClr val="8C2020"/>
              </a:solidFill>
            </a:endParaRPr>
          </a:p>
        </p:txBody>
      </p:sp>
      <p:sp>
        <p:nvSpPr>
          <p:cNvPr id="7" name="Slide Number Placeholder 6"/>
          <p:cNvSpPr>
            <a:spLocks noGrp="1"/>
          </p:cNvSpPr>
          <p:nvPr>
            <p:ph type="sldNum" sz="quarter" idx="12"/>
          </p:nvPr>
        </p:nvSpPr>
        <p:spPr/>
        <p:txBody>
          <a:bodyPr/>
          <a:lstStyle/>
          <a:p>
            <a:fld id="{508D11F1-41DD-4B60-B312-CD0223FD58D9}" type="slidenum">
              <a:rPr lang="es-ES" smtClean="0">
                <a:solidFill>
                  <a:srgbClr val="C9C9C9"/>
                </a:solidFill>
              </a:rPr>
              <a:pPr/>
              <a:t>‹Nº›</a:t>
            </a:fld>
            <a:endParaRPr lang="es-ES">
              <a:solidFill>
                <a:srgbClr val="C9C9C9"/>
              </a:solidFill>
            </a:endParaRPr>
          </a:p>
        </p:txBody>
      </p:sp>
      <p:sp>
        <p:nvSpPr>
          <p:cNvPr id="8" name="Title 7"/>
          <p:cNvSpPr>
            <a:spLocks noGrp="1"/>
          </p:cNvSpPr>
          <p:nvPr>
            <p:ph type="title"/>
          </p:nvPr>
        </p:nvSpPr>
        <p:spPr/>
        <p:txBody>
          <a:bodyPr/>
          <a:lstStyle/>
          <a:p>
            <a:r>
              <a:rPr lang="es-ES" smtClean="0"/>
              <a:t>Haga clic para modificar el estilo de título del patrón</a:t>
            </a:r>
            <a:endParaRPr lang="en-US"/>
          </a:p>
        </p:txBody>
      </p:sp>
    </p:spTree>
    <p:extLst>
      <p:ext uri="{BB962C8B-B14F-4D97-AF65-F5344CB8AC3E}">
        <p14:creationId xmlns:p14="http://schemas.microsoft.com/office/powerpoint/2010/main" xmlns="" val="24568833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9" name="Rectangle 8"/>
          <p:cNvSpPr/>
          <p:nvPr/>
        </p:nvSpPr>
        <p:spPr>
          <a:xfrm>
            <a:off x="12001499" y="4846320"/>
            <a:ext cx="190501"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prstClr val="white"/>
              </a:solidFill>
            </a:endParaRPr>
          </a:p>
        </p:txBody>
      </p:sp>
      <p:sp>
        <p:nvSpPr>
          <p:cNvPr id="3" name="Picture Placeholder 2"/>
          <p:cNvSpPr>
            <a:spLocks noGrp="1"/>
          </p:cNvSpPr>
          <p:nvPr>
            <p:ph type="pic" idx="1"/>
          </p:nvPr>
        </p:nvSpPr>
        <p:spPr>
          <a:xfrm>
            <a:off x="-1" y="0"/>
            <a:ext cx="12001169"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a:p>
        </p:txBody>
      </p:sp>
      <p:sp>
        <p:nvSpPr>
          <p:cNvPr id="4" name="Text Placeholder 3"/>
          <p:cNvSpPr>
            <a:spLocks noGrp="1"/>
          </p:cNvSpPr>
          <p:nvPr>
            <p:ph type="body" sz="half" idx="2"/>
          </p:nvPr>
        </p:nvSpPr>
        <p:spPr>
          <a:xfrm>
            <a:off x="609600" y="5715000"/>
            <a:ext cx="108712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23DB207C-8C57-40AE-A1CA-824E60E8E4EC}" type="datetimeFigureOut">
              <a:rPr lang="es-ES" smtClean="0">
                <a:solidFill>
                  <a:srgbClr val="8C2020"/>
                </a:solidFill>
              </a:rPr>
              <a:pPr/>
              <a:t>10/09/2015</a:t>
            </a:fld>
            <a:endParaRPr lang="es-ES">
              <a:solidFill>
                <a:srgbClr val="8C2020"/>
              </a:solidFill>
            </a:endParaRPr>
          </a:p>
        </p:txBody>
      </p:sp>
      <p:sp>
        <p:nvSpPr>
          <p:cNvPr id="6" name="Footer Placeholder 5"/>
          <p:cNvSpPr>
            <a:spLocks noGrp="1"/>
          </p:cNvSpPr>
          <p:nvPr>
            <p:ph type="ftr" sz="quarter" idx="11"/>
          </p:nvPr>
        </p:nvSpPr>
        <p:spPr/>
        <p:txBody>
          <a:bodyPr/>
          <a:lstStyle/>
          <a:p>
            <a:endParaRPr lang="es-ES">
              <a:solidFill>
                <a:srgbClr val="8C2020"/>
              </a:solidFill>
            </a:endParaRPr>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508D11F1-41DD-4B60-B312-CD0223FD58D9}" type="slidenum">
              <a:rPr lang="es-ES" smtClean="0">
                <a:solidFill>
                  <a:srgbClr val="8C2020"/>
                </a:solidFill>
              </a:rPr>
              <a:pPr/>
              <a:t>‹Nº›</a:t>
            </a:fld>
            <a:endParaRPr lang="es-ES">
              <a:solidFill>
                <a:srgbClr val="8C2020"/>
              </a:solidFill>
            </a:endParaRPr>
          </a:p>
        </p:txBody>
      </p:sp>
      <p:sp>
        <p:nvSpPr>
          <p:cNvPr id="8" name="Title 7"/>
          <p:cNvSpPr>
            <a:spLocks noGrp="1"/>
          </p:cNvSpPr>
          <p:nvPr>
            <p:ph type="title"/>
          </p:nvPr>
        </p:nvSpPr>
        <p:spPr>
          <a:xfrm>
            <a:off x="609600" y="4953000"/>
            <a:ext cx="10871200" cy="762000"/>
          </a:xfrm>
        </p:spPr>
        <p:txBody>
          <a:bodyPr anchor="t">
            <a:normAutofit/>
          </a:bodyPr>
          <a:lstStyle>
            <a:lvl1pPr>
              <a:defRPr sz="3200"/>
            </a:lvl1pPr>
          </a:lstStyle>
          <a:p>
            <a:r>
              <a:rPr lang="es-ES" smtClean="0"/>
              <a:t>Haga clic para modificar el estilo de título del patrón</a:t>
            </a:r>
            <a:endParaRPr lang="en-US" dirty="0"/>
          </a:p>
        </p:txBody>
      </p:sp>
      <p:sp>
        <p:nvSpPr>
          <p:cNvPr id="10" name="Rectangle 9"/>
          <p:cNvSpPr/>
          <p:nvPr/>
        </p:nvSpPr>
        <p:spPr>
          <a:xfrm>
            <a:off x="12001499" y="0"/>
            <a:ext cx="190501"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prstClr val="white"/>
              </a:solidFill>
            </a:endParaRPr>
          </a:p>
        </p:txBody>
      </p:sp>
    </p:spTree>
    <p:extLst>
      <p:ext uri="{BB962C8B-B14F-4D97-AF65-F5344CB8AC3E}">
        <p14:creationId xmlns:p14="http://schemas.microsoft.com/office/powerpoint/2010/main" xmlns="" val="2594393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23DB207C-8C57-40AE-A1CA-824E60E8E4EC}" type="datetimeFigureOut">
              <a:rPr lang="es-ES" smtClean="0">
                <a:solidFill>
                  <a:srgbClr val="8C2020"/>
                </a:solidFill>
              </a:rPr>
              <a:pPr/>
              <a:t>10/09/2015</a:t>
            </a:fld>
            <a:endParaRPr lang="es-ES">
              <a:solidFill>
                <a:srgbClr val="8C2020"/>
              </a:solidFill>
            </a:endParaRPr>
          </a:p>
        </p:txBody>
      </p:sp>
      <p:sp>
        <p:nvSpPr>
          <p:cNvPr id="5" name="Footer Placeholder 4"/>
          <p:cNvSpPr>
            <a:spLocks noGrp="1"/>
          </p:cNvSpPr>
          <p:nvPr>
            <p:ph type="ftr" sz="quarter" idx="11"/>
          </p:nvPr>
        </p:nvSpPr>
        <p:spPr/>
        <p:txBody>
          <a:bodyPr/>
          <a:lstStyle/>
          <a:p>
            <a:endParaRPr lang="es-ES">
              <a:solidFill>
                <a:srgbClr val="8C2020"/>
              </a:solidFill>
            </a:endParaRPr>
          </a:p>
        </p:txBody>
      </p:sp>
      <p:sp>
        <p:nvSpPr>
          <p:cNvPr id="6" name="Slide Number Placeholder 5"/>
          <p:cNvSpPr>
            <a:spLocks noGrp="1"/>
          </p:cNvSpPr>
          <p:nvPr>
            <p:ph type="sldNum" sz="quarter" idx="12"/>
          </p:nvPr>
        </p:nvSpPr>
        <p:spPr/>
        <p:txBody>
          <a:bodyPr/>
          <a:lstStyle/>
          <a:p>
            <a:fld id="{508D11F1-41DD-4B60-B312-CD0223FD58D9}" type="slidenum">
              <a:rPr lang="es-ES" smtClean="0">
                <a:solidFill>
                  <a:srgbClr val="C9C9C9"/>
                </a:solidFill>
              </a:rPr>
              <a:pPr/>
              <a:t>‹Nº›</a:t>
            </a:fld>
            <a:endParaRPr lang="es-ES">
              <a:solidFill>
                <a:srgbClr val="C9C9C9"/>
              </a:solidFill>
            </a:endParaRPr>
          </a:p>
        </p:txBody>
      </p:sp>
    </p:spTree>
    <p:extLst>
      <p:ext uri="{BB962C8B-B14F-4D97-AF65-F5344CB8AC3E}">
        <p14:creationId xmlns:p14="http://schemas.microsoft.com/office/powerpoint/2010/main" xmlns="" val="3404181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23DB207C-8C57-40AE-A1CA-824E60E8E4EC}" type="datetimeFigureOut">
              <a:rPr lang="es-ES" smtClean="0">
                <a:solidFill>
                  <a:srgbClr val="8C2020"/>
                </a:solidFill>
              </a:rPr>
              <a:pPr/>
              <a:t>10/09/2015</a:t>
            </a:fld>
            <a:endParaRPr lang="es-ES">
              <a:solidFill>
                <a:srgbClr val="8C2020"/>
              </a:solidFill>
            </a:endParaRPr>
          </a:p>
        </p:txBody>
      </p:sp>
      <p:sp>
        <p:nvSpPr>
          <p:cNvPr id="5" name="Footer Placeholder 4"/>
          <p:cNvSpPr>
            <a:spLocks noGrp="1"/>
          </p:cNvSpPr>
          <p:nvPr>
            <p:ph type="ftr" sz="quarter" idx="11"/>
          </p:nvPr>
        </p:nvSpPr>
        <p:spPr/>
        <p:txBody>
          <a:bodyPr/>
          <a:lstStyle/>
          <a:p>
            <a:endParaRPr lang="es-ES">
              <a:solidFill>
                <a:srgbClr val="8C2020"/>
              </a:solidFill>
            </a:endParaRPr>
          </a:p>
        </p:txBody>
      </p:sp>
      <p:sp>
        <p:nvSpPr>
          <p:cNvPr id="6" name="Slide Number Placeholder 5"/>
          <p:cNvSpPr>
            <a:spLocks noGrp="1"/>
          </p:cNvSpPr>
          <p:nvPr>
            <p:ph type="sldNum" sz="quarter" idx="12"/>
          </p:nvPr>
        </p:nvSpPr>
        <p:spPr/>
        <p:txBody>
          <a:bodyPr/>
          <a:lstStyle/>
          <a:p>
            <a:fld id="{508D11F1-41DD-4B60-B312-CD0223FD58D9}" type="slidenum">
              <a:rPr lang="es-ES" smtClean="0">
                <a:solidFill>
                  <a:srgbClr val="C9C9C9"/>
                </a:solidFill>
              </a:rPr>
              <a:pPr/>
              <a:t>‹Nº›</a:t>
            </a:fld>
            <a:endParaRPr lang="es-ES">
              <a:solidFill>
                <a:srgbClr val="C9C9C9"/>
              </a:solidFill>
            </a:endParaRPr>
          </a:p>
        </p:txBody>
      </p:sp>
    </p:spTree>
    <p:extLst>
      <p:ext uri="{BB962C8B-B14F-4D97-AF65-F5344CB8AC3E}">
        <p14:creationId xmlns:p14="http://schemas.microsoft.com/office/powerpoint/2010/main" xmlns="" val="2020409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152718"/>
            <a:ext cx="7721600" cy="1371600"/>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09600" y="1752601"/>
            <a:ext cx="10160000" cy="43735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609600" y="6172201"/>
            <a:ext cx="4572000" cy="304800"/>
          </a:xfrm>
          <a:prstGeom prst="rect">
            <a:avLst/>
          </a:prstGeom>
        </p:spPr>
        <p:txBody>
          <a:bodyPr vert="horz" lIns="91440" tIns="45720" rIns="91440" bIns="0" rtlCol="0" anchor="b"/>
          <a:lstStyle>
            <a:lvl1pPr algn="l">
              <a:defRPr sz="1000">
                <a:solidFill>
                  <a:schemeClr val="tx1"/>
                </a:solidFill>
              </a:defRPr>
            </a:lvl1pPr>
          </a:lstStyle>
          <a:p>
            <a:fld id="{23DB207C-8C57-40AE-A1CA-824E60E8E4EC}" type="datetimeFigureOut">
              <a:rPr lang="es-ES" smtClean="0">
                <a:solidFill>
                  <a:srgbClr val="8C2020"/>
                </a:solidFill>
              </a:rPr>
              <a:pPr/>
              <a:t>10/09/2015</a:t>
            </a:fld>
            <a:endParaRPr lang="es-ES">
              <a:solidFill>
                <a:srgbClr val="8C2020"/>
              </a:solidFill>
            </a:endParaRPr>
          </a:p>
        </p:txBody>
      </p:sp>
      <p:sp>
        <p:nvSpPr>
          <p:cNvPr id="5" name="Footer Placeholder 4"/>
          <p:cNvSpPr>
            <a:spLocks noGrp="1"/>
          </p:cNvSpPr>
          <p:nvPr>
            <p:ph type="ftr" sz="quarter" idx="3"/>
          </p:nvPr>
        </p:nvSpPr>
        <p:spPr>
          <a:xfrm>
            <a:off x="609600" y="6492876"/>
            <a:ext cx="4572000" cy="283845"/>
          </a:xfrm>
          <a:prstGeom prst="rect">
            <a:avLst/>
          </a:prstGeom>
        </p:spPr>
        <p:txBody>
          <a:bodyPr vert="horz" lIns="91440" tIns="45720" rIns="91440" bIns="45720" rtlCol="0" anchor="t"/>
          <a:lstStyle>
            <a:lvl1pPr algn="l">
              <a:defRPr sz="1000">
                <a:solidFill>
                  <a:schemeClr val="tx1"/>
                </a:solidFill>
              </a:defRPr>
            </a:lvl1pPr>
          </a:lstStyle>
          <a:p>
            <a:endParaRPr lang="es-ES">
              <a:solidFill>
                <a:srgbClr val="8C2020"/>
              </a:solidFill>
            </a:endParaRPr>
          </a:p>
        </p:txBody>
      </p:sp>
      <p:sp>
        <p:nvSpPr>
          <p:cNvPr id="6" name="Slide Number Placeholder 5"/>
          <p:cNvSpPr>
            <a:spLocks noGrp="1"/>
          </p:cNvSpPr>
          <p:nvPr>
            <p:ph type="sldNum" sz="quarter" idx="4"/>
          </p:nvPr>
        </p:nvSpPr>
        <p:spPr>
          <a:xfrm rot="16200000">
            <a:off x="11189124" y="5824644"/>
            <a:ext cx="1315721" cy="486833"/>
          </a:xfrm>
          <a:prstGeom prst="rect">
            <a:avLst/>
          </a:prstGeom>
        </p:spPr>
        <p:txBody>
          <a:bodyPr vert="horz" lIns="91440" tIns="45720" rIns="91440" bIns="45720" rtlCol="0" anchor="ctr"/>
          <a:lstStyle>
            <a:lvl1pPr algn="l">
              <a:defRPr sz="2400" b="1">
                <a:solidFill>
                  <a:schemeClr val="tx2"/>
                </a:solidFill>
              </a:defRPr>
            </a:lvl1pPr>
          </a:lstStyle>
          <a:p>
            <a:fld id="{508D11F1-41DD-4B60-B312-CD0223FD58D9}" type="slidenum">
              <a:rPr lang="es-ES" smtClean="0">
                <a:solidFill>
                  <a:srgbClr val="C9C9C9"/>
                </a:solidFill>
              </a:rPr>
              <a:pPr/>
              <a:t>‹Nº›</a:t>
            </a:fld>
            <a:endParaRPr lang="es-ES">
              <a:solidFill>
                <a:srgbClr val="C9C9C9"/>
              </a:solidFill>
            </a:endParaRPr>
          </a:p>
        </p:txBody>
      </p:sp>
      <p:sp>
        <p:nvSpPr>
          <p:cNvPr id="7" name="Rectangle 6"/>
          <p:cNvSpPr/>
          <p:nvPr/>
        </p:nvSpPr>
        <p:spPr>
          <a:xfrm>
            <a:off x="12001499" y="0"/>
            <a:ext cx="190501"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prstClr val="white"/>
              </a:solidFill>
            </a:endParaRPr>
          </a:p>
        </p:txBody>
      </p:sp>
      <p:sp>
        <p:nvSpPr>
          <p:cNvPr id="8" name="Rectangle 7"/>
          <p:cNvSpPr/>
          <p:nvPr/>
        </p:nvSpPr>
        <p:spPr>
          <a:xfrm>
            <a:off x="12001499" y="1371600"/>
            <a:ext cx="190501"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prstClr val="white"/>
              </a:solidFill>
            </a:endParaRPr>
          </a:p>
        </p:txBody>
      </p:sp>
    </p:spTree>
    <p:extLst>
      <p:ext uri="{BB962C8B-B14F-4D97-AF65-F5344CB8AC3E}">
        <p14:creationId xmlns:p14="http://schemas.microsoft.com/office/powerpoint/2010/main" xmlns="" val="356115296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2.xml"/><Relationship Id="rId1" Type="http://schemas.openxmlformats.org/officeDocument/2006/relationships/themeOverride" Target="../theme/themeOverride6.xml"/><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2.xml"/><Relationship Id="rId1" Type="http://schemas.openxmlformats.org/officeDocument/2006/relationships/themeOverride" Target="../theme/themeOverride7.xml"/><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themeOverride" Target="../theme/themeOverride8.xml"/><Relationship Id="rId5" Type="http://schemas.openxmlformats.org/officeDocument/2006/relationships/image" Target="../media/image3.jpeg"/><Relationship Id="rId4" Type="http://schemas.openxmlformats.org/officeDocument/2006/relationships/image" Target="../media/image12.emf"/></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1.xml"/><Relationship Id="rId1" Type="http://schemas.openxmlformats.org/officeDocument/2006/relationships/themeOverride" Target="../theme/themeOverride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6788" y="252199"/>
            <a:ext cx="5791200" cy="1371600"/>
          </a:xfrm>
        </p:spPr>
        <p:txBody>
          <a:bodyPr>
            <a:normAutofit fontScale="90000"/>
          </a:bodyPr>
          <a:lstStyle/>
          <a:p>
            <a:r>
              <a:rPr lang="es-ES" dirty="0" smtClean="0"/>
              <a:t>Seminario infraestructura y construcción</a:t>
            </a:r>
            <a:endParaRPr lang="es-ES" dirty="0"/>
          </a:p>
        </p:txBody>
      </p:sp>
      <p:sp>
        <p:nvSpPr>
          <p:cNvPr id="3" name="2 Marcador de contenido"/>
          <p:cNvSpPr>
            <a:spLocks noGrp="1"/>
          </p:cNvSpPr>
          <p:nvPr>
            <p:ph idx="1"/>
          </p:nvPr>
        </p:nvSpPr>
        <p:spPr>
          <a:xfrm>
            <a:off x="78826" y="1623799"/>
            <a:ext cx="11823003" cy="4944275"/>
          </a:xfrm>
        </p:spPr>
        <p:txBody>
          <a:bodyPr>
            <a:normAutofit/>
          </a:bodyPr>
          <a:lstStyle/>
          <a:p>
            <a:r>
              <a:rPr lang="es-ES" b="0" dirty="0" smtClean="0"/>
              <a:t>  </a:t>
            </a:r>
            <a:r>
              <a:rPr lang="es-ES" dirty="0" smtClean="0"/>
              <a:t>Desafíos y Oportunidades para la </a:t>
            </a:r>
            <a:r>
              <a:rPr lang="es-ES" dirty="0"/>
              <a:t>p</a:t>
            </a:r>
            <a:r>
              <a:rPr lang="es-ES" dirty="0" smtClean="0"/>
              <a:t>róxima década</a:t>
            </a:r>
            <a:endParaRPr lang="es-ES" dirty="0"/>
          </a:p>
        </p:txBody>
      </p:sp>
      <p:pic>
        <p:nvPicPr>
          <p:cNvPr id="5"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733478" y="6060424"/>
            <a:ext cx="3168352" cy="599991"/>
          </a:xfrm>
          <a:prstGeom prst="rect">
            <a:avLst/>
          </a:prstGeom>
          <a:noFill/>
          <a:extLst>
            <a:ext uri="{909E8E84-426E-40DD-AFC4-6F175D3DCCD1}">
              <a14:hiddenFill xmlns:a14="http://schemas.microsoft.com/office/drawing/2010/main" xmlns="">
                <a:solidFill>
                  <a:srgbClr val="FFFFFF"/>
                </a:solidFill>
              </a14:hiddenFill>
            </a:ext>
          </a:extLst>
        </p:spPr>
      </p:pic>
      <p:sp>
        <p:nvSpPr>
          <p:cNvPr id="4" name="3 CuadroTexto"/>
          <p:cNvSpPr txBox="1"/>
          <p:nvPr/>
        </p:nvSpPr>
        <p:spPr>
          <a:xfrm>
            <a:off x="4124966" y="4800935"/>
            <a:ext cx="4608512" cy="707886"/>
          </a:xfrm>
          <a:prstGeom prst="rect">
            <a:avLst/>
          </a:prstGeom>
          <a:noFill/>
        </p:spPr>
        <p:txBody>
          <a:bodyPr wrap="square" rtlCol="0">
            <a:spAutoFit/>
          </a:bodyPr>
          <a:lstStyle/>
          <a:p>
            <a:pPr algn="ctr"/>
            <a:r>
              <a:rPr lang="es-ES" sz="2000" dirty="0">
                <a:solidFill>
                  <a:srgbClr val="8C2020"/>
                </a:solidFill>
              </a:rPr>
              <a:t>Ing. Daniel Galilea </a:t>
            </a:r>
          </a:p>
          <a:p>
            <a:pPr algn="ctr"/>
            <a:r>
              <a:rPr lang="es-ES" sz="2000" dirty="0">
                <a:solidFill>
                  <a:srgbClr val="8C2020"/>
                </a:solidFill>
              </a:rPr>
              <a:t>Rosario – Septiembre 2015</a:t>
            </a:r>
          </a:p>
        </p:txBody>
      </p:sp>
      <p:sp>
        <p:nvSpPr>
          <p:cNvPr id="8" name="Título 1"/>
          <p:cNvSpPr txBox="1">
            <a:spLocks/>
          </p:cNvSpPr>
          <p:nvPr/>
        </p:nvSpPr>
        <p:spPr>
          <a:xfrm>
            <a:off x="2711622" y="2636913"/>
            <a:ext cx="7704129" cy="1104770"/>
          </a:xfrm>
          <a:prstGeom prst="rect">
            <a:avLst/>
          </a:prstGeom>
        </p:spPr>
        <p:txBody>
          <a:bodyPr vert="horz" lIns="91440" tIns="45720" rIns="91440" bIns="45720" rtlCol="0" anchor="ctr">
            <a:normAutofit fontScale="92500" lnSpcReduction="10000"/>
          </a:bodyPr>
          <a:lstStyle>
            <a:lvl1pPr algn="l" defTabSz="914400" rtl="0" eaLnBrk="1" latinLnBrk="0" hangingPunct="1">
              <a:spcBef>
                <a:spcPct val="0"/>
              </a:spcBef>
              <a:buNone/>
              <a:defRPr sz="3600" kern="1200" cap="all" spc="-60" baseline="0">
                <a:solidFill>
                  <a:schemeClr val="tx2"/>
                </a:solidFill>
                <a:latin typeface="+mj-lt"/>
                <a:ea typeface="+mj-ea"/>
                <a:cs typeface="+mj-cs"/>
              </a:defRPr>
            </a:lvl1pPr>
          </a:lstStyle>
          <a:p>
            <a:pPr algn="ctr"/>
            <a:r>
              <a:rPr lang="es-ES" sz="1800" cap="none" dirty="0">
                <a:solidFill>
                  <a:srgbClr val="8C2020"/>
                </a:solidFill>
                <a:latin typeface="Arial"/>
              </a:rPr>
              <a:t/>
            </a:r>
            <a:br>
              <a:rPr lang="es-ES" sz="1800" cap="none" dirty="0">
                <a:solidFill>
                  <a:srgbClr val="8C2020"/>
                </a:solidFill>
                <a:latin typeface="Arial"/>
              </a:rPr>
            </a:br>
            <a:r>
              <a:rPr lang="es-ES" sz="3000" cap="none" dirty="0">
                <a:solidFill>
                  <a:srgbClr val="8C2020"/>
                </a:solidFill>
                <a:latin typeface="Arial"/>
              </a:rPr>
              <a:t>Impacto en la Economía Argentina </a:t>
            </a:r>
          </a:p>
          <a:p>
            <a:pPr algn="ctr"/>
            <a:r>
              <a:rPr lang="es-ES" sz="3000" cap="none" dirty="0">
                <a:solidFill>
                  <a:srgbClr val="8C2020"/>
                </a:solidFill>
                <a:latin typeface="Arial"/>
              </a:rPr>
              <a:t>del Plan de Inversión Propuesto 2016-2025</a:t>
            </a:r>
            <a:endParaRPr lang="es-AR" sz="3000" cap="none" dirty="0">
              <a:solidFill>
                <a:srgbClr val="8C2020"/>
              </a:solidFill>
              <a:latin typeface="Arial"/>
            </a:endParaRPr>
          </a:p>
        </p:txBody>
      </p:sp>
    </p:spTree>
    <p:extLst>
      <p:ext uri="{BB962C8B-B14F-4D97-AF65-F5344CB8AC3E}">
        <p14:creationId xmlns:p14="http://schemas.microsoft.com/office/powerpoint/2010/main" xmlns="" val="37435113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975360" y="886333"/>
            <a:ext cx="10515600" cy="1110633"/>
          </a:xfrm>
        </p:spPr>
        <p:txBody>
          <a:bodyPr>
            <a:normAutofit/>
          </a:bodyPr>
          <a:lstStyle/>
          <a:p>
            <a:pPr algn="ctr"/>
            <a:r>
              <a:rPr lang="es-ES" sz="3000" b="1" dirty="0"/>
              <a:t>EFECTOS DE LA INVERSIÓN EN CONSTRUCCIÓN SOBRE LA ECONOMÍA</a:t>
            </a:r>
            <a:endParaRPr lang="es-AR" sz="3000" b="1" dirty="0"/>
          </a:p>
        </p:txBody>
      </p:sp>
      <p:sp>
        <p:nvSpPr>
          <p:cNvPr id="6" name="Marcador de contenido 5"/>
          <p:cNvSpPr>
            <a:spLocks noGrp="1"/>
          </p:cNvSpPr>
          <p:nvPr>
            <p:ph idx="1"/>
          </p:nvPr>
        </p:nvSpPr>
        <p:spPr>
          <a:xfrm>
            <a:off x="838200" y="2506662"/>
            <a:ext cx="10515600" cy="4351338"/>
          </a:xfrm>
        </p:spPr>
        <p:txBody>
          <a:bodyPr>
            <a:normAutofit/>
          </a:bodyPr>
          <a:lstStyle/>
          <a:p>
            <a:pPr marL="342900" indent="-342900">
              <a:buFont typeface="Arial" panose="020B0604020202020204" pitchFamily="34" charset="0"/>
              <a:buChar char="•"/>
            </a:pPr>
            <a:r>
              <a:rPr lang="es-AR" dirty="0" smtClean="0"/>
              <a:t>la </a:t>
            </a:r>
            <a:r>
              <a:rPr lang="es-AR" dirty="0"/>
              <a:t>inversión en construcción presenta distintos efectos impacto sobre la </a:t>
            </a:r>
            <a:r>
              <a:rPr lang="es-AR" dirty="0" smtClean="0"/>
              <a:t>economía</a:t>
            </a:r>
          </a:p>
          <a:p>
            <a:endParaRPr lang="es-AR" dirty="0" smtClean="0"/>
          </a:p>
          <a:p>
            <a:pPr marL="342900" indent="-342900">
              <a:buFont typeface="Arial" panose="020B0604020202020204" pitchFamily="34" charset="0"/>
              <a:buChar char="•"/>
            </a:pPr>
            <a:r>
              <a:rPr lang="es-AR" dirty="0" smtClean="0"/>
              <a:t>impacta </a:t>
            </a:r>
            <a:r>
              <a:rPr lang="es-AR" dirty="0"/>
              <a:t>fuertemente en toda la Actividad Económica, en el Empleo y en los Ingresos Fiscales, en especial si se trata de Obra Pública</a:t>
            </a:r>
            <a:r>
              <a:rPr lang="es-AR" dirty="0" smtClean="0"/>
              <a:t>.</a:t>
            </a:r>
          </a:p>
          <a:p>
            <a:endParaRPr lang="es-AR" dirty="0" smtClean="0"/>
          </a:p>
          <a:p>
            <a:pPr marL="342900" indent="-342900">
              <a:buFont typeface="Arial" panose="020B0604020202020204" pitchFamily="34" charset="0"/>
              <a:buChar char="•"/>
            </a:pPr>
            <a:r>
              <a:rPr lang="es-AR" dirty="0" smtClean="0"/>
              <a:t>Un aumento de la actividad de la Construcción repercute en el resto de la economía por dos caminos</a:t>
            </a:r>
          </a:p>
        </p:txBody>
      </p:sp>
      <p:pic>
        <p:nvPicPr>
          <p:cNvPr id="4" name="Picture 2" descr="C:\Users\mgasparetti\AppData\Local\Microsoft\Windows\Temporary Internet Files\Content.Outlook\8D7IWA6K\LogoCAMARCO.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79513" y="116631"/>
            <a:ext cx="2955293" cy="5596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711091081"/>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838200" y="676275"/>
            <a:ext cx="10515600" cy="1014413"/>
          </a:xfrm>
        </p:spPr>
        <p:txBody>
          <a:bodyPr>
            <a:noAutofit/>
          </a:bodyPr>
          <a:lstStyle/>
          <a:p>
            <a:pPr algn="ctr"/>
            <a:r>
              <a:rPr lang="es-ES" sz="3000" b="1" dirty="0"/>
              <a:t>EFECTOS DE LA INVERSIÓN EN CONSTRUCCIÓN SOBRE LA ECONOMÍA (Cont.)</a:t>
            </a:r>
            <a:endParaRPr lang="es-AR" sz="3000" b="1" dirty="0"/>
          </a:p>
        </p:txBody>
      </p:sp>
      <p:sp>
        <p:nvSpPr>
          <p:cNvPr id="6" name="Marcador de contenido 5"/>
          <p:cNvSpPr>
            <a:spLocks noGrp="1"/>
          </p:cNvSpPr>
          <p:nvPr>
            <p:ph idx="1"/>
          </p:nvPr>
        </p:nvSpPr>
        <p:spPr>
          <a:xfrm>
            <a:off x="838200" y="1879874"/>
            <a:ext cx="10600944" cy="4675759"/>
          </a:xfrm>
        </p:spPr>
        <p:txBody>
          <a:bodyPr>
            <a:normAutofit fontScale="92500" lnSpcReduction="10000"/>
          </a:bodyPr>
          <a:lstStyle/>
          <a:p>
            <a:r>
              <a:rPr lang="es-AR" sz="2600" b="0" dirty="0" smtClean="0"/>
              <a:t>Por </a:t>
            </a:r>
            <a:r>
              <a:rPr lang="es-AR" sz="2600" b="0" dirty="0"/>
              <a:t>el</a:t>
            </a:r>
            <a:r>
              <a:rPr lang="es-AR" sz="2600" b="0" dirty="0" smtClean="0"/>
              <a:t> lado de </a:t>
            </a:r>
            <a:r>
              <a:rPr lang="es-AR" sz="2600" b="0" dirty="0"/>
              <a:t>la </a:t>
            </a:r>
            <a:r>
              <a:rPr lang="es-AR" sz="2600" u="sng" dirty="0" smtClean="0"/>
              <a:t>Demanda</a:t>
            </a:r>
            <a:r>
              <a:rPr lang="es-AR" sz="2600" dirty="0" smtClean="0"/>
              <a:t> </a:t>
            </a:r>
            <a:r>
              <a:rPr lang="es-AR" sz="2600" b="0" dirty="0"/>
              <a:t>mediante</a:t>
            </a:r>
            <a:r>
              <a:rPr lang="es-AR" sz="2600" dirty="0"/>
              <a:t> </a:t>
            </a:r>
            <a:endParaRPr lang="es-AR" sz="2600" dirty="0" smtClean="0"/>
          </a:p>
          <a:p>
            <a:pPr lvl="1">
              <a:buFont typeface="Wingdings" panose="05000000000000000000" pitchFamily="2" charset="2"/>
              <a:buChar char="ü"/>
            </a:pPr>
            <a:r>
              <a:rPr lang="es-AR" dirty="0" smtClean="0"/>
              <a:t>los </a:t>
            </a:r>
            <a:r>
              <a:rPr lang="es-AR" b="1" dirty="0"/>
              <a:t>eslabonamientos hacia atrás</a:t>
            </a:r>
            <a:r>
              <a:rPr lang="es-AR" dirty="0"/>
              <a:t> </a:t>
            </a:r>
            <a:r>
              <a:rPr lang="es-AR" dirty="0" smtClean="0"/>
              <a:t>vía la demanda que realiza el </a:t>
            </a:r>
            <a:r>
              <a:rPr lang="es-AR" dirty="0"/>
              <a:t>sector </a:t>
            </a:r>
            <a:r>
              <a:rPr lang="es-AR" dirty="0" smtClean="0"/>
              <a:t>hacia </a:t>
            </a:r>
            <a:r>
              <a:rPr lang="es-AR" dirty="0"/>
              <a:t>los proveedores de </a:t>
            </a:r>
            <a:r>
              <a:rPr lang="es-AR" dirty="0" smtClean="0"/>
              <a:t>insumos (efecto indirecto) y la </a:t>
            </a:r>
            <a:r>
              <a:rPr lang="es-AR" dirty="0"/>
              <a:t>generación de empleo directo e </a:t>
            </a:r>
            <a:r>
              <a:rPr lang="es-AR" dirty="0" smtClean="0"/>
              <a:t>indirecto</a:t>
            </a:r>
          </a:p>
          <a:p>
            <a:pPr lvl="1">
              <a:buFont typeface="Wingdings" panose="05000000000000000000" pitchFamily="2" charset="2"/>
              <a:buChar char="ü"/>
            </a:pPr>
            <a:r>
              <a:rPr lang="es-AR" dirty="0"/>
              <a:t>el </a:t>
            </a:r>
            <a:r>
              <a:rPr lang="es-AR" b="1" dirty="0"/>
              <a:t>consumo inducido</a:t>
            </a:r>
            <a:r>
              <a:rPr lang="es-AR" dirty="0"/>
              <a:t>, debido a los ingresos laborales, de los trabajadores involucrados en las obras generadas por el incremento de la inversión. </a:t>
            </a:r>
          </a:p>
          <a:p>
            <a:pPr marL="457200" lvl="1" indent="0">
              <a:buNone/>
            </a:pPr>
            <a:r>
              <a:rPr lang="es-AR" sz="1400" dirty="0" smtClean="0"/>
              <a:t> </a:t>
            </a:r>
          </a:p>
          <a:p>
            <a:r>
              <a:rPr lang="es-AR" sz="2600" b="0" dirty="0" smtClean="0"/>
              <a:t>Por el lado de la </a:t>
            </a:r>
            <a:r>
              <a:rPr lang="es-AR" sz="2600" u="sng" dirty="0" smtClean="0"/>
              <a:t>Oferta</a:t>
            </a:r>
            <a:r>
              <a:rPr lang="es-AR" sz="2600" dirty="0" smtClean="0"/>
              <a:t>, </a:t>
            </a:r>
            <a:r>
              <a:rPr lang="es-AR" sz="2600" b="0" dirty="0" smtClean="0"/>
              <a:t>en términos de</a:t>
            </a:r>
          </a:p>
          <a:p>
            <a:pPr lvl="1">
              <a:buFont typeface="Wingdings" panose="05000000000000000000" pitchFamily="2" charset="2"/>
              <a:buChar char="ü"/>
            </a:pPr>
            <a:r>
              <a:rPr lang="es-AR" dirty="0"/>
              <a:t>Mejora la </a:t>
            </a:r>
            <a:r>
              <a:rPr lang="es-AR" b="1" dirty="0"/>
              <a:t>competitividad</a:t>
            </a:r>
            <a:r>
              <a:rPr lang="es-AR" dirty="0"/>
              <a:t> </a:t>
            </a:r>
            <a:r>
              <a:rPr lang="es-AR" dirty="0">
                <a:sym typeface="Wingdings" panose="05000000000000000000" pitchFamily="2" charset="2"/>
              </a:rPr>
              <a:t> X reducción de costos de sectores productivos</a:t>
            </a:r>
            <a:endParaRPr lang="es-AR" dirty="0"/>
          </a:p>
          <a:p>
            <a:pPr lvl="1">
              <a:buFont typeface="Wingdings" panose="05000000000000000000" pitchFamily="2" charset="2"/>
              <a:buChar char="ü"/>
            </a:pPr>
            <a:r>
              <a:rPr lang="es-AR" b="1" dirty="0"/>
              <a:t>Crecimiento</a:t>
            </a:r>
            <a:r>
              <a:rPr lang="es-AR" dirty="0"/>
              <a:t> económico </a:t>
            </a:r>
            <a:r>
              <a:rPr lang="es-AR" dirty="0">
                <a:sym typeface="Wingdings" panose="05000000000000000000" pitchFamily="2" charset="2"/>
              </a:rPr>
              <a:t> X incremento </a:t>
            </a:r>
            <a:r>
              <a:rPr lang="es-AR" dirty="0" err="1">
                <a:sym typeface="Wingdings" panose="05000000000000000000" pitchFamily="2" charset="2"/>
              </a:rPr>
              <a:t>cant</a:t>
            </a:r>
            <a:r>
              <a:rPr lang="es-AR" dirty="0">
                <a:sym typeface="Wingdings" panose="05000000000000000000" pitchFamily="2" charset="2"/>
              </a:rPr>
              <a:t>. y calidad stock </a:t>
            </a:r>
            <a:r>
              <a:rPr lang="es-AR" dirty="0" err="1">
                <a:sym typeface="Wingdings" panose="05000000000000000000" pitchFamily="2" charset="2"/>
              </a:rPr>
              <a:t>infraest</a:t>
            </a:r>
            <a:r>
              <a:rPr lang="es-AR" dirty="0">
                <a:sym typeface="Wingdings" panose="05000000000000000000" pitchFamily="2" charset="2"/>
              </a:rPr>
              <a:t>. pública</a:t>
            </a:r>
            <a:endParaRPr lang="es-AR" dirty="0"/>
          </a:p>
          <a:p>
            <a:pPr lvl="1">
              <a:buFont typeface="Wingdings" panose="05000000000000000000" pitchFamily="2" charset="2"/>
              <a:buChar char="ü"/>
            </a:pPr>
            <a:r>
              <a:rPr lang="es-AR" b="1" dirty="0"/>
              <a:t>Bienestar </a:t>
            </a:r>
            <a:r>
              <a:rPr lang="es-AR" dirty="0"/>
              <a:t>Social </a:t>
            </a:r>
            <a:r>
              <a:rPr lang="es-AR" dirty="0">
                <a:sym typeface="Wingdings" panose="05000000000000000000" pitchFamily="2" charset="2"/>
              </a:rPr>
              <a:t> X carácter de bienes públicos de las obras de </a:t>
            </a:r>
            <a:r>
              <a:rPr lang="es-AR" dirty="0" err="1">
                <a:sym typeface="Wingdings" panose="05000000000000000000" pitchFamily="2" charset="2"/>
              </a:rPr>
              <a:t>infraestruct</a:t>
            </a:r>
            <a:r>
              <a:rPr lang="es-AR" dirty="0">
                <a:sym typeface="Wingdings" panose="05000000000000000000" pitchFamily="2" charset="2"/>
              </a:rPr>
              <a:t>. </a:t>
            </a:r>
            <a:endParaRPr lang="es-AR" dirty="0" smtClean="0"/>
          </a:p>
          <a:p>
            <a:pPr marL="0" indent="0">
              <a:buNone/>
            </a:pPr>
            <a:endParaRPr lang="es-AR" sz="1500" dirty="0" smtClean="0"/>
          </a:p>
          <a:p>
            <a:r>
              <a:rPr lang="es-AR" sz="2600" b="0" dirty="0" smtClean="0"/>
              <a:t>Por </a:t>
            </a:r>
            <a:r>
              <a:rPr lang="es-AR" sz="2600" b="0" dirty="0"/>
              <a:t>el lado del </a:t>
            </a:r>
            <a:r>
              <a:rPr lang="es-AR" sz="2600" u="sng" dirty="0"/>
              <a:t>Financiamiento</a:t>
            </a:r>
            <a:r>
              <a:rPr lang="es-AR" sz="2600" dirty="0"/>
              <a:t>, </a:t>
            </a:r>
            <a:r>
              <a:rPr lang="es-AR" sz="2600" b="0" dirty="0"/>
              <a:t>en particular</a:t>
            </a:r>
            <a:r>
              <a:rPr lang="es-AR" sz="2600" dirty="0"/>
              <a:t> </a:t>
            </a:r>
            <a:r>
              <a:rPr lang="es-AR" sz="2600" b="1" dirty="0"/>
              <a:t>la Obra Pública</a:t>
            </a:r>
            <a:r>
              <a:rPr lang="es-AR" sz="2600" dirty="0"/>
              <a:t>, </a:t>
            </a:r>
            <a:endParaRPr lang="es-AR" sz="2600" u="sng" dirty="0"/>
          </a:p>
          <a:p>
            <a:pPr lvl="1">
              <a:buFont typeface="Wingdings" panose="05000000000000000000" pitchFamily="2" charset="2"/>
              <a:buChar char="ü"/>
            </a:pPr>
            <a:r>
              <a:rPr lang="es-AR" dirty="0"/>
              <a:t>Se </a:t>
            </a:r>
            <a:r>
              <a:rPr lang="es-AR" b="1" dirty="0"/>
              <a:t>autofinancia</a:t>
            </a:r>
            <a:r>
              <a:rPr lang="es-AR" dirty="0"/>
              <a:t> </a:t>
            </a:r>
            <a:r>
              <a:rPr lang="es-AR" dirty="0">
                <a:sym typeface="Wingdings" panose="05000000000000000000" pitchFamily="2" charset="2"/>
              </a:rPr>
              <a:t> por los mayores ingresos fiscales directos e indirectos que genera 			  </a:t>
            </a:r>
            <a:r>
              <a:rPr lang="es-AR" dirty="0" smtClean="0">
                <a:sym typeface="Wingdings" panose="05000000000000000000" pitchFamily="2" charset="2"/>
              </a:rPr>
              <a:t>          la </a:t>
            </a:r>
            <a:r>
              <a:rPr lang="es-AR" dirty="0">
                <a:sym typeface="Wingdings" panose="05000000000000000000" pitchFamily="2" charset="2"/>
              </a:rPr>
              <a:t>ejecución de los proyectos de inversión pública</a:t>
            </a:r>
            <a:endParaRPr lang="es-AR" dirty="0"/>
          </a:p>
          <a:p>
            <a:endParaRPr lang="es-AR" sz="2800" dirty="0" smtClean="0"/>
          </a:p>
        </p:txBody>
      </p:sp>
      <p:pic>
        <p:nvPicPr>
          <p:cNvPr id="4" name="Picture 2" descr="C:\Users\mgasparetti\AppData\Local\Microsoft\Windows\Temporary Internet Files\Content.Outlook\8D7IWA6K\LogoCAMARCO.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79513" y="116631"/>
            <a:ext cx="2955293" cy="5596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158795862"/>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838200" y="690398"/>
            <a:ext cx="10515600" cy="1014413"/>
          </a:xfrm>
        </p:spPr>
        <p:txBody>
          <a:bodyPr>
            <a:noAutofit/>
          </a:bodyPr>
          <a:lstStyle/>
          <a:p>
            <a:pPr algn="ctr"/>
            <a:r>
              <a:rPr lang="es-ES" sz="3000" b="1" dirty="0"/>
              <a:t>EFECTOS DE LA INVERSIÓN EN CONSTRUCCIÓN SOBRE LA ECONOMÍA (Cont.)</a:t>
            </a:r>
            <a:endParaRPr lang="es-AR" sz="3000" b="1" dirty="0"/>
          </a:p>
        </p:txBody>
      </p:sp>
      <p:sp>
        <p:nvSpPr>
          <p:cNvPr id="6" name="Marcador de contenido 5"/>
          <p:cNvSpPr>
            <a:spLocks noGrp="1"/>
          </p:cNvSpPr>
          <p:nvPr>
            <p:ph idx="1"/>
          </p:nvPr>
        </p:nvSpPr>
        <p:spPr>
          <a:xfrm>
            <a:off x="838200" y="2038459"/>
            <a:ext cx="10515600" cy="4486166"/>
          </a:xfrm>
        </p:spPr>
        <p:txBody>
          <a:bodyPr>
            <a:normAutofit fontScale="77500" lnSpcReduction="20000"/>
          </a:bodyPr>
          <a:lstStyle/>
          <a:p>
            <a:r>
              <a:rPr lang="es-AR" sz="3600" dirty="0" smtClean="0"/>
              <a:t>OBJETO DEL TRABAJO </a:t>
            </a:r>
            <a:r>
              <a:rPr lang="es-AR" dirty="0" smtClean="0"/>
              <a:t>------------- </a:t>
            </a:r>
            <a:r>
              <a:rPr lang="es-AR" sz="2600" b="1" dirty="0" smtClean="0"/>
              <a:t>CUANTIFICAR EL IMPACTO PIP</a:t>
            </a:r>
          </a:p>
          <a:p>
            <a:endParaRPr lang="es-AR" b="1" dirty="0"/>
          </a:p>
          <a:p>
            <a:r>
              <a:rPr lang="es-AR" sz="3600" dirty="0" smtClean="0"/>
              <a:t>DE QUE MANERA ??? </a:t>
            </a:r>
            <a:r>
              <a:rPr lang="es-AR" dirty="0" smtClean="0"/>
              <a:t>--------------- </a:t>
            </a:r>
            <a:r>
              <a:rPr lang="es-AR" sz="2600" b="1" dirty="0" smtClean="0"/>
              <a:t>MODELO DE SIMULACION DE IMPACTO</a:t>
            </a:r>
          </a:p>
          <a:p>
            <a:pPr lvl="1">
              <a:buFont typeface="Wingdings" panose="05000000000000000000" pitchFamily="2" charset="2"/>
              <a:buChar char="Ø"/>
            </a:pPr>
            <a:r>
              <a:rPr lang="es-AR" sz="2000" dirty="0" smtClean="0"/>
              <a:t>ACTUALIZAR LA MATRIZ  INSUMO – PRODUCTO (MIP97)</a:t>
            </a:r>
          </a:p>
          <a:p>
            <a:pPr lvl="1">
              <a:buFont typeface="Wingdings" panose="05000000000000000000" pitchFamily="2" charset="2"/>
              <a:buChar char="Ø"/>
            </a:pPr>
            <a:r>
              <a:rPr lang="es-AR" sz="2000" dirty="0" smtClean="0"/>
              <a:t>ADAPTAR LA ENCUESTA DE GASTOS DE LOS HOGARES</a:t>
            </a:r>
          </a:p>
          <a:p>
            <a:pPr lvl="1">
              <a:buFont typeface="Wingdings" panose="05000000000000000000" pitchFamily="2" charset="2"/>
              <a:buChar char="Ø"/>
            </a:pPr>
            <a:r>
              <a:rPr lang="es-AR" sz="2000" dirty="0" smtClean="0"/>
              <a:t>OBTENCION DE RESULTADOS DE IMPACTO CON ELEVADO NIVEL DE DESAGREGACION</a:t>
            </a:r>
          </a:p>
          <a:p>
            <a:pPr lvl="1">
              <a:buFont typeface="Wingdings" panose="05000000000000000000" pitchFamily="2" charset="2"/>
              <a:buChar char="Ø"/>
            </a:pPr>
            <a:endParaRPr lang="es-AR" sz="2000" dirty="0"/>
          </a:p>
          <a:p>
            <a:r>
              <a:rPr lang="es-AR" sz="2400" cap="all" dirty="0"/>
              <a:t>El modelo construido </a:t>
            </a:r>
            <a:r>
              <a:rPr lang="es-AR" sz="2400" dirty="0"/>
              <a:t>INCORPORA FUNCIONES DE PRODUCCION ACTUALIZADOS DE MAS DE 40 TIPOLOGIAS, CON UN DETALLE EN 150 GRUPOS DIFERENCIALES DE INSUMOS Y DE LOS PRINCIPALES SECTORES QUE COMPONEN EL PIB</a:t>
            </a:r>
          </a:p>
          <a:p>
            <a:endParaRPr lang="es-AR" sz="3100" dirty="0" smtClean="0"/>
          </a:p>
          <a:p>
            <a:r>
              <a:rPr lang="es-AR" sz="3600" dirty="0" smtClean="0"/>
              <a:t>COMO ? ……………</a:t>
            </a:r>
            <a:endParaRPr lang="es-AR" sz="3600" dirty="0"/>
          </a:p>
        </p:txBody>
      </p:sp>
      <p:pic>
        <p:nvPicPr>
          <p:cNvPr id="4" name="Picture 2" descr="C:\Users\mgasparetti\AppData\Local\Microsoft\Windows\Temporary Internet Files\Content.Outlook\8D7IWA6K\LogoCAMARCO.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79513" y="116631"/>
            <a:ext cx="2955293" cy="5596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648244596"/>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2783840" y="396453"/>
            <a:ext cx="7721600" cy="1371600"/>
          </a:xfrm>
        </p:spPr>
        <p:txBody>
          <a:bodyPr>
            <a:normAutofit/>
          </a:bodyPr>
          <a:lstStyle/>
          <a:p>
            <a:pPr algn="ctr"/>
            <a:r>
              <a:rPr lang="es-ES" sz="3000" b="1" dirty="0" smtClean="0"/>
              <a:t>PLAN DE INVERSIÓN PROPUESTO </a:t>
            </a:r>
            <a:br>
              <a:rPr lang="es-ES" sz="3000" b="1" dirty="0" smtClean="0"/>
            </a:br>
            <a:r>
              <a:rPr lang="es-ES" sz="3000" b="1" dirty="0" smtClean="0"/>
              <a:t>2016 – 2025 (Cont.)</a:t>
            </a:r>
            <a:endParaRPr lang="es-AR" sz="3000" b="1" dirty="0"/>
          </a:p>
        </p:txBody>
      </p:sp>
      <p:sp>
        <p:nvSpPr>
          <p:cNvPr id="6" name="Marcador de contenido 5"/>
          <p:cNvSpPr>
            <a:spLocks noGrp="1"/>
          </p:cNvSpPr>
          <p:nvPr>
            <p:ph idx="1"/>
          </p:nvPr>
        </p:nvSpPr>
        <p:spPr/>
        <p:txBody>
          <a:bodyPr>
            <a:normAutofit/>
          </a:bodyPr>
          <a:lstStyle/>
          <a:p>
            <a:r>
              <a:rPr lang="es-AR" sz="2200" dirty="0" smtClean="0"/>
              <a:t>POR TIPO DE OBRA</a:t>
            </a:r>
          </a:p>
        </p:txBody>
      </p:sp>
      <p:graphicFrame>
        <p:nvGraphicFramePr>
          <p:cNvPr id="7" name="Tabla 6"/>
          <p:cNvGraphicFramePr>
            <a:graphicFrameLocks noGrp="1"/>
          </p:cNvGraphicFramePr>
          <p:nvPr>
            <p:extLst>
              <p:ext uri="{D42A27DB-BD31-4B8C-83A1-F6EECF244321}">
                <p14:modId xmlns:p14="http://schemas.microsoft.com/office/powerpoint/2010/main" xmlns="" val="57811248"/>
              </p:ext>
            </p:extLst>
          </p:nvPr>
        </p:nvGraphicFramePr>
        <p:xfrm>
          <a:off x="1948815" y="2270444"/>
          <a:ext cx="8128000" cy="3855720"/>
        </p:xfrm>
        <a:graphic>
          <a:graphicData uri="http://schemas.openxmlformats.org/drawingml/2006/table">
            <a:tbl>
              <a:tblPr firstRow="1" bandRow="1">
                <a:tableStyleId>{5C22544A-7EE6-4342-B048-85BDC9FD1C3A}</a:tableStyleId>
              </a:tblPr>
              <a:tblGrid>
                <a:gridCol w="2032000"/>
                <a:gridCol w="2032000"/>
                <a:gridCol w="2032000"/>
                <a:gridCol w="2032000"/>
              </a:tblGrid>
              <a:tr h="370840">
                <a:tc>
                  <a:txBody>
                    <a:bodyPr/>
                    <a:lstStyle/>
                    <a:p>
                      <a:pPr>
                        <a:spcAft>
                          <a:spcPts val="0"/>
                        </a:spcAft>
                      </a:pPr>
                      <a:r>
                        <a:rPr lang="es-AR" sz="2000" b="1" dirty="0">
                          <a:solidFill>
                            <a:srgbClr val="990000"/>
                          </a:solidFill>
                          <a:effectLst/>
                        </a:rPr>
                        <a:t>Vivienda</a:t>
                      </a:r>
                      <a:endParaRPr lang="es-AR" sz="2000" b="1" dirty="0">
                        <a:solidFill>
                          <a:srgbClr val="990000"/>
                        </a:solidFill>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r">
                        <a:spcAft>
                          <a:spcPts val="0"/>
                        </a:spcAft>
                      </a:pPr>
                      <a:r>
                        <a:rPr lang="es-AR" sz="2000" dirty="0">
                          <a:solidFill>
                            <a:srgbClr val="990000"/>
                          </a:solidFill>
                          <a:effectLst/>
                        </a:rPr>
                        <a:t>27,5%</a:t>
                      </a:r>
                      <a:endParaRPr lang="es-AR" sz="2000" dirty="0">
                        <a:solidFill>
                          <a:srgbClr val="990000"/>
                        </a:solidFill>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es-AR" sz="2000" dirty="0">
                          <a:solidFill>
                            <a:srgbClr val="990000"/>
                          </a:solidFill>
                          <a:effectLst/>
                        </a:rPr>
                        <a:t>Energía</a:t>
                      </a:r>
                      <a:endParaRPr lang="es-AR" sz="2000" dirty="0">
                        <a:solidFill>
                          <a:srgbClr val="990000"/>
                        </a:solidFill>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r">
                        <a:spcAft>
                          <a:spcPts val="0"/>
                        </a:spcAft>
                      </a:pPr>
                      <a:r>
                        <a:rPr lang="es-AR" sz="2000" dirty="0">
                          <a:solidFill>
                            <a:srgbClr val="990000"/>
                          </a:solidFill>
                          <a:effectLst/>
                        </a:rPr>
                        <a:t>15,5%</a:t>
                      </a:r>
                      <a:endParaRPr lang="es-AR" sz="2000" dirty="0">
                        <a:solidFill>
                          <a:srgbClr val="990000"/>
                        </a:solidFill>
                        <a:effectLst/>
                        <a:latin typeface="Times New Roman" panose="02020603050405020304" pitchFamily="18" charset="0"/>
                        <a:ea typeface="Times New Roman" panose="02020603050405020304" pitchFamily="18" charset="0"/>
                      </a:endParaRPr>
                    </a:p>
                  </a:txBody>
                  <a:tcPr marL="68580" marR="68580" marT="0" marB="0" anchor="ctr"/>
                </a:tc>
              </a:tr>
              <a:tr h="370840">
                <a:tc>
                  <a:txBody>
                    <a:bodyPr/>
                    <a:lstStyle/>
                    <a:p>
                      <a:pPr>
                        <a:spcAft>
                          <a:spcPts val="0"/>
                        </a:spcAft>
                      </a:pPr>
                      <a:r>
                        <a:rPr lang="es-AR" sz="2000" b="0" dirty="0">
                          <a:effectLst/>
                        </a:rPr>
                        <a:t>Urbanización</a:t>
                      </a:r>
                      <a:endParaRPr lang="es-AR" sz="2000" b="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r">
                        <a:spcAft>
                          <a:spcPts val="0"/>
                        </a:spcAft>
                      </a:pPr>
                      <a:r>
                        <a:rPr lang="es-AR" sz="2000" b="0" dirty="0">
                          <a:effectLst/>
                        </a:rPr>
                        <a:t>14,1%</a:t>
                      </a:r>
                      <a:endParaRPr lang="es-AR" sz="2000" b="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es-AR" sz="2000" b="0" dirty="0">
                          <a:effectLst/>
                        </a:rPr>
                        <a:t>Saneamiento, Agua Potable</a:t>
                      </a:r>
                      <a:endParaRPr lang="es-AR" sz="2000" b="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r">
                        <a:spcAft>
                          <a:spcPts val="0"/>
                        </a:spcAft>
                      </a:pPr>
                      <a:r>
                        <a:rPr lang="es-AR" sz="2000" b="0" dirty="0">
                          <a:effectLst/>
                        </a:rPr>
                        <a:t>9,0%</a:t>
                      </a:r>
                      <a:endParaRPr lang="es-AR" sz="2000" b="0" dirty="0">
                        <a:effectLst/>
                        <a:latin typeface="Times New Roman" panose="02020603050405020304" pitchFamily="18" charset="0"/>
                        <a:ea typeface="Times New Roman" panose="02020603050405020304" pitchFamily="18" charset="0"/>
                      </a:endParaRPr>
                    </a:p>
                  </a:txBody>
                  <a:tcPr marL="68580" marR="68580" marT="0" marB="0" anchor="ctr"/>
                </a:tc>
              </a:tr>
              <a:tr h="370840">
                <a:tc>
                  <a:txBody>
                    <a:bodyPr/>
                    <a:lstStyle/>
                    <a:p>
                      <a:pPr>
                        <a:spcAft>
                          <a:spcPts val="0"/>
                        </a:spcAft>
                      </a:pPr>
                      <a:r>
                        <a:rPr lang="es-AR" sz="2000" b="0" dirty="0">
                          <a:effectLst/>
                        </a:rPr>
                        <a:t>Infraestructura </a:t>
                      </a:r>
                      <a:r>
                        <a:rPr lang="es-AR" sz="2000" b="0" dirty="0" smtClean="0">
                          <a:effectLst/>
                        </a:rPr>
                        <a:t>Vial – FFCC - Subte</a:t>
                      </a:r>
                      <a:endParaRPr lang="es-AR" sz="2000" b="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r">
                        <a:spcAft>
                          <a:spcPts val="0"/>
                        </a:spcAft>
                      </a:pPr>
                      <a:r>
                        <a:rPr lang="es-AR" sz="2000" b="0" dirty="0" smtClean="0">
                          <a:effectLst/>
                        </a:rPr>
                        <a:t>8,1%</a:t>
                      </a:r>
                      <a:endParaRPr lang="es-AR" sz="2000" b="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es-AR" sz="2000" b="0" dirty="0">
                          <a:effectLst/>
                        </a:rPr>
                        <a:t>Vivienda Social</a:t>
                      </a:r>
                      <a:endParaRPr lang="es-AR" sz="2000" b="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r">
                        <a:spcAft>
                          <a:spcPts val="0"/>
                        </a:spcAft>
                      </a:pPr>
                      <a:r>
                        <a:rPr lang="es-AR" sz="2000" b="0" dirty="0">
                          <a:effectLst/>
                        </a:rPr>
                        <a:t>6,5%</a:t>
                      </a:r>
                      <a:endParaRPr lang="es-AR" sz="2000" b="0" dirty="0">
                        <a:effectLst/>
                        <a:latin typeface="Times New Roman" panose="02020603050405020304" pitchFamily="18" charset="0"/>
                        <a:ea typeface="Times New Roman" panose="02020603050405020304" pitchFamily="18" charset="0"/>
                      </a:endParaRPr>
                    </a:p>
                  </a:txBody>
                  <a:tcPr marL="68580" marR="68580" marT="0" marB="0" anchor="ctr"/>
                </a:tc>
              </a:tr>
              <a:tr h="370840">
                <a:tc>
                  <a:txBody>
                    <a:bodyPr/>
                    <a:lstStyle/>
                    <a:p>
                      <a:pPr>
                        <a:spcAft>
                          <a:spcPts val="0"/>
                        </a:spcAft>
                      </a:pPr>
                      <a:r>
                        <a:rPr lang="es-AR" sz="2000" b="0" dirty="0">
                          <a:effectLst/>
                        </a:rPr>
                        <a:t>Comercio</a:t>
                      </a:r>
                      <a:endParaRPr lang="es-AR" sz="2000" b="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r">
                        <a:spcAft>
                          <a:spcPts val="0"/>
                        </a:spcAft>
                      </a:pPr>
                      <a:r>
                        <a:rPr lang="es-AR" sz="2000" b="0" dirty="0">
                          <a:effectLst/>
                        </a:rPr>
                        <a:t>4,2%</a:t>
                      </a:r>
                      <a:endParaRPr lang="es-AR" sz="2000" b="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es-AR" sz="2000" b="0" dirty="0">
                          <a:effectLst/>
                        </a:rPr>
                        <a:t>Industrial</a:t>
                      </a:r>
                      <a:endParaRPr lang="es-AR" sz="2000" b="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r">
                        <a:spcAft>
                          <a:spcPts val="0"/>
                        </a:spcAft>
                      </a:pPr>
                      <a:r>
                        <a:rPr lang="es-AR" sz="2000" b="0" dirty="0">
                          <a:effectLst/>
                        </a:rPr>
                        <a:t>3,7%</a:t>
                      </a:r>
                      <a:endParaRPr lang="es-AR" sz="2000" b="0" dirty="0">
                        <a:effectLst/>
                        <a:latin typeface="Times New Roman" panose="02020603050405020304" pitchFamily="18" charset="0"/>
                        <a:ea typeface="Times New Roman" panose="02020603050405020304" pitchFamily="18" charset="0"/>
                      </a:endParaRPr>
                    </a:p>
                  </a:txBody>
                  <a:tcPr marL="68580" marR="68580" marT="0" marB="0" anchor="ctr"/>
                </a:tc>
              </a:tr>
              <a:tr h="370840">
                <a:tc>
                  <a:txBody>
                    <a:bodyPr/>
                    <a:lstStyle/>
                    <a:p>
                      <a:pPr marL="0" algn="l" defTabSz="914400" rtl="0" eaLnBrk="1" latinLnBrk="0" hangingPunct="1">
                        <a:spcAft>
                          <a:spcPts val="0"/>
                        </a:spcAft>
                      </a:pPr>
                      <a:r>
                        <a:rPr lang="es-AR" sz="2000" b="0" kern="1200" dirty="0">
                          <a:solidFill>
                            <a:schemeClr val="dk1"/>
                          </a:solidFill>
                          <a:effectLst/>
                          <a:latin typeface="+mn-lt"/>
                          <a:ea typeface="+mn-ea"/>
                          <a:cs typeface="+mn-cs"/>
                        </a:rPr>
                        <a:t>Salud</a:t>
                      </a:r>
                    </a:p>
                  </a:txBody>
                  <a:tcPr marL="68580" marR="68580" marT="0" marB="0" anchor="ctr"/>
                </a:tc>
                <a:tc>
                  <a:txBody>
                    <a:bodyPr/>
                    <a:lstStyle/>
                    <a:p>
                      <a:pPr marL="0" algn="r" defTabSz="914400" rtl="0" eaLnBrk="1" latinLnBrk="0" hangingPunct="1">
                        <a:spcAft>
                          <a:spcPts val="0"/>
                        </a:spcAft>
                      </a:pPr>
                      <a:r>
                        <a:rPr lang="es-AR" sz="2000" b="0" kern="1200" dirty="0">
                          <a:solidFill>
                            <a:schemeClr val="dk1"/>
                          </a:solidFill>
                          <a:effectLst/>
                          <a:latin typeface="+mn-lt"/>
                          <a:ea typeface="+mn-ea"/>
                          <a:cs typeface="+mn-cs"/>
                        </a:rPr>
                        <a:t>2,4%</a:t>
                      </a:r>
                    </a:p>
                  </a:txBody>
                  <a:tcPr marL="68580" marR="68580" marT="0" marB="0" anchor="ctr"/>
                </a:tc>
                <a:tc>
                  <a:txBody>
                    <a:bodyPr/>
                    <a:lstStyle/>
                    <a:p>
                      <a:pPr marL="0" algn="l" defTabSz="914400" rtl="0" eaLnBrk="1" latinLnBrk="0" hangingPunct="1">
                        <a:spcAft>
                          <a:spcPts val="0"/>
                        </a:spcAft>
                      </a:pPr>
                      <a:r>
                        <a:rPr lang="es-AR" sz="2000" b="0" kern="1200" dirty="0">
                          <a:solidFill>
                            <a:schemeClr val="dk1"/>
                          </a:solidFill>
                          <a:effectLst/>
                          <a:latin typeface="+mn-lt"/>
                          <a:ea typeface="+mn-ea"/>
                          <a:cs typeface="+mn-cs"/>
                        </a:rPr>
                        <a:t>Transporte y </a:t>
                      </a:r>
                      <a:r>
                        <a:rPr lang="es-AR" sz="2000" b="0" kern="1200" dirty="0" err="1">
                          <a:solidFill>
                            <a:schemeClr val="dk1"/>
                          </a:solidFill>
                          <a:effectLst/>
                          <a:latin typeface="+mn-lt"/>
                          <a:ea typeface="+mn-ea"/>
                          <a:cs typeface="+mn-cs"/>
                        </a:rPr>
                        <a:t>Distrib</a:t>
                      </a:r>
                      <a:r>
                        <a:rPr lang="es-AR" sz="2000" b="0" kern="1200" dirty="0">
                          <a:solidFill>
                            <a:schemeClr val="dk1"/>
                          </a:solidFill>
                          <a:effectLst/>
                          <a:latin typeface="+mn-lt"/>
                          <a:ea typeface="+mn-ea"/>
                          <a:cs typeface="+mn-cs"/>
                        </a:rPr>
                        <a:t>. Gas</a:t>
                      </a:r>
                    </a:p>
                  </a:txBody>
                  <a:tcPr marL="68580" marR="68580" marT="0" marB="0" anchor="ctr"/>
                </a:tc>
                <a:tc>
                  <a:txBody>
                    <a:bodyPr/>
                    <a:lstStyle/>
                    <a:p>
                      <a:pPr marL="0" algn="r" defTabSz="914400" rtl="0" eaLnBrk="1" latinLnBrk="0" hangingPunct="1">
                        <a:spcAft>
                          <a:spcPts val="0"/>
                        </a:spcAft>
                      </a:pPr>
                      <a:r>
                        <a:rPr lang="es-AR" sz="2000" b="0" kern="1200" dirty="0">
                          <a:solidFill>
                            <a:schemeClr val="dk1"/>
                          </a:solidFill>
                          <a:effectLst/>
                          <a:latin typeface="+mn-lt"/>
                          <a:ea typeface="+mn-ea"/>
                          <a:cs typeface="+mn-cs"/>
                        </a:rPr>
                        <a:t>2,3%</a:t>
                      </a:r>
                    </a:p>
                  </a:txBody>
                  <a:tcPr marL="68580" marR="68580" marT="0" marB="0" anchor="ctr"/>
                </a:tc>
              </a:tr>
              <a:tr h="370840">
                <a:tc>
                  <a:txBody>
                    <a:bodyPr/>
                    <a:lstStyle/>
                    <a:p>
                      <a:pPr marL="0" algn="l" defTabSz="914400" rtl="0" eaLnBrk="1" latinLnBrk="0" hangingPunct="1">
                        <a:spcAft>
                          <a:spcPts val="0"/>
                        </a:spcAft>
                      </a:pPr>
                      <a:r>
                        <a:rPr lang="es-AR" sz="2000" b="0" kern="1200" dirty="0">
                          <a:solidFill>
                            <a:schemeClr val="dk1"/>
                          </a:solidFill>
                          <a:effectLst/>
                          <a:latin typeface="+mn-lt"/>
                          <a:ea typeface="+mn-ea"/>
                          <a:cs typeface="+mn-cs"/>
                        </a:rPr>
                        <a:t>Saneamiento Ambiental</a:t>
                      </a:r>
                    </a:p>
                  </a:txBody>
                  <a:tcPr marL="68580" marR="68580" marT="0" marB="0" anchor="ctr"/>
                </a:tc>
                <a:tc>
                  <a:txBody>
                    <a:bodyPr/>
                    <a:lstStyle/>
                    <a:p>
                      <a:pPr marL="0" algn="r" defTabSz="914400" rtl="0" eaLnBrk="1" latinLnBrk="0" hangingPunct="1">
                        <a:spcAft>
                          <a:spcPts val="0"/>
                        </a:spcAft>
                      </a:pPr>
                      <a:r>
                        <a:rPr lang="es-AR" sz="2000" b="0" kern="1200" dirty="0">
                          <a:solidFill>
                            <a:schemeClr val="dk1"/>
                          </a:solidFill>
                          <a:effectLst/>
                          <a:latin typeface="+mn-lt"/>
                          <a:ea typeface="+mn-ea"/>
                          <a:cs typeface="+mn-cs"/>
                        </a:rPr>
                        <a:t>1,1%</a:t>
                      </a:r>
                    </a:p>
                  </a:txBody>
                  <a:tcPr marL="68580" marR="68580" marT="0" marB="0" anchor="ctr"/>
                </a:tc>
                <a:tc>
                  <a:txBody>
                    <a:bodyPr/>
                    <a:lstStyle/>
                    <a:p>
                      <a:pPr marL="0" algn="l" defTabSz="914400" rtl="0" eaLnBrk="1" latinLnBrk="0" hangingPunct="1">
                        <a:spcAft>
                          <a:spcPts val="0"/>
                        </a:spcAft>
                      </a:pPr>
                      <a:r>
                        <a:rPr lang="es-AR" sz="2000" b="0" kern="1200" dirty="0">
                          <a:solidFill>
                            <a:schemeClr val="dk1"/>
                          </a:solidFill>
                          <a:effectLst/>
                          <a:latin typeface="+mn-lt"/>
                          <a:ea typeface="+mn-ea"/>
                          <a:cs typeface="+mn-cs"/>
                        </a:rPr>
                        <a:t>Agro</a:t>
                      </a:r>
                    </a:p>
                  </a:txBody>
                  <a:tcPr marL="68580" marR="68580" marT="0" marB="0" anchor="ctr"/>
                </a:tc>
                <a:tc>
                  <a:txBody>
                    <a:bodyPr/>
                    <a:lstStyle/>
                    <a:p>
                      <a:pPr marL="0" algn="r" defTabSz="914400" rtl="0" eaLnBrk="1" latinLnBrk="0" hangingPunct="1">
                        <a:spcAft>
                          <a:spcPts val="0"/>
                        </a:spcAft>
                      </a:pPr>
                      <a:r>
                        <a:rPr lang="es-AR" sz="2000" b="0" kern="1200" dirty="0">
                          <a:solidFill>
                            <a:schemeClr val="dk1"/>
                          </a:solidFill>
                          <a:effectLst/>
                          <a:latin typeface="+mn-lt"/>
                          <a:ea typeface="+mn-ea"/>
                          <a:cs typeface="+mn-cs"/>
                        </a:rPr>
                        <a:t>1,1%</a:t>
                      </a:r>
                    </a:p>
                  </a:txBody>
                  <a:tcPr marL="68580" marR="68580" marT="0" marB="0" anchor="ctr"/>
                </a:tc>
              </a:tr>
              <a:tr h="370840">
                <a:tc>
                  <a:txBody>
                    <a:bodyPr/>
                    <a:lstStyle/>
                    <a:p>
                      <a:pPr marL="0" algn="l" defTabSz="914400" rtl="0" eaLnBrk="1" latinLnBrk="0" hangingPunct="1">
                        <a:spcAft>
                          <a:spcPts val="0"/>
                        </a:spcAft>
                      </a:pPr>
                      <a:r>
                        <a:rPr lang="es-AR" sz="2000" b="0" kern="1200" dirty="0">
                          <a:solidFill>
                            <a:schemeClr val="dk1"/>
                          </a:solidFill>
                          <a:effectLst/>
                          <a:latin typeface="+mn-lt"/>
                          <a:ea typeface="+mn-ea"/>
                          <a:cs typeface="+mn-cs"/>
                        </a:rPr>
                        <a:t>Comunicaciones</a:t>
                      </a:r>
                    </a:p>
                  </a:txBody>
                  <a:tcPr marL="68580" marR="68580" marT="0" marB="0" anchor="ctr"/>
                </a:tc>
                <a:tc>
                  <a:txBody>
                    <a:bodyPr/>
                    <a:lstStyle/>
                    <a:p>
                      <a:pPr marL="0" algn="r" defTabSz="914400" rtl="0" eaLnBrk="1" latinLnBrk="0" hangingPunct="1">
                        <a:spcAft>
                          <a:spcPts val="0"/>
                        </a:spcAft>
                      </a:pPr>
                      <a:r>
                        <a:rPr lang="es-AR" sz="2000" b="0" kern="1200" dirty="0">
                          <a:solidFill>
                            <a:schemeClr val="dk1"/>
                          </a:solidFill>
                          <a:effectLst/>
                          <a:latin typeface="+mn-lt"/>
                          <a:ea typeface="+mn-ea"/>
                          <a:cs typeface="+mn-cs"/>
                        </a:rPr>
                        <a:t>0,6%</a:t>
                      </a:r>
                    </a:p>
                  </a:txBody>
                  <a:tcPr marL="68580" marR="68580" marT="0" marB="0" anchor="ctr"/>
                </a:tc>
                <a:tc>
                  <a:txBody>
                    <a:bodyPr/>
                    <a:lstStyle/>
                    <a:p>
                      <a:pPr marL="0" algn="l" defTabSz="914400" rtl="0" eaLnBrk="1" latinLnBrk="0" hangingPunct="1">
                        <a:spcAft>
                          <a:spcPts val="0"/>
                        </a:spcAft>
                      </a:pPr>
                      <a:r>
                        <a:rPr lang="es-AR" sz="2000" b="0" kern="1200" dirty="0">
                          <a:solidFill>
                            <a:schemeClr val="dk1"/>
                          </a:solidFill>
                          <a:effectLst/>
                          <a:latin typeface="+mn-lt"/>
                          <a:ea typeface="+mn-ea"/>
                          <a:cs typeface="+mn-cs"/>
                        </a:rPr>
                        <a:t>Otros</a:t>
                      </a:r>
                    </a:p>
                  </a:txBody>
                  <a:tcPr marL="68580" marR="68580" marT="0" marB="0" anchor="ctr"/>
                </a:tc>
                <a:tc>
                  <a:txBody>
                    <a:bodyPr/>
                    <a:lstStyle/>
                    <a:p>
                      <a:pPr marL="0" algn="r" defTabSz="914400" rtl="0" eaLnBrk="1" latinLnBrk="0" hangingPunct="1">
                        <a:spcAft>
                          <a:spcPts val="0"/>
                        </a:spcAft>
                      </a:pPr>
                      <a:r>
                        <a:rPr lang="es-AR" sz="2000" b="0" kern="1200" dirty="0">
                          <a:solidFill>
                            <a:schemeClr val="dk1"/>
                          </a:solidFill>
                          <a:effectLst/>
                          <a:latin typeface="+mn-lt"/>
                          <a:ea typeface="+mn-ea"/>
                          <a:cs typeface="+mn-cs"/>
                        </a:rPr>
                        <a:t>2,1%</a:t>
                      </a:r>
                    </a:p>
                  </a:txBody>
                  <a:tcPr marL="68580" marR="68580" marT="0" marB="0" anchor="ctr"/>
                </a:tc>
              </a:tr>
            </a:tbl>
          </a:graphicData>
        </a:graphic>
      </p:graphicFrame>
      <p:pic>
        <p:nvPicPr>
          <p:cNvPr id="5" name="Picture 2" descr="C:\Users\mgasparetti\AppData\Local\Microsoft\Windows\Temporary Internet Files\Content.Outlook\8D7IWA6K\LogoCAMARCO.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79513" y="116631"/>
            <a:ext cx="2955293" cy="5596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143231594"/>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03513" y="116632"/>
            <a:ext cx="3168352" cy="599991"/>
          </a:xfrm>
          <a:prstGeom prst="rect">
            <a:avLst/>
          </a:prstGeom>
          <a:noFill/>
          <a:extLst>
            <a:ext uri="{909E8E84-426E-40DD-AFC4-6F175D3DCCD1}">
              <a14:hiddenFill xmlns:a14="http://schemas.microsoft.com/office/drawing/2010/main" xmlns="">
                <a:solidFill>
                  <a:srgbClr val="FFFFFF"/>
                </a:solidFill>
              </a14:hiddenFill>
            </a:ext>
          </a:extLst>
        </p:spPr>
      </p:pic>
      <p:sp>
        <p:nvSpPr>
          <p:cNvPr id="3" name="Title 1"/>
          <p:cNvSpPr txBox="1">
            <a:spLocks/>
          </p:cNvSpPr>
          <p:nvPr/>
        </p:nvSpPr>
        <p:spPr>
          <a:xfrm>
            <a:off x="1990160" y="1268760"/>
            <a:ext cx="8229600" cy="828328"/>
          </a:xfrm>
          <a:prstGeom prst="rect">
            <a:avLst/>
          </a:prstGeom>
        </p:spPr>
        <p:txBody>
          <a:bodyPr vert="horz" lIns="91440" tIns="45720" rIns="91440" bIns="45720" rtlCol="0" anchor="ctr">
            <a:normAutofit fontScale="85000" lnSpcReduction="20000"/>
          </a:bodyPr>
          <a:lstStyle>
            <a:lvl1pPr algn="l" defTabSz="914400" rtl="0" eaLnBrk="1" latinLnBrk="0" hangingPunct="1">
              <a:lnSpc>
                <a:spcPct val="100000"/>
              </a:lnSpc>
              <a:spcBef>
                <a:spcPct val="0"/>
              </a:spcBef>
              <a:buNone/>
              <a:defRPr sz="8800" kern="1200" cap="all" spc="-80" baseline="0">
                <a:solidFill>
                  <a:schemeClr val="tx1"/>
                </a:solidFill>
                <a:latin typeface="+mj-lt"/>
                <a:ea typeface="+mj-ea"/>
                <a:cs typeface="+mj-cs"/>
              </a:defRPr>
            </a:lvl1pPr>
          </a:lstStyle>
          <a:p>
            <a:pPr algn="ctr"/>
            <a:r>
              <a:rPr lang="es-ES_tradnl" sz="3200" b="1" dirty="0">
                <a:solidFill>
                  <a:srgbClr val="8C2020"/>
                </a:solidFill>
              </a:rPr>
              <a:t>Estimación del Déficit Habitacional en la Argentina</a:t>
            </a:r>
            <a:endParaRPr lang="es-AR" sz="3200" dirty="0"/>
          </a:p>
        </p:txBody>
      </p:sp>
      <p:sp>
        <p:nvSpPr>
          <p:cNvPr id="4" name="Content Placeholder 2"/>
          <p:cNvSpPr txBox="1">
            <a:spLocks/>
          </p:cNvSpPr>
          <p:nvPr/>
        </p:nvSpPr>
        <p:spPr>
          <a:xfrm>
            <a:off x="1990160" y="2420889"/>
            <a:ext cx="8229600" cy="3444299"/>
          </a:xfrm>
          <a:prstGeom prst="rect">
            <a:avLst/>
          </a:prstGeom>
        </p:spPr>
        <p:txBody>
          <a:bodyPr vert="horz" lIns="91440" tIns="45720" rIns="91440" bIns="45720" rtlCol="0">
            <a:normAutofit/>
          </a:bodyPr>
          <a:lstStyle>
            <a:lvl1pPr marL="0" indent="0" algn="l" defTabSz="914400" rtl="0" eaLnBrk="1" latinLnBrk="0" hangingPunct="1">
              <a:spcBef>
                <a:spcPct val="20000"/>
              </a:spcBef>
              <a:spcAft>
                <a:spcPts val="600"/>
              </a:spcAft>
              <a:buFont typeface="Arial" pitchFamily="34" charset="0"/>
              <a:buNone/>
              <a:defRPr sz="2000" b="0" kern="1200" cap="all" spc="120" baseline="0">
                <a:solidFill>
                  <a:schemeClr val="tx2"/>
                </a:solidFill>
                <a:latin typeface="+mj-lt"/>
                <a:ea typeface="+mn-ea"/>
                <a:cs typeface="+mn-cs"/>
              </a:defRPr>
            </a:lvl1pPr>
            <a:lvl2pPr marL="457200" indent="0" algn="ctr" defTabSz="914400" rtl="0" eaLnBrk="1" latinLnBrk="0" hangingPunct="1">
              <a:spcBef>
                <a:spcPct val="20000"/>
              </a:spcBef>
              <a:buClr>
                <a:schemeClr val="tx2"/>
              </a:buClr>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spcBef>
                <a:spcPct val="20000"/>
              </a:spcBef>
              <a:buClr>
                <a:schemeClr val="tx2"/>
              </a:buClr>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spcBef>
                <a:spcPct val="20000"/>
              </a:spcBef>
              <a:buClr>
                <a:schemeClr val="tx2"/>
              </a:buClr>
              <a:buFont typeface="Arial"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spcBef>
                <a:spcPct val="20000"/>
              </a:spcBef>
              <a:buClr>
                <a:schemeClr val="tx2"/>
              </a:buClr>
              <a:buFont typeface="Arial" pitchFamily="34" charset="0"/>
              <a:buNone/>
              <a:defRPr sz="1800" kern="1200" baseline="0">
                <a:solidFill>
                  <a:schemeClr val="tx1">
                    <a:tint val="75000"/>
                  </a:schemeClr>
                </a:solidFill>
                <a:latin typeface="+mn-lt"/>
                <a:ea typeface="+mn-ea"/>
                <a:cs typeface="+mn-cs"/>
              </a:defRPr>
            </a:lvl5pPr>
            <a:lvl6pPr marL="22860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6pPr>
            <a:lvl7pPr marL="27432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7pPr>
            <a:lvl8pPr marL="32004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8pPr>
            <a:lvl9pPr marL="36576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9pPr>
          </a:lstStyle>
          <a:p>
            <a:pPr marL="274320" indent="-274320">
              <a:spcBef>
                <a:spcPts val="600"/>
              </a:spcBef>
              <a:spcAft>
                <a:spcPts val="1200"/>
              </a:spcAft>
              <a:buClr>
                <a:srgbClr val="0084B4"/>
              </a:buClr>
              <a:buSzPct val="76000"/>
              <a:buFont typeface="Wingdings 3"/>
              <a:buChar char=""/>
            </a:pPr>
            <a:r>
              <a:rPr lang="es-ES_tradnl" sz="3000" cap="none" spc="0" dirty="0">
                <a:solidFill>
                  <a:srgbClr val="990000"/>
                </a:solidFill>
                <a:latin typeface="Gill Sans MT"/>
              </a:rPr>
              <a:t>Objetivos del trabajo</a:t>
            </a:r>
          </a:p>
          <a:p>
            <a:pPr marL="274320" indent="-274320">
              <a:spcBef>
                <a:spcPts val="600"/>
              </a:spcBef>
              <a:spcAft>
                <a:spcPts val="1200"/>
              </a:spcAft>
              <a:buClr>
                <a:srgbClr val="0084B4"/>
              </a:buClr>
              <a:buSzPct val="76000"/>
              <a:buFont typeface="Wingdings 3"/>
              <a:buChar char=""/>
            </a:pPr>
            <a:r>
              <a:rPr lang="es-ES_tradnl" sz="3000" cap="none" spc="0" dirty="0">
                <a:solidFill>
                  <a:srgbClr val="990000"/>
                </a:solidFill>
                <a:latin typeface="Gill Sans MT"/>
              </a:rPr>
              <a:t>Marco conceptual y metodología de análisis</a:t>
            </a:r>
          </a:p>
          <a:p>
            <a:pPr marL="274320" indent="-274320">
              <a:spcBef>
                <a:spcPts val="600"/>
              </a:spcBef>
              <a:spcAft>
                <a:spcPts val="1200"/>
              </a:spcAft>
              <a:buClr>
                <a:srgbClr val="0084B4"/>
              </a:buClr>
              <a:buSzPct val="76000"/>
              <a:buFont typeface="Wingdings 3"/>
              <a:buChar char=""/>
            </a:pPr>
            <a:r>
              <a:rPr lang="es-ES_tradnl" sz="3000" cap="none" spc="0" dirty="0">
                <a:solidFill>
                  <a:srgbClr val="990000"/>
                </a:solidFill>
                <a:latin typeface="Gill Sans MT"/>
              </a:rPr>
              <a:t>Situación Habitacional Año 2010</a:t>
            </a:r>
          </a:p>
          <a:p>
            <a:pPr marL="274320" indent="-274320">
              <a:spcBef>
                <a:spcPts val="600"/>
              </a:spcBef>
              <a:spcAft>
                <a:spcPts val="1200"/>
              </a:spcAft>
              <a:buClr>
                <a:srgbClr val="0084B4"/>
              </a:buClr>
              <a:buSzPct val="76000"/>
              <a:buFont typeface="Wingdings 3"/>
              <a:buChar char=""/>
            </a:pPr>
            <a:r>
              <a:rPr lang="es-ES_tradnl" sz="3000" cap="none" spc="0" dirty="0">
                <a:solidFill>
                  <a:srgbClr val="990000"/>
                </a:solidFill>
                <a:latin typeface="Gill Sans MT"/>
              </a:rPr>
              <a:t>Estimación Déficit Habitacional 2014 a partir del procesamiento de la EPH</a:t>
            </a:r>
          </a:p>
          <a:p>
            <a:endParaRPr lang="es-ES_tradnl" dirty="0"/>
          </a:p>
          <a:p>
            <a:endParaRPr lang="es-ES" dirty="0"/>
          </a:p>
        </p:txBody>
      </p:sp>
    </p:spTree>
    <p:extLst>
      <p:ext uri="{BB962C8B-B14F-4D97-AF65-F5344CB8AC3E}">
        <p14:creationId xmlns:p14="http://schemas.microsoft.com/office/powerpoint/2010/main" xmlns="" val="42828949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03513" y="116632"/>
            <a:ext cx="3168352" cy="599991"/>
          </a:xfrm>
          <a:prstGeom prst="rect">
            <a:avLst/>
          </a:prstGeom>
          <a:noFill/>
          <a:extLst>
            <a:ext uri="{909E8E84-426E-40DD-AFC4-6F175D3DCCD1}">
              <a14:hiddenFill xmlns:a14="http://schemas.microsoft.com/office/drawing/2010/main" xmlns="">
                <a:solidFill>
                  <a:srgbClr val="FFFFFF"/>
                </a:solidFill>
              </a14:hiddenFill>
            </a:ext>
          </a:extLst>
        </p:spPr>
      </p:pic>
      <p:sp>
        <p:nvSpPr>
          <p:cNvPr id="3" name="Title 1"/>
          <p:cNvSpPr txBox="1">
            <a:spLocks/>
          </p:cNvSpPr>
          <p:nvPr/>
        </p:nvSpPr>
        <p:spPr>
          <a:xfrm>
            <a:off x="1963232" y="908720"/>
            <a:ext cx="8229600" cy="828328"/>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sz="8800" kern="1200" cap="all" spc="-80" baseline="0">
                <a:solidFill>
                  <a:schemeClr val="tx1"/>
                </a:solidFill>
                <a:latin typeface="+mj-lt"/>
                <a:ea typeface="+mj-ea"/>
                <a:cs typeface="+mj-cs"/>
              </a:defRPr>
            </a:lvl1pPr>
          </a:lstStyle>
          <a:p>
            <a:pPr algn="ctr"/>
            <a:r>
              <a:rPr lang="es-ES_tradnl" sz="3200" dirty="0">
                <a:solidFill>
                  <a:schemeClr val="accent1"/>
                </a:solidFill>
              </a:rPr>
              <a:t>Objetivos del trabajo</a:t>
            </a:r>
            <a:endParaRPr lang="es-ES" sz="3000" dirty="0"/>
          </a:p>
        </p:txBody>
      </p:sp>
      <p:sp>
        <p:nvSpPr>
          <p:cNvPr id="4" name="Content Placeholder 2"/>
          <p:cNvSpPr txBox="1">
            <a:spLocks/>
          </p:cNvSpPr>
          <p:nvPr/>
        </p:nvSpPr>
        <p:spPr>
          <a:xfrm>
            <a:off x="1991544" y="2144942"/>
            <a:ext cx="8229600" cy="3444299"/>
          </a:xfrm>
          <a:prstGeom prst="rect">
            <a:avLst/>
          </a:prstGeom>
        </p:spPr>
        <p:txBody>
          <a:bodyPr vert="horz" lIns="91440" tIns="45720" rIns="91440" bIns="45720" rtlCol="0">
            <a:normAutofit/>
          </a:bodyPr>
          <a:lstStyle>
            <a:lvl1pPr marL="0" indent="0" algn="l" defTabSz="914400" rtl="0" eaLnBrk="1" latinLnBrk="0" hangingPunct="1">
              <a:spcBef>
                <a:spcPct val="20000"/>
              </a:spcBef>
              <a:spcAft>
                <a:spcPts val="600"/>
              </a:spcAft>
              <a:buFont typeface="Arial" pitchFamily="34" charset="0"/>
              <a:buNone/>
              <a:defRPr sz="2000" b="0" kern="1200" cap="all" spc="120" baseline="0">
                <a:solidFill>
                  <a:schemeClr val="tx2"/>
                </a:solidFill>
                <a:latin typeface="+mj-lt"/>
                <a:ea typeface="+mn-ea"/>
                <a:cs typeface="+mn-cs"/>
              </a:defRPr>
            </a:lvl1pPr>
            <a:lvl2pPr marL="457200" indent="0" algn="ctr" defTabSz="914400" rtl="0" eaLnBrk="1" latinLnBrk="0" hangingPunct="1">
              <a:spcBef>
                <a:spcPct val="20000"/>
              </a:spcBef>
              <a:buClr>
                <a:schemeClr val="tx2"/>
              </a:buClr>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spcBef>
                <a:spcPct val="20000"/>
              </a:spcBef>
              <a:buClr>
                <a:schemeClr val="tx2"/>
              </a:buClr>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spcBef>
                <a:spcPct val="20000"/>
              </a:spcBef>
              <a:buClr>
                <a:schemeClr val="tx2"/>
              </a:buClr>
              <a:buFont typeface="Arial"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spcBef>
                <a:spcPct val="20000"/>
              </a:spcBef>
              <a:buClr>
                <a:schemeClr val="tx2"/>
              </a:buClr>
              <a:buFont typeface="Arial" pitchFamily="34" charset="0"/>
              <a:buNone/>
              <a:defRPr sz="1800" kern="1200" baseline="0">
                <a:solidFill>
                  <a:schemeClr val="tx1">
                    <a:tint val="75000"/>
                  </a:schemeClr>
                </a:solidFill>
                <a:latin typeface="+mn-lt"/>
                <a:ea typeface="+mn-ea"/>
                <a:cs typeface="+mn-cs"/>
              </a:defRPr>
            </a:lvl5pPr>
            <a:lvl6pPr marL="22860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6pPr>
            <a:lvl7pPr marL="27432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7pPr>
            <a:lvl8pPr marL="32004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8pPr>
            <a:lvl9pPr marL="36576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9pPr>
          </a:lstStyle>
          <a:p>
            <a:endParaRPr lang="es-ES_tradnl"/>
          </a:p>
          <a:p>
            <a:endParaRPr lang="es-ES" dirty="0"/>
          </a:p>
        </p:txBody>
      </p:sp>
      <p:pic>
        <p:nvPicPr>
          <p:cNvPr id="8" name="Imagen 7"/>
          <p:cNvPicPr>
            <a:picLocks noChangeAspect="1"/>
          </p:cNvPicPr>
          <p:nvPr/>
        </p:nvPicPr>
        <p:blipFill>
          <a:blip r:embed="rId3"/>
          <a:stretch>
            <a:fillRect/>
          </a:stretch>
        </p:blipFill>
        <p:spPr>
          <a:xfrm>
            <a:off x="1991545" y="1926130"/>
            <a:ext cx="8230313" cy="4596782"/>
          </a:xfrm>
          <a:prstGeom prst="rect">
            <a:avLst/>
          </a:prstGeom>
        </p:spPr>
      </p:pic>
    </p:spTree>
    <p:extLst>
      <p:ext uri="{BB962C8B-B14F-4D97-AF65-F5344CB8AC3E}">
        <p14:creationId xmlns:p14="http://schemas.microsoft.com/office/powerpoint/2010/main" xmlns="" val="24367083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03513" y="116632"/>
            <a:ext cx="3168352" cy="599991"/>
          </a:xfrm>
          <a:prstGeom prst="rect">
            <a:avLst/>
          </a:prstGeom>
          <a:noFill/>
          <a:extLst>
            <a:ext uri="{909E8E84-426E-40DD-AFC4-6F175D3DCCD1}">
              <a14:hiddenFill xmlns:a14="http://schemas.microsoft.com/office/drawing/2010/main" xmlns="">
                <a:solidFill>
                  <a:srgbClr val="FFFFFF"/>
                </a:solidFill>
              </a14:hiddenFill>
            </a:ext>
          </a:extLst>
        </p:spPr>
      </p:pic>
      <p:pic>
        <p:nvPicPr>
          <p:cNvPr id="2" name="Imagen 1"/>
          <p:cNvPicPr>
            <a:picLocks noChangeAspect="1"/>
          </p:cNvPicPr>
          <p:nvPr/>
        </p:nvPicPr>
        <p:blipFill>
          <a:blip r:embed="rId3"/>
          <a:stretch>
            <a:fillRect/>
          </a:stretch>
        </p:blipFill>
        <p:spPr>
          <a:xfrm>
            <a:off x="2065108" y="1225898"/>
            <a:ext cx="8212024" cy="5261304"/>
          </a:xfrm>
          <a:prstGeom prst="rect">
            <a:avLst/>
          </a:prstGeom>
        </p:spPr>
      </p:pic>
      <p:sp>
        <p:nvSpPr>
          <p:cNvPr id="4" name="Title 1"/>
          <p:cNvSpPr txBox="1">
            <a:spLocks/>
          </p:cNvSpPr>
          <p:nvPr/>
        </p:nvSpPr>
        <p:spPr>
          <a:xfrm>
            <a:off x="2045976" y="570503"/>
            <a:ext cx="8229600" cy="828328"/>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sz="8800" kern="1200" cap="all" spc="-80" baseline="0">
                <a:solidFill>
                  <a:schemeClr val="tx1"/>
                </a:solidFill>
                <a:latin typeface="+mj-lt"/>
                <a:ea typeface="+mj-ea"/>
                <a:cs typeface="+mj-cs"/>
              </a:defRPr>
            </a:lvl1pPr>
          </a:lstStyle>
          <a:p>
            <a:pPr algn="ctr"/>
            <a:r>
              <a:rPr lang="es-ES_tradnl" sz="3000" dirty="0">
                <a:solidFill>
                  <a:schemeClr val="accent1"/>
                </a:solidFill>
              </a:rPr>
              <a:t>MARCO CONCEPTUAL</a:t>
            </a:r>
            <a:endParaRPr lang="es-ES" sz="3000" dirty="0"/>
          </a:p>
        </p:txBody>
      </p:sp>
      <p:sp>
        <p:nvSpPr>
          <p:cNvPr id="9" name="Rounded Rectangle 6"/>
          <p:cNvSpPr/>
          <p:nvPr/>
        </p:nvSpPr>
        <p:spPr>
          <a:xfrm>
            <a:off x="2045976" y="6124322"/>
            <a:ext cx="2016224" cy="725760"/>
          </a:xfrm>
          <a:prstGeom prst="roundRect">
            <a:avLst/>
          </a:prstGeom>
          <a:solidFill>
            <a:srgbClr val="0084B4"/>
          </a:solidFill>
          <a:ln w="25400" cap="flat" cmpd="sng" algn="ctr">
            <a:solidFill>
              <a:sysClr val="window" lastClr="FFFFFF"/>
            </a:solidFill>
            <a:prstDash val="solid"/>
          </a:ln>
          <a:effectLst>
            <a:outerShdw blurRad="38100" dist="25400" dir="5400000" rotWithShape="0">
              <a:srgbClr val="000000">
                <a:alpha val="40000"/>
              </a:srgbClr>
            </a:outerShdw>
          </a:effectLst>
        </p:spPr>
        <p:txBody>
          <a:bodyPr rtlCol="0" anchor="ctr"/>
          <a:lstStyle/>
          <a:p>
            <a:pPr marL="0" marR="0" lvl="0" indent="0" defTabSz="914400" eaLnBrk="1" fontAlgn="auto" latinLnBrk="0" hangingPunct="1">
              <a:lnSpc>
                <a:spcPct val="100000"/>
              </a:lnSpc>
              <a:spcBef>
                <a:spcPts val="0"/>
              </a:spcBef>
              <a:spcAft>
                <a:spcPts val="0"/>
              </a:spcAft>
              <a:buClrTx/>
              <a:buSzTx/>
              <a:buFont typeface="Arial" pitchFamily="34" charset="0"/>
              <a:buChar char="•"/>
              <a:tabLst/>
              <a:defRPr/>
            </a:pPr>
            <a:r>
              <a:rPr kumimoji="0" lang="es-ES_tradnl" sz="1200" b="0" i="0" u="none" strike="noStrike" kern="0" cap="none" spc="0" normalizeH="0" baseline="0" noProof="0" dirty="0" smtClean="0">
                <a:ln>
                  <a:noFill/>
                </a:ln>
                <a:solidFill>
                  <a:prstClr val="white"/>
                </a:solidFill>
                <a:effectLst/>
                <a:uLnTx/>
                <a:uFillTx/>
                <a:latin typeface="Gill Sans MT"/>
                <a:ea typeface="+mn-ea"/>
                <a:cs typeface="+mn-cs"/>
              </a:rPr>
              <a:t>Calidad de los Materiales</a:t>
            </a:r>
            <a:endParaRPr kumimoji="0" lang="es-ES" sz="1200" b="0" i="0" u="none" strike="noStrike" kern="0" cap="none" spc="0" normalizeH="0" baseline="0" noProof="0" dirty="0" smtClean="0">
              <a:ln>
                <a:noFill/>
              </a:ln>
              <a:solidFill>
                <a:prstClr val="white"/>
              </a:solidFill>
              <a:effectLst/>
              <a:uLnTx/>
              <a:uFillTx/>
              <a:latin typeface="Gill Sans MT"/>
              <a:ea typeface="+mn-ea"/>
              <a:cs typeface="+mn-cs"/>
            </a:endParaRPr>
          </a:p>
        </p:txBody>
      </p:sp>
      <p:sp>
        <p:nvSpPr>
          <p:cNvPr id="10" name="Rounded Rectangle 7"/>
          <p:cNvSpPr/>
          <p:nvPr/>
        </p:nvSpPr>
        <p:spPr>
          <a:xfrm>
            <a:off x="4062200" y="6124322"/>
            <a:ext cx="2016224" cy="725760"/>
          </a:xfrm>
          <a:prstGeom prst="roundRect">
            <a:avLst/>
          </a:prstGeom>
          <a:solidFill>
            <a:srgbClr val="0084B4"/>
          </a:solidFill>
          <a:ln w="25400" cap="flat" cmpd="sng" algn="ctr">
            <a:solidFill>
              <a:sysClr val="window" lastClr="FFFFFF"/>
            </a:solidFill>
            <a:prstDash val="solid"/>
          </a:ln>
          <a:effectLst>
            <a:outerShdw blurRad="38100" dist="25400" dir="5400000" rotWithShape="0">
              <a:srgbClr val="000000">
                <a:alpha val="40000"/>
              </a:srgbClr>
            </a:outerShdw>
          </a:effectLst>
        </p:spPr>
        <p:txBody>
          <a:bodyPr rtlCol="0" anchor="ctr"/>
          <a:lstStyle/>
          <a:p>
            <a:pPr marL="0" marR="0" lvl="0" indent="0" defTabSz="914400" eaLnBrk="1" fontAlgn="auto" latinLnBrk="0" hangingPunct="1">
              <a:lnSpc>
                <a:spcPct val="100000"/>
              </a:lnSpc>
              <a:spcBef>
                <a:spcPts val="0"/>
              </a:spcBef>
              <a:spcAft>
                <a:spcPts val="0"/>
              </a:spcAft>
              <a:buClrTx/>
              <a:buSzTx/>
              <a:buFont typeface="Arial" pitchFamily="34" charset="0"/>
              <a:buChar char="•"/>
              <a:tabLst/>
              <a:defRPr/>
            </a:pPr>
            <a:r>
              <a:rPr kumimoji="0" lang="es-ES_tradnl" sz="1200" b="0" i="0" u="none" strike="noStrike" kern="0" cap="none" spc="0" normalizeH="0" baseline="0" noProof="0" dirty="0" smtClean="0">
                <a:ln>
                  <a:noFill/>
                </a:ln>
                <a:solidFill>
                  <a:prstClr val="white"/>
                </a:solidFill>
                <a:effectLst/>
                <a:uLnTx/>
                <a:uFillTx/>
                <a:latin typeface="Gill Sans MT"/>
                <a:ea typeface="+mn-ea"/>
                <a:cs typeface="+mn-cs"/>
              </a:rPr>
              <a:t>Hacinamiento agrupado</a:t>
            </a:r>
          </a:p>
          <a:p>
            <a:pPr marL="0" marR="0" lvl="0" indent="0" defTabSz="914400" eaLnBrk="1" fontAlgn="auto" latinLnBrk="0" hangingPunct="1">
              <a:lnSpc>
                <a:spcPct val="100000"/>
              </a:lnSpc>
              <a:spcBef>
                <a:spcPts val="0"/>
              </a:spcBef>
              <a:spcAft>
                <a:spcPts val="0"/>
              </a:spcAft>
              <a:buClrTx/>
              <a:buSzTx/>
              <a:buFont typeface="Arial" pitchFamily="34" charset="0"/>
              <a:buChar char="•"/>
              <a:tabLst/>
              <a:defRPr/>
            </a:pPr>
            <a:r>
              <a:rPr kumimoji="0" lang="es-ES_tradnl" sz="1200" b="0" i="0" u="none" strike="noStrike" kern="0" cap="none" spc="0" normalizeH="0" baseline="0" noProof="0" dirty="0" smtClean="0">
                <a:ln>
                  <a:noFill/>
                </a:ln>
                <a:solidFill>
                  <a:prstClr val="white"/>
                </a:solidFill>
                <a:effectLst/>
                <a:uLnTx/>
                <a:uFillTx/>
                <a:latin typeface="Gill Sans MT"/>
                <a:ea typeface="+mn-ea"/>
                <a:cs typeface="+mn-cs"/>
              </a:rPr>
              <a:t>Cohabitación disfuncional</a:t>
            </a:r>
            <a:endParaRPr kumimoji="0" lang="es-ES" sz="1200" b="0" i="0" u="none" strike="noStrike" kern="0" cap="none" spc="0" normalizeH="0" baseline="0" noProof="0" dirty="0" smtClean="0">
              <a:ln>
                <a:noFill/>
              </a:ln>
              <a:solidFill>
                <a:prstClr val="white"/>
              </a:solidFill>
              <a:effectLst/>
              <a:uLnTx/>
              <a:uFillTx/>
              <a:latin typeface="Gill Sans MT"/>
              <a:ea typeface="+mn-ea"/>
              <a:cs typeface="+mn-cs"/>
            </a:endParaRPr>
          </a:p>
        </p:txBody>
      </p:sp>
      <p:sp>
        <p:nvSpPr>
          <p:cNvPr id="11" name="Rounded Rectangle 8"/>
          <p:cNvSpPr/>
          <p:nvPr/>
        </p:nvSpPr>
        <p:spPr>
          <a:xfrm>
            <a:off x="6150432" y="6124322"/>
            <a:ext cx="2016224" cy="725760"/>
          </a:xfrm>
          <a:prstGeom prst="roundRect">
            <a:avLst/>
          </a:prstGeom>
          <a:solidFill>
            <a:srgbClr val="0084B4"/>
          </a:solidFill>
          <a:ln w="25400" cap="flat" cmpd="sng" algn="ctr">
            <a:solidFill>
              <a:sysClr val="window" lastClr="FFFFFF"/>
            </a:solidFill>
            <a:prstDash val="solid"/>
          </a:ln>
          <a:effectLst>
            <a:outerShdw blurRad="38100" dist="25400" dir="5400000" rotWithShape="0">
              <a:srgbClr val="000000">
                <a:alpha val="40000"/>
              </a:srgbClr>
            </a:outerShdw>
          </a:effectLst>
        </p:spPr>
        <p:txBody>
          <a:bodyPr rtlCol="0" anchor="ctr"/>
          <a:lstStyle/>
          <a:p>
            <a:pPr marL="0" marR="0" lvl="0" indent="0" defTabSz="914400" eaLnBrk="1" fontAlgn="auto" latinLnBrk="0" hangingPunct="1">
              <a:lnSpc>
                <a:spcPct val="100000"/>
              </a:lnSpc>
              <a:spcBef>
                <a:spcPts val="0"/>
              </a:spcBef>
              <a:spcAft>
                <a:spcPts val="0"/>
              </a:spcAft>
              <a:buClrTx/>
              <a:buSzTx/>
              <a:buFont typeface="Arial" pitchFamily="34" charset="0"/>
              <a:buChar char="•"/>
              <a:tabLst/>
              <a:defRPr/>
            </a:pPr>
            <a:r>
              <a:rPr kumimoji="0" lang="es-ES_tradnl" sz="1200" b="0" i="0" u="none" strike="noStrike" kern="0" cap="none" spc="0" normalizeH="0" baseline="0" noProof="0" dirty="0" smtClean="0">
                <a:ln>
                  <a:noFill/>
                </a:ln>
                <a:solidFill>
                  <a:prstClr val="white"/>
                </a:solidFill>
                <a:effectLst/>
                <a:uLnTx/>
                <a:uFillTx/>
                <a:latin typeface="Gill Sans MT"/>
                <a:ea typeface="+mn-ea"/>
                <a:cs typeface="+mn-cs"/>
              </a:rPr>
              <a:t>Instalaciones internas</a:t>
            </a:r>
          </a:p>
          <a:p>
            <a:pPr marL="0" marR="0" lvl="0" indent="0" defTabSz="914400" eaLnBrk="1" fontAlgn="auto" latinLnBrk="0" hangingPunct="1">
              <a:lnSpc>
                <a:spcPct val="100000"/>
              </a:lnSpc>
              <a:spcBef>
                <a:spcPts val="0"/>
              </a:spcBef>
              <a:spcAft>
                <a:spcPts val="0"/>
              </a:spcAft>
              <a:buClrTx/>
              <a:buSzTx/>
              <a:buFont typeface="Arial" pitchFamily="34" charset="0"/>
              <a:buChar char="•"/>
              <a:tabLst/>
              <a:defRPr/>
            </a:pPr>
            <a:r>
              <a:rPr kumimoji="0" lang="es-ES_tradnl" sz="1200" b="0" i="0" u="none" strike="noStrike" kern="0" cap="none" spc="0" normalizeH="0" baseline="0" noProof="0" dirty="0" smtClean="0">
                <a:ln>
                  <a:noFill/>
                </a:ln>
                <a:solidFill>
                  <a:prstClr val="white"/>
                </a:solidFill>
                <a:effectLst/>
                <a:uLnTx/>
                <a:uFillTx/>
                <a:latin typeface="Gill Sans MT"/>
                <a:ea typeface="+mn-ea"/>
                <a:cs typeface="+mn-cs"/>
              </a:rPr>
              <a:t>Servicios Sanitarios</a:t>
            </a:r>
            <a:endParaRPr kumimoji="0" lang="es-ES" sz="1200" b="0" i="0" u="none" strike="noStrike" kern="0" cap="none" spc="0" normalizeH="0" baseline="0" noProof="0" dirty="0" smtClean="0">
              <a:ln>
                <a:noFill/>
              </a:ln>
              <a:solidFill>
                <a:prstClr val="white"/>
              </a:solidFill>
              <a:effectLst/>
              <a:uLnTx/>
              <a:uFillTx/>
              <a:latin typeface="Gill Sans MT"/>
              <a:ea typeface="+mn-ea"/>
              <a:cs typeface="+mn-cs"/>
            </a:endParaRPr>
          </a:p>
        </p:txBody>
      </p:sp>
      <p:sp>
        <p:nvSpPr>
          <p:cNvPr id="12" name="Rounded Rectangle 9"/>
          <p:cNvSpPr/>
          <p:nvPr/>
        </p:nvSpPr>
        <p:spPr>
          <a:xfrm>
            <a:off x="8166656" y="6052314"/>
            <a:ext cx="2016224" cy="936104"/>
          </a:xfrm>
          <a:prstGeom prst="roundRect">
            <a:avLst/>
          </a:prstGeom>
          <a:solidFill>
            <a:srgbClr val="0084B4"/>
          </a:solidFill>
          <a:ln w="25400" cap="flat" cmpd="sng" algn="ctr">
            <a:solidFill>
              <a:sysClr val="window" lastClr="FFFFFF"/>
            </a:solidFill>
            <a:prstDash val="solid"/>
          </a:ln>
          <a:effectLst>
            <a:outerShdw blurRad="38100" dist="25400" dir="5400000" rotWithShape="0">
              <a:srgbClr val="000000">
                <a:alpha val="40000"/>
              </a:srgbClr>
            </a:outerShdw>
          </a:effectLst>
        </p:spPr>
        <p:txBody>
          <a:bodyPr rtlCol="0" anchor="ctr"/>
          <a:lstStyle/>
          <a:p>
            <a:pPr marL="0" marR="0" lvl="0" indent="0" defTabSz="914400" eaLnBrk="1" fontAlgn="auto" latinLnBrk="0" hangingPunct="1">
              <a:lnSpc>
                <a:spcPct val="100000"/>
              </a:lnSpc>
              <a:spcBef>
                <a:spcPts val="0"/>
              </a:spcBef>
              <a:spcAft>
                <a:spcPts val="0"/>
              </a:spcAft>
              <a:buClrTx/>
              <a:buSzTx/>
              <a:buFont typeface="Arial" pitchFamily="34" charset="0"/>
              <a:buChar char="•"/>
              <a:tabLst/>
              <a:defRPr/>
            </a:pPr>
            <a:r>
              <a:rPr kumimoji="0" lang="es-ES_tradnl" sz="1200" b="0" i="0" u="none" strike="noStrike" kern="0" cap="none" spc="0" normalizeH="0" baseline="0" noProof="0" dirty="0" smtClean="0">
                <a:ln>
                  <a:noFill/>
                </a:ln>
                <a:solidFill>
                  <a:prstClr val="white"/>
                </a:solidFill>
                <a:effectLst/>
                <a:uLnTx/>
                <a:uFillTx/>
                <a:latin typeface="Gill Sans MT"/>
                <a:ea typeface="+mn-ea"/>
                <a:cs typeface="+mn-cs"/>
              </a:rPr>
              <a:t>Disponibilidad de servicios domiciliarios, Servicios en la vía pública</a:t>
            </a:r>
          </a:p>
          <a:p>
            <a:pPr marL="0" marR="0" lvl="0" indent="0" defTabSz="914400" eaLnBrk="1" fontAlgn="auto" latinLnBrk="0" hangingPunct="1">
              <a:lnSpc>
                <a:spcPct val="100000"/>
              </a:lnSpc>
              <a:spcBef>
                <a:spcPts val="0"/>
              </a:spcBef>
              <a:spcAft>
                <a:spcPts val="0"/>
              </a:spcAft>
              <a:buClrTx/>
              <a:buSzTx/>
              <a:buFont typeface="Arial" pitchFamily="34" charset="0"/>
              <a:buChar char="•"/>
              <a:tabLst/>
              <a:defRPr/>
            </a:pPr>
            <a:r>
              <a:rPr kumimoji="0" lang="es-ES_tradnl" sz="1200" b="0" i="0" u="none" strike="noStrike" kern="0" cap="none" spc="0" normalizeH="0" baseline="0" noProof="0" dirty="0" smtClean="0">
                <a:ln>
                  <a:noFill/>
                </a:ln>
                <a:solidFill>
                  <a:prstClr val="white"/>
                </a:solidFill>
                <a:effectLst/>
                <a:uLnTx/>
                <a:uFillTx/>
                <a:latin typeface="Gill Sans MT"/>
                <a:ea typeface="+mn-ea"/>
                <a:cs typeface="+mn-cs"/>
              </a:rPr>
              <a:t>Condiciones urbano-ambientales</a:t>
            </a:r>
            <a:endParaRPr kumimoji="0" lang="es-ES" sz="1200" b="0" i="0" u="none" strike="noStrike" kern="0" cap="none" spc="0" normalizeH="0" baseline="0" noProof="0" dirty="0" smtClean="0">
              <a:ln>
                <a:noFill/>
              </a:ln>
              <a:solidFill>
                <a:prstClr val="white"/>
              </a:solidFill>
              <a:effectLst/>
              <a:uLnTx/>
              <a:uFillTx/>
              <a:latin typeface="Gill Sans MT"/>
              <a:ea typeface="+mn-ea"/>
              <a:cs typeface="+mn-cs"/>
            </a:endParaRPr>
          </a:p>
        </p:txBody>
      </p:sp>
    </p:spTree>
    <p:extLst>
      <p:ext uri="{BB962C8B-B14F-4D97-AF65-F5344CB8AC3E}">
        <p14:creationId xmlns:p14="http://schemas.microsoft.com/office/powerpoint/2010/main" xmlns="" val="33227697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03513" y="116632"/>
            <a:ext cx="3168352" cy="599991"/>
          </a:xfrm>
          <a:prstGeom prst="rect">
            <a:avLst/>
          </a:prstGeom>
          <a:noFill/>
          <a:extLst>
            <a:ext uri="{909E8E84-426E-40DD-AFC4-6F175D3DCCD1}">
              <a14:hiddenFill xmlns:a14="http://schemas.microsoft.com/office/drawing/2010/main" xmlns="">
                <a:solidFill>
                  <a:srgbClr val="FFFFFF"/>
                </a:solidFill>
              </a14:hiddenFill>
            </a:ext>
          </a:extLst>
        </p:spPr>
      </p:pic>
      <p:sp>
        <p:nvSpPr>
          <p:cNvPr id="4" name="Content Placeholder 2"/>
          <p:cNvSpPr txBox="1">
            <a:spLocks/>
          </p:cNvSpPr>
          <p:nvPr/>
        </p:nvSpPr>
        <p:spPr>
          <a:xfrm>
            <a:off x="1991544" y="2144942"/>
            <a:ext cx="8229600" cy="3444299"/>
          </a:xfrm>
          <a:prstGeom prst="rect">
            <a:avLst/>
          </a:prstGeom>
        </p:spPr>
        <p:txBody>
          <a:bodyPr vert="horz" lIns="91440" tIns="45720" rIns="91440" bIns="45720" rtlCol="0">
            <a:normAutofit/>
          </a:bodyPr>
          <a:lstStyle>
            <a:lvl1pPr marL="0" indent="0" algn="l" defTabSz="914400" rtl="0" eaLnBrk="1" latinLnBrk="0" hangingPunct="1">
              <a:spcBef>
                <a:spcPct val="20000"/>
              </a:spcBef>
              <a:spcAft>
                <a:spcPts val="600"/>
              </a:spcAft>
              <a:buFont typeface="Arial" pitchFamily="34" charset="0"/>
              <a:buNone/>
              <a:defRPr sz="2000" b="0" kern="1200" cap="all" spc="120" baseline="0">
                <a:solidFill>
                  <a:schemeClr val="tx2"/>
                </a:solidFill>
                <a:latin typeface="+mj-lt"/>
                <a:ea typeface="+mn-ea"/>
                <a:cs typeface="+mn-cs"/>
              </a:defRPr>
            </a:lvl1pPr>
            <a:lvl2pPr marL="457200" indent="0" algn="ctr" defTabSz="914400" rtl="0" eaLnBrk="1" latinLnBrk="0" hangingPunct="1">
              <a:spcBef>
                <a:spcPct val="20000"/>
              </a:spcBef>
              <a:buClr>
                <a:schemeClr val="tx2"/>
              </a:buClr>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spcBef>
                <a:spcPct val="20000"/>
              </a:spcBef>
              <a:buClr>
                <a:schemeClr val="tx2"/>
              </a:buClr>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spcBef>
                <a:spcPct val="20000"/>
              </a:spcBef>
              <a:buClr>
                <a:schemeClr val="tx2"/>
              </a:buClr>
              <a:buFont typeface="Arial"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spcBef>
                <a:spcPct val="20000"/>
              </a:spcBef>
              <a:buClr>
                <a:schemeClr val="tx2"/>
              </a:buClr>
              <a:buFont typeface="Arial" pitchFamily="34" charset="0"/>
              <a:buNone/>
              <a:defRPr sz="1800" kern="1200" baseline="0">
                <a:solidFill>
                  <a:schemeClr val="tx1">
                    <a:tint val="75000"/>
                  </a:schemeClr>
                </a:solidFill>
                <a:latin typeface="+mn-lt"/>
                <a:ea typeface="+mn-ea"/>
                <a:cs typeface="+mn-cs"/>
              </a:defRPr>
            </a:lvl5pPr>
            <a:lvl6pPr marL="22860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6pPr>
            <a:lvl7pPr marL="27432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7pPr>
            <a:lvl8pPr marL="32004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8pPr>
            <a:lvl9pPr marL="36576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9pPr>
          </a:lstStyle>
          <a:p>
            <a:endParaRPr lang="es-ES_tradnl" dirty="0"/>
          </a:p>
          <a:p>
            <a:endParaRPr lang="es-ES" dirty="0"/>
          </a:p>
        </p:txBody>
      </p:sp>
      <p:pic>
        <p:nvPicPr>
          <p:cNvPr id="2" name="Imagen 1"/>
          <p:cNvPicPr>
            <a:picLocks noChangeAspect="1"/>
          </p:cNvPicPr>
          <p:nvPr/>
        </p:nvPicPr>
        <p:blipFill>
          <a:blip r:embed="rId3"/>
          <a:stretch>
            <a:fillRect/>
          </a:stretch>
        </p:blipFill>
        <p:spPr>
          <a:xfrm>
            <a:off x="1703513" y="1600727"/>
            <a:ext cx="9169182" cy="5057248"/>
          </a:xfrm>
          <a:prstGeom prst="rect">
            <a:avLst/>
          </a:prstGeom>
        </p:spPr>
      </p:pic>
      <p:sp>
        <p:nvSpPr>
          <p:cNvPr id="7" name="Title 1"/>
          <p:cNvSpPr txBox="1">
            <a:spLocks/>
          </p:cNvSpPr>
          <p:nvPr/>
        </p:nvSpPr>
        <p:spPr>
          <a:xfrm>
            <a:off x="677094" y="772399"/>
            <a:ext cx="8229600" cy="828328"/>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sz="8800" kern="1200" cap="all" spc="-80" baseline="0">
                <a:solidFill>
                  <a:schemeClr val="tx1"/>
                </a:solidFill>
                <a:latin typeface="+mj-lt"/>
                <a:ea typeface="+mj-ea"/>
                <a:cs typeface="+mj-cs"/>
              </a:defRPr>
            </a:lvl1pPr>
          </a:lstStyle>
          <a:p>
            <a:r>
              <a:rPr lang="es-ES_tradnl" sz="3000" dirty="0" smtClean="0">
                <a:solidFill>
                  <a:schemeClr val="accent1"/>
                </a:solidFill>
              </a:rPr>
              <a:t>ESQUEMÁTICAMENTE……</a:t>
            </a:r>
            <a:endParaRPr lang="es-ES" sz="3000" dirty="0"/>
          </a:p>
        </p:txBody>
      </p:sp>
    </p:spTree>
    <p:extLst>
      <p:ext uri="{BB962C8B-B14F-4D97-AF65-F5344CB8AC3E}">
        <p14:creationId xmlns:p14="http://schemas.microsoft.com/office/powerpoint/2010/main" xmlns="" val="3753530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954924" y="396453"/>
            <a:ext cx="7721600" cy="917997"/>
          </a:xfrm>
        </p:spPr>
        <p:txBody>
          <a:bodyPr>
            <a:normAutofit/>
          </a:bodyPr>
          <a:lstStyle/>
          <a:p>
            <a:pPr algn="ctr"/>
            <a:r>
              <a:rPr lang="es-ES" sz="3000" b="1" dirty="0" smtClean="0"/>
              <a:t>DEFICIT HABITACIONAL (CONT.)</a:t>
            </a:r>
            <a:endParaRPr lang="es-AR" sz="3000" b="1" dirty="0"/>
          </a:p>
        </p:txBody>
      </p:sp>
      <p:sp>
        <p:nvSpPr>
          <p:cNvPr id="6" name="Marcador de contenido 5"/>
          <p:cNvSpPr>
            <a:spLocks noGrp="1"/>
          </p:cNvSpPr>
          <p:nvPr>
            <p:ph idx="1"/>
          </p:nvPr>
        </p:nvSpPr>
        <p:spPr>
          <a:xfrm>
            <a:off x="1000125" y="1470447"/>
            <a:ext cx="10410824" cy="4958927"/>
          </a:xfrm>
        </p:spPr>
        <p:txBody>
          <a:bodyPr>
            <a:normAutofit fontScale="85000" lnSpcReduction="20000"/>
          </a:bodyPr>
          <a:lstStyle/>
          <a:p>
            <a:r>
              <a:rPr lang="es-AR" sz="2500" dirty="0"/>
              <a:t>El </a:t>
            </a:r>
            <a:r>
              <a:rPr lang="es-AR" sz="2500" i="1" dirty="0"/>
              <a:t>déficit cuantitativo</a:t>
            </a:r>
            <a:r>
              <a:rPr lang="es-AR" sz="2500" dirty="0"/>
              <a:t> refleja la necesidad de construcción o adición de una determinada cantidad de viviendas al parque existente, que permitiría alcanzar una relación de uno a uno entre viviendas adecuadas y hogares.</a:t>
            </a:r>
          </a:p>
          <a:p>
            <a:r>
              <a:rPr lang="es-AR" sz="2500" dirty="0"/>
              <a:t>El </a:t>
            </a:r>
            <a:r>
              <a:rPr lang="es-AR" sz="2500" i="1" dirty="0"/>
              <a:t>cualitativo</a:t>
            </a:r>
            <a:r>
              <a:rPr lang="es-AR" sz="2500" dirty="0"/>
              <a:t>, en cambio, comprende aquellas viviendas con deficiencias en la calidad constructiva de la vivienda, careciendo al menos de una de las instalaciones, pero la calidad de los materiales permite su mejoramiento y completamiento. Estas viviendas son consideradas como deficitarias recuperables.</a:t>
            </a:r>
          </a:p>
          <a:p>
            <a:r>
              <a:rPr lang="es-AR" sz="2500" dirty="0"/>
              <a:t>Existe una dimensión adicional dentro del </a:t>
            </a:r>
            <a:r>
              <a:rPr lang="es-AR" sz="2500" i="1" dirty="0"/>
              <a:t>déficit cualitativo</a:t>
            </a:r>
            <a:r>
              <a:rPr lang="es-AR" sz="2500" dirty="0"/>
              <a:t> compuesta por el hacinamiento por cuarto de los hogares, que no implica deficiencias materiales de la vivienda –lo que hace que dicha vivienda pueda ser habitable por otros hogares- sino que presenta una situación deficitaria para los hogares</a:t>
            </a:r>
            <a:r>
              <a:rPr lang="es-AR" sz="2500" dirty="0" smtClean="0"/>
              <a:t>.</a:t>
            </a:r>
          </a:p>
          <a:p>
            <a:r>
              <a:rPr lang="es-AR" sz="2500" dirty="0"/>
              <a:t>Se considerará que las condiciones mínimas de habitabilidad corresponden a una relación personas/cuartos de hasta dos personas y la existencia en la vivienda de baño con inodoro con descarga de agua de uso exclusivo. Por otro lado, se considerará una situación de cohabitación de hogares aquella donde convivan dos hogares o más en una misma vivienda.</a:t>
            </a:r>
          </a:p>
          <a:p>
            <a:endParaRPr lang="es-AR" dirty="0" smtClean="0"/>
          </a:p>
          <a:p>
            <a:endParaRPr lang="es-AR" sz="4000" dirty="0"/>
          </a:p>
        </p:txBody>
      </p:sp>
      <p:pic>
        <p:nvPicPr>
          <p:cNvPr id="4"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9513" y="116631"/>
            <a:ext cx="2955293" cy="5596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7909236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39351" y="116632"/>
            <a:ext cx="4224469" cy="599991"/>
          </a:xfrm>
          <a:prstGeom prst="rect">
            <a:avLst/>
          </a:prstGeom>
          <a:noFill/>
          <a:extLst>
            <a:ext uri="{909E8E84-426E-40DD-AFC4-6F175D3DCCD1}">
              <a14:hiddenFill xmlns:a14="http://schemas.microsoft.com/office/drawing/2010/main" xmlns="">
                <a:solidFill>
                  <a:srgbClr val="FFFFFF"/>
                </a:solidFill>
              </a14:hiddenFill>
            </a:ext>
          </a:extLst>
        </p:spPr>
      </p:pic>
      <p:sp>
        <p:nvSpPr>
          <p:cNvPr id="4" name="Content Placeholder 2"/>
          <p:cNvSpPr txBox="1">
            <a:spLocks/>
          </p:cNvSpPr>
          <p:nvPr/>
        </p:nvSpPr>
        <p:spPr>
          <a:xfrm>
            <a:off x="623392" y="2144942"/>
            <a:ext cx="10972800" cy="3444299"/>
          </a:xfrm>
          <a:prstGeom prst="rect">
            <a:avLst/>
          </a:prstGeom>
        </p:spPr>
        <p:txBody>
          <a:bodyPr vert="horz" lIns="91440" tIns="45720" rIns="91440" bIns="45720" rtlCol="0">
            <a:normAutofit/>
          </a:bodyPr>
          <a:lstStyle>
            <a:lvl1pPr marL="0" indent="0" algn="l" defTabSz="914400" rtl="0" eaLnBrk="1" latinLnBrk="0" hangingPunct="1">
              <a:spcBef>
                <a:spcPct val="20000"/>
              </a:spcBef>
              <a:spcAft>
                <a:spcPts val="600"/>
              </a:spcAft>
              <a:buFont typeface="Arial" pitchFamily="34" charset="0"/>
              <a:buNone/>
              <a:defRPr sz="2000" b="0" kern="1200" cap="all" spc="120" baseline="0">
                <a:solidFill>
                  <a:schemeClr val="tx2"/>
                </a:solidFill>
                <a:latin typeface="+mj-lt"/>
                <a:ea typeface="+mn-ea"/>
                <a:cs typeface="+mn-cs"/>
              </a:defRPr>
            </a:lvl1pPr>
            <a:lvl2pPr marL="457200" indent="0" algn="ctr" defTabSz="914400" rtl="0" eaLnBrk="1" latinLnBrk="0" hangingPunct="1">
              <a:spcBef>
                <a:spcPct val="20000"/>
              </a:spcBef>
              <a:buClr>
                <a:schemeClr val="tx2"/>
              </a:buClr>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spcBef>
                <a:spcPct val="20000"/>
              </a:spcBef>
              <a:buClr>
                <a:schemeClr val="tx2"/>
              </a:buClr>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spcBef>
                <a:spcPct val="20000"/>
              </a:spcBef>
              <a:buClr>
                <a:schemeClr val="tx2"/>
              </a:buClr>
              <a:buFont typeface="Arial"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spcBef>
                <a:spcPct val="20000"/>
              </a:spcBef>
              <a:buClr>
                <a:schemeClr val="tx2"/>
              </a:buClr>
              <a:buFont typeface="Arial" pitchFamily="34" charset="0"/>
              <a:buNone/>
              <a:defRPr sz="1800" kern="1200" baseline="0">
                <a:solidFill>
                  <a:schemeClr val="tx1">
                    <a:tint val="75000"/>
                  </a:schemeClr>
                </a:solidFill>
                <a:latin typeface="+mn-lt"/>
                <a:ea typeface="+mn-ea"/>
                <a:cs typeface="+mn-cs"/>
              </a:defRPr>
            </a:lvl5pPr>
            <a:lvl6pPr marL="22860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6pPr>
            <a:lvl7pPr marL="27432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7pPr>
            <a:lvl8pPr marL="32004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8pPr>
            <a:lvl9pPr marL="36576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9pPr>
          </a:lstStyle>
          <a:p>
            <a:endParaRPr lang="es-ES_tradnl" dirty="0" smtClean="0"/>
          </a:p>
          <a:p>
            <a:endParaRPr lang="es-ES" dirty="0"/>
          </a:p>
        </p:txBody>
      </p:sp>
      <p:sp>
        <p:nvSpPr>
          <p:cNvPr id="5" name="Title 1"/>
          <p:cNvSpPr txBox="1">
            <a:spLocks/>
          </p:cNvSpPr>
          <p:nvPr/>
        </p:nvSpPr>
        <p:spPr>
          <a:xfrm>
            <a:off x="612736" y="548680"/>
            <a:ext cx="10972800" cy="864096"/>
          </a:xfrm>
          <a:prstGeom prst="rect">
            <a:avLst/>
          </a:prstGeom>
        </p:spPr>
        <p:txBody>
          <a:bodyPr vert="horz" anchor="b" anchorCtr="0">
            <a:noAutofit/>
          </a:bodyPr>
          <a:lstStyle>
            <a:lvl1pPr algn="l" rtl="0" eaLnBrk="1" latinLnBrk="0" hangingPunct="1">
              <a:spcBef>
                <a:spcPct val="0"/>
              </a:spcBef>
              <a:buNone/>
              <a:defRPr kumimoji="0" sz="3200" kern="1200">
                <a:solidFill>
                  <a:schemeClr val="tx2"/>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S_tradnl" sz="3600" b="0" i="0" u="none" strike="noStrike" kern="1200" cap="all" spc="0" normalizeH="0" baseline="0" noProof="0" smtClean="0">
                <a:ln>
                  <a:noFill/>
                </a:ln>
                <a:solidFill>
                  <a:srgbClr val="0084B4"/>
                </a:solidFill>
                <a:effectLst/>
                <a:uLnTx/>
                <a:uFillTx/>
                <a:latin typeface="Bookman Old Style"/>
                <a:ea typeface="+mj-ea"/>
                <a:cs typeface="+mj-cs"/>
              </a:rPr>
              <a:t>SITUACIÓN HABITACIONAL 2010</a:t>
            </a:r>
            <a:endParaRPr kumimoji="0" lang="es-ES" sz="3600" b="0" i="0" u="none" strike="noStrike" kern="1200" cap="none" spc="0" normalizeH="0" baseline="0" noProof="0" dirty="0">
              <a:ln>
                <a:noFill/>
              </a:ln>
              <a:solidFill>
                <a:srgbClr val="676A55"/>
              </a:solidFill>
              <a:effectLst/>
              <a:uLnTx/>
              <a:uFillTx/>
              <a:latin typeface="Bookman Old Style"/>
              <a:ea typeface="+mj-ea"/>
              <a:cs typeface="+mj-cs"/>
            </a:endParaRPr>
          </a:p>
        </p:txBody>
      </p:sp>
      <p:sp>
        <p:nvSpPr>
          <p:cNvPr id="6" name="Content Placeholder 2"/>
          <p:cNvSpPr txBox="1">
            <a:spLocks/>
          </p:cNvSpPr>
          <p:nvPr/>
        </p:nvSpPr>
        <p:spPr>
          <a:xfrm>
            <a:off x="598944" y="1651248"/>
            <a:ext cx="10670976" cy="2281808"/>
          </a:xfrm>
          <a:prstGeom prst="rect">
            <a:avLst/>
          </a:prstGeom>
          <a:solidFill>
            <a:sysClr val="window" lastClr="FFFFFF">
              <a:lumMod val="95000"/>
            </a:sysClr>
          </a:solidFill>
        </p:spPr>
        <p:txBody>
          <a:bodyPr vert="horz">
            <a:normAutofit/>
          </a:bodyPr>
          <a:lst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a:lstStyle>
          <a:p>
            <a:pPr marL="274320" marR="0" lvl="0" indent="-274320" algn="just" defTabSz="914400" rtl="0" eaLnBrk="1" fontAlgn="auto" latinLnBrk="0" hangingPunct="1">
              <a:lnSpc>
                <a:spcPct val="100000"/>
              </a:lnSpc>
              <a:spcBef>
                <a:spcPts val="600"/>
              </a:spcBef>
              <a:spcAft>
                <a:spcPts val="0"/>
              </a:spcAft>
              <a:buClr>
                <a:srgbClr val="0084B4"/>
              </a:buClr>
              <a:buSzPct val="76000"/>
              <a:buFont typeface="Wingdings 3"/>
              <a:buChar char=""/>
              <a:tabLst/>
              <a:defRPr/>
            </a:pPr>
            <a:r>
              <a:rPr kumimoji="0" lang="es-AR" sz="1800" b="0" i="0" u="none" strike="noStrike" kern="1200" cap="none" spc="0" normalizeH="0" baseline="0" noProof="0" smtClean="0">
                <a:ln>
                  <a:noFill/>
                </a:ln>
                <a:solidFill>
                  <a:sysClr val="windowText" lastClr="000000"/>
                </a:solidFill>
                <a:effectLst/>
                <a:uLnTx/>
                <a:uFillTx/>
                <a:latin typeface="Gill Sans MT"/>
                <a:ea typeface="+mn-ea"/>
                <a:cs typeface="+mn-cs"/>
              </a:rPr>
              <a:t>Los datos del CNPHV 2010 muestran que en la Argentina habitaban 40.117.096 personas que conformaban 12.171.675 hogares, distribuidos en 13.838.097 viviendas; esto es, una vivienda cada, aproximadamente, 3 personas.</a:t>
            </a:r>
          </a:p>
          <a:p>
            <a:pPr marL="274320" marR="0" lvl="0" indent="-274320" algn="just" defTabSz="914400" rtl="0" eaLnBrk="1" fontAlgn="auto" latinLnBrk="0" hangingPunct="1">
              <a:lnSpc>
                <a:spcPct val="100000"/>
              </a:lnSpc>
              <a:spcBef>
                <a:spcPts val="600"/>
              </a:spcBef>
              <a:spcAft>
                <a:spcPts val="0"/>
              </a:spcAft>
              <a:buClr>
                <a:srgbClr val="0084B4"/>
              </a:buClr>
              <a:buSzPct val="76000"/>
              <a:buFont typeface="Wingdings 3"/>
              <a:buChar char=""/>
              <a:tabLst/>
              <a:defRPr/>
            </a:pPr>
            <a:r>
              <a:rPr kumimoji="0" lang="es-AR" sz="1800" b="0" i="0" u="none" strike="noStrike" kern="1200" cap="none" spc="0" normalizeH="0" baseline="0" noProof="0" smtClean="0">
                <a:ln>
                  <a:noFill/>
                </a:ln>
                <a:solidFill>
                  <a:sysClr val="windowText" lastClr="000000"/>
                </a:solidFill>
                <a:effectLst/>
                <a:uLnTx/>
                <a:uFillTx/>
                <a:latin typeface="Gill Sans MT"/>
                <a:ea typeface="+mn-ea"/>
                <a:cs typeface="+mn-cs"/>
              </a:rPr>
              <a:t>El análisis intercensal muestra que las tasas anuales medias de crecimiento del parque de viviendas han disminuido con el paso del tiempo, aunque no así las correspondientes a la población y a los hogares, que han revertido esa tendencia a la baja desde el anterior CNPHV de 2001.</a:t>
            </a:r>
            <a:endParaRPr kumimoji="0" lang="es-ES" sz="1800" b="0" i="0" u="none" strike="noStrike" kern="1200" cap="none" spc="0" normalizeH="0" baseline="0" noProof="0" dirty="0">
              <a:ln>
                <a:noFill/>
              </a:ln>
              <a:solidFill>
                <a:sysClr val="windowText" lastClr="000000"/>
              </a:solidFill>
              <a:effectLst/>
              <a:uLnTx/>
              <a:uFillTx/>
              <a:latin typeface="Gill Sans MT"/>
              <a:ea typeface="+mn-ea"/>
              <a:cs typeface="+mn-cs"/>
            </a:endParaRPr>
          </a:p>
        </p:txBody>
      </p:sp>
      <p:pic>
        <p:nvPicPr>
          <p:cNvPr id="7" name="Picture 1"/>
          <p:cNvPicPr>
            <a:picLocks noChangeAspect="1" noChangeArrowheads="1"/>
          </p:cNvPicPr>
          <p:nvPr/>
        </p:nvPicPr>
        <p:blipFill>
          <a:blip r:embed="rId3" cstate="print"/>
          <a:srcRect/>
          <a:stretch>
            <a:fillRect/>
          </a:stretch>
        </p:blipFill>
        <p:spPr bwMode="auto">
          <a:xfrm>
            <a:off x="900769" y="4365104"/>
            <a:ext cx="10172700" cy="2304256"/>
          </a:xfrm>
          <a:prstGeom prst="rect">
            <a:avLst/>
          </a:prstGeom>
          <a:noFill/>
          <a:ln w="9525">
            <a:noFill/>
            <a:miter lim="800000"/>
            <a:headEnd/>
            <a:tailEnd/>
          </a:ln>
          <a:effectLst/>
        </p:spPr>
      </p:pic>
      <p:sp>
        <p:nvSpPr>
          <p:cNvPr id="8" name="Rectangle 4"/>
          <p:cNvSpPr/>
          <p:nvPr/>
        </p:nvSpPr>
        <p:spPr>
          <a:xfrm>
            <a:off x="900768" y="4005065"/>
            <a:ext cx="8928992" cy="307777"/>
          </a:xfrm>
          <a:prstGeom prst="rect">
            <a:avLst/>
          </a:prstGeom>
        </p:spPr>
        <p:txBody>
          <a:bodyPr wrap="square">
            <a:spAutoFit/>
          </a:bodyPr>
          <a:lstStyle/>
          <a:p>
            <a:r>
              <a:rPr lang="es-AR" sz="1400" dirty="0" smtClean="0">
                <a:solidFill>
                  <a:prstClr val="black"/>
                </a:solidFill>
                <a:latin typeface="Gill Sans MT"/>
              </a:rPr>
              <a:t>Evolución intercensal de la población, los hogares y las viviendas. Total país. 1980-2010</a:t>
            </a:r>
            <a:endParaRPr lang="es-ES" sz="1400" dirty="0">
              <a:solidFill>
                <a:prstClr val="black"/>
              </a:solidFill>
              <a:latin typeface="Gill Sans MT"/>
            </a:endParaRPr>
          </a:p>
        </p:txBody>
      </p:sp>
    </p:spTree>
    <p:extLst>
      <p:ext uri="{BB962C8B-B14F-4D97-AF65-F5344CB8AC3E}">
        <p14:creationId xmlns:p14="http://schemas.microsoft.com/office/powerpoint/2010/main" xmlns="" val="4027245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03513" y="116632"/>
            <a:ext cx="3168352" cy="599991"/>
          </a:xfrm>
          <a:prstGeom prst="rect">
            <a:avLst/>
          </a:prstGeom>
          <a:noFill/>
          <a:extLst>
            <a:ext uri="{909E8E84-426E-40DD-AFC4-6F175D3DCCD1}">
              <a14:hiddenFill xmlns:a14="http://schemas.microsoft.com/office/drawing/2010/main" xmlns="">
                <a:solidFill>
                  <a:srgbClr val="FFFFFF"/>
                </a:solidFill>
              </a14:hiddenFill>
            </a:ext>
          </a:extLst>
        </p:spPr>
      </p:pic>
      <p:sp>
        <p:nvSpPr>
          <p:cNvPr id="4" name="Content Placeholder 2"/>
          <p:cNvSpPr txBox="1">
            <a:spLocks/>
          </p:cNvSpPr>
          <p:nvPr/>
        </p:nvSpPr>
        <p:spPr>
          <a:xfrm>
            <a:off x="1991544" y="2144942"/>
            <a:ext cx="8229600" cy="3444299"/>
          </a:xfrm>
          <a:prstGeom prst="rect">
            <a:avLst/>
          </a:prstGeom>
        </p:spPr>
        <p:txBody>
          <a:bodyPr vert="horz" lIns="91440" tIns="45720" rIns="91440" bIns="45720" rtlCol="0">
            <a:normAutofit/>
          </a:bodyPr>
          <a:lstStyle>
            <a:lvl1pPr marL="0" indent="0" algn="l" defTabSz="914400" rtl="0" eaLnBrk="1" latinLnBrk="0" hangingPunct="1">
              <a:spcBef>
                <a:spcPct val="20000"/>
              </a:spcBef>
              <a:spcAft>
                <a:spcPts val="600"/>
              </a:spcAft>
              <a:buFont typeface="Arial" pitchFamily="34" charset="0"/>
              <a:buNone/>
              <a:defRPr sz="2000" b="0" kern="1200" cap="all" spc="120" baseline="0">
                <a:solidFill>
                  <a:schemeClr val="tx2"/>
                </a:solidFill>
                <a:latin typeface="+mj-lt"/>
                <a:ea typeface="+mn-ea"/>
                <a:cs typeface="+mn-cs"/>
              </a:defRPr>
            </a:lvl1pPr>
            <a:lvl2pPr marL="457200" indent="0" algn="ctr" defTabSz="914400" rtl="0" eaLnBrk="1" latinLnBrk="0" hangingPunct="1">
              <a:spcBef>
                <a:spcPct val="20000"/>
              </a:spcBef>
              <a:buClr>
                <a:schemeClr val="tx2"/>
              </a:buClr>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spcBef>
                <a:spcPct val="20000"/>
              </a:spcBef>
              <a:buClr>
                <a:schemeClr val="tx2"/>
              </a:buClr>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spcBef>
                <a:spcPct val="20000"/>
              </a:spcBef>
              <a:buClr>
                <a:schemeClr val="tx2"/>
              </a:buClr>
              <a:buFont typeface="Arial"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spcBef>
                <a:spcPct val="20000"/>
              </a:spcBef>
              <a:buClr>
                <a:schemeClr val="tx2"/>
              </a:buClr>
              <a:buFont typeface="Arial" pitchFamily="34" charset="0"/>
              <a:buNone/>
              <a:defRPr sz="1800" kern="1200" baseline="0">
                <a:solidFill>
                  <a:schemeClr val="tx1">
                    <a:tint val="75000"/>
                  </a:schemeClr>
                </a:solidFill>
                <a:latin typeface="+mn-lt"/>
                <a:ea typeface="+mn-ea"/>
                <a:cs typeface="+mn-cs"/>
              </a:defRPr>
            </a:lvl5pPr>
            <a:lvl6pPr marL="22860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6pPr>
            <a:lvl7pPr marL="27432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7pPr>
            <a:lvl8pPr marL="32004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8pPr>
            <a:lvl9pPr marL="36576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9pPr>
          </a:lstStyle>
          <a:p>
            <a:endParaRPr lang="es-ES_tradnl" dirty="0"/>
          </a:p>
          <a:p>
            <a:endParaRPr lang="es-ES" dirty="0"/>
          </a:p>
        </p:txBody>
      </p:sp>
      <p:sp>
        <p:nvSpPr>
          <p:cNvPr id="6" name="Title 1"/>
          <p:cNvSpPr txBox="1">
            <a:spLocks/>
          </p:cNvSpPr>
          <p:nvPr/>
        </p:nvSpPr>
        <p:spPr>
          <a:xfrm>
            <a:off x="1847528" y="716622"/>
            <a:ext cx="8229600" cy="914400"/>
          </a:xfrm>
          <a:prstGeom prst="rect">
            <a:avLst/>
          </a:prstGeom>
        </p:spPr>
        <p:txBody>
          <a:bodyPr vert="horz" anchor="b" anchorCtr="0">
            <a:normAutofit fontScale="90000" lnSpcReduction="10000"/>
          </a:bodyPr>
          <a:lstStyle>
            <a:lvl1pPr algn="l" rtl="0" eaLnBrk="1" latinLnBrk="0" hangingPunct="1">
              <a:spcBef>
                <a:spcPct val="0"/>
              </a:spcBef>
              <a:buNone/>
              <a:defRPr kumimoji="0" sz="3200" kern="1200">
                <a:solidFill>
                  <a:schemeClr val="tx2"/>
                </a:solidFill>
                <a:latin typeface="+mj-lt"/>
                <a:ea typeface="+mj-ea"/>
                <a:cs typeface="+mj-cs"/>
              </a:defRPr>
            </a:lvl1pPr>
          </a:lstStyle>
          <a:p>
            <a:pPr algn="ctr">
              <a:defRPr/>
            </a:pPr>
            <a:r>
              <a:rPr lang="es-ES_tradnl" sz="3100" cap="all" spc="-80" dirty="0">
                <a:solidFill>
                  <a:schemeClr val="accent1"/>
                </a:solidFill>
              </a:rPr>
              <a:t>RESULTADOS DÉFICIT HABITACIONAL TOTAL PAÍS A PARTIR DE EPH</a:t>
            </a:r>
            <a:endParaRPr lang="es-ES" sz="3100" cap="all" spc="-80" dirty="0">
              <a:solidFill>
                <a:schemeClr val="accent1"/>
              </a:solidFill>
            </a:endParaRPr>
          </a:p>
        </p:txBody>
      </p:sp>
      <p:pic>
        <p:nvPicPr>
          <p:cNvPr id="7" name="Imagen 16"/>
          <p:cNvPicPr/>
          <p:nvPr/>
        </p:nvPicPr>
        <p:blipFill>
          <a:blip r:embed="rId3" cstate="print"/>
          <a:srcRect/>
          <a:stretch>
            <a:fillRect/>
          </a:stretch>
        </p:blipFill>
        <p:spPr bwMode="auto">
          <a:xfrm>
            <a:off x="2505944" y="1612767"/>
            <a:ext cx="6984776" cy="5136543"/>
          </a:xfrm>
          <a:prstGeom prst="rect">
            <a:avLst/>
          </a:prstGeom>
          <a:noFill/>
          <a:ln w="9525">
            <a:noFill/>
            <a:miter lim="800000"/>
            <a:headEnd/>
            <a:tailEnd/>
          </a:ln>
        </p:spPr>
      </p:pic>
    </p:spTree>
    <p:extLst>
      <p:ext uri="{BB962C8B-B14F-4D97-AF65-F5344CB8AC3E}">
        <p14:creationId xmlns:p14="http://schemas.microsoft.com/office/powerpoint/2010/main" xmlns="" val="4106860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03513" y="116632"/>
            <a:ext cx="3168352" cy="599991"/>
          </a:xfrm>
          <a:prstGeom prst="rect">
            <a:avLst/>
          </a:prstGeom>
          <a:noFill/>
          <a:extLst>
            <a:ext uri="{909E8E84-426E-40DD-AFC4-6F175D3DCCD1}">
              <a14:hiddenFill xmlns:a14="http://schemas.microsoft.com/office/drawing/2010/main" xmlns="">
                <a:solidFill>
                  <a:srgbClr val="FFFFFF"/>
                </a:solidFill>
              </a14:hiddenFill>
            </a:ext>
          </a:extLst>
        </p:spPr>
      </p:pic>
      <p:sp>
        <p:nvSpPr>
          <p:cNvPr id="4" name="Content Placeholder 2"/>
          <p:cNvSpPr txBox="1">
            <a:spLocks/>
          </p:cNvSpPr>
          <p:nvPr/>
        </p:nvSpPr>
        <p:spPr>
          <a:xfrm>
            <a:off x="1991544" y="2144942"/>
            <a:ext cx="8229600" cy="3444299"/>
          </a:xfrm>
          <a:prstGeom prst="rect">
            <a:avLst/>
          </a:prstGeom>
        </p:spPr>
        <p:txBody>
          <a:bodyPr vert="horz" lIns="91440" tIns="45720" rIns="91440" bIns="45720" rtlCol="0">
            <a:normAutofit/>
          </a:bodyPr>
          <a:lstStyle>
            <a:lvl1pPr marL="0" indent="0" algn="l" defTabSz="914400" rtl="0" eaLnBrk="1" latinLnBrk="0" hangingPunct="1">
              <a:spcBef>
                <a:spcPct val="20000"/>
              </a:spcBef>
              <a:spcAft>
                <a:spcPts val="600"/>
              </a:spcAft>
              <a:buFont typeface="Arial" pitchFamily="34" charset="0"/>
              <a:buNone/>
              <a:defRPr sz="2000" b="0" kern="1200" cap="all" spc="120" baseline="0">
                <a:solidFill>
                  <a:schemeClr val="tx2"/>
                </a:solidFill>
                <a:latin typeface="+mj-lt"/>
                <a:ea typeface="+mn-ea"/>
                <a:cs typeface="+mn-cs"/>
              </a:defRPr>
            </a:lvl1pPr>
            <a:lvl2pPr marL="457200" indent="0" algn="ctr" defTabSz="914400" rtl="0" eaLnBrk="1" latinLnBrk="0" hangingPunct="1">
              <a:spcBef>
                <a:spcPct val="20000"/>
              </a:spcBef>
              <a:buClr>
                <a:schemeClr val="tx2"/>
              </a:buClr>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spcBef>
                <a:spcPct val="20000"/>
              </a:spcBef>
              <a:buClr>
                <a:schemeClr val="tx2"/>
              </a:buClr>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spcBef>
                <a:spcPct val="20000"/>
              </a:spcBef>
              <a:buClr>
                <a:schemeClr val="tx2"/>
              </a:buClr>
              <a:buFont typeface="Arial"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spcBef>
                <a:spcPct val="20000"/>
              </a:spcBef>
              <a:buClr>
                <a:schemeClr val="tx2"/>
              </a:buClr>
              <a:buFont typeface="Arial" pitchFamily="34" charset="0"/>
              <a:buNone/>
              <a:defRPr sz="1800" kern="1200" baseline="0">
                <a:solidFill>
                  <a:schemeClr val="tx1">
                    <a:tint val="75000"/>
                  </a:schemeClr>
                </a:solidFill>
                <a:latin typeface="+mn-lt"/>
                <a:ea typeface="+mn-ea"/>
                <a:cs typeface="+mn-cs"/>
              </a:defRPr>
            </a:lvl5pPr>
            <a:lvl6pPr marL="22860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6pPr>
            <a:lvl7pPr marL="27432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7pPr>
            <a:lvl8pPr marL="32004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8pPr>
            <a:lvl9pPr marL="36576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9pPr>
          </a:lstStyle>
          <a:p>
            <a:endParaRPr lang="es-ES_tradnl" dirty="0"/>
          </a:p>
          <a:p>
            <a:endParaRPr lang="es-ES" dirty="0"/>
          </a:p>
        </p:txBody>
      </p:sp>
      <p:sp>
        <p:nvSpPr>
          <p:cNvPr id="11" name="Title 1"/>
          <p:cNvSpPr txBox="1">
            <a:spLocks/>
          </p:cNvSpPr>
          <p:nvPr/>
        </p:nvSpPr>
        <p:spPr>
          <a:xfrm>
            <a:off x="1729058" y="716622"/>
            <a:ext cx="8229600" cy="914400"/>
          </a:xfrm>
          <a:prstGeom prst="rect">
            <a:avLst/>
          </a:prstGeom>
        </p:spPr>
        <p:txBody>
          <a:bodyPr vert="horz" anchor="b" anchorCtr="0">
            <a:noAutofit/>
          </a:bodyPr>
          <a:lstStyle>
            <a:lvl1pPr algn="l" rtl="0" eaLnBrk="1" latinLnBrk="0" hangingPunct="1">
              <a:spcBef>
                <a:spcPct val="0"/>
              </a:spcBef>
              <a:buNone/>
              <a:defRPr kumimoji="0" sz="3200" kern="1200">
                <a:solidFill>
                  <a:schemeClr val="tx2"/>
                </a:solidFill>
                <a:latin typeface="+mj-lt"/>
                <a:ea typeface="+mj-ea"/>
                <a:cs typeface="+mj-cs"/>
              </a:defRPr>
            </a:lvl1pPr>
          </a:lstStyle>
          <a:p>
            <a:pPr algn="ctr">
              <a:defRPr/>
            </a:pPr>
            <a:r>
              <a:rPr lang="es-ES_tradnl" sz="2800" cap="all" spc="-80" dirty="0">
                <a:solidFill>
                  <a:schemeClr val="accent1"/>
                </a:solidFill>
              </a:rPr>
              <a:t>RESULTADOS DÉFICIT HABITACIONAL TOTAL PAÍS A PARTIR DE EPH</a:t>
            </a:r>
            <a:endParaRPr lang="es-ES" sz="2800" cap="all" spc="-80" dirty="0">
              <a:solidFill>
                <a:schemeClr val="accent1"/>
              </a:solidFill>
            </a:endParaRPr>
          </a:p>
        </p:txBody>
      </p:sp>
      <p:sp>
        <p:nvSpPr>
          <p:cNvPr id="12" name="Content Placeholder 2"/>
          <p:cNvSpPr txBox="1">
            <a:spLocks/>
          </p:cNvSpPr>
          <p:nvPr/>
        </p:nvSpPr>
        <p:spPr>
          <a:xfrm>
            <a:off x="1247775" y="1707222"/>
            <a:ext cx="9686925" cy="4937760"/>
          </a:xfrm>
          <a:prstGeom prst="rect">
            <a:avLst/>
          </a:prstGeom>
        </p:spPr>
        <p:txBody>
          <a:bodyPr vert="horz">
            <a:normAutofit fontScale="92500" lnSpcReduction="20000"/>
          </a:bodyPr>
          <a:lst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a:lstStyle>
          <a:p>
            <a:pPr algn="just">
              <a:buClr>
                <a:srgbClr val="0084B4"/>
              </a:buClr>
              <a:defRPr/>
            </a:pPr>
            <a:r>
              <a:rPr lang="es-AR" dirty="0">
                <a:solidFill>
                  <a:srgbClr val="990000"/>
                </a:solidFill>
                <a:latin typeface="Gill Sans MT"/>
              </a:rPr>
              <a:t>El </a:t>
            </a:r>
            <a:r>
              <a:rPr lang="es-AR" b="1" dirty="0">
                <a:solidFill>
                  <a:srgbClr val="990000"/>
                </a:solidFill>
                <a:latin typeface="Gill Sans MT"/>
              </a:rPr>
              <a:t>DH cuantitativo</a:t>
            </a:r>
            <a:r>
              <a:rPr lang="es-AR" dirty="0">
                <a:solidFill>
                  <a:srgbClr val="990000"/>
                </a:solidFill>
                <a:latin typeface="Gill Sans MT"/>
              </a:rPr>
              <a:t> para el total del país, en el año 2014, fue de </a:t>
            </a:r>
            <a:r>
              <a:rPr lang="es-AR" b="1" dirty="0">
                <a:solidFill>
                  <a:srgbClr val="990000"/>
                </a:solidFill>
                <a:latin typeface="Gill Sans MT"/>
              </a:rPr>
              <a:t>1.331.622 viviendas</a:t>
            </a:r>
            <a:r>
              <a:rPr lang="es-AR" dirty="0">
                <a:solidFill>
                  <a:srgbClr val="990000"/>
                </a:solidFill>
                <a:latin typeface="Gill Sans MT"/>
              </a:rPr>
              <a:t>, 14% menor al del año 2009, atribuibles a 1.232.845 viviendas de calidad constructiva irrecuperable (reducción de 15,1% respecto a 2009) y a 98.776 viviendas debido a hogares que cohabitan de forma disfuncional con otros (aumento de 2,6% en relación al año 2009).</a:t>
            </a:r>
          </a:p>
          <a:p>
            <a:pPr algn="just">
              <a:buClr>
                <a:srgbClr val="0084B4"/>
              </a:buClr>
              <a:defRPr/>
            </a:pPr>
            <a:r>
              <a:rPr lang="es-AR" dirty="0">
                <a:solidFill>
                  <a:srgbClr val="990000"/>
                </a:solidFill>
                <a:latin typeface="Gill Sans MT"/>
              </a:rPr>
              <a:t>El </a:t>
            </a:r>
            <a:r>
              <a:rPr lang="es-AR" b="1" dirty="0">
                <a:solidFill>
                  <a:srgbClr val="990000"/>
                </a:solidFill>
                <a:latin typeface="Gill Sans MT"/>
              </a:rPr>
              <a:t>DH cualitativo</a:t>
            </a:r>
            <a:r>
              <a:rPr lang="es-AR" dirty="0">
                <a:solidFill>
                  <a:srgbClr val="990000"/>
                </a:solidFill>
                <a:latin typeface="Gill Sans MT"/>
              </a:rPr>
              <a:t> alcanzó las </a:t>
            </a:r>
            <a:r>
              <a:rPr lang="es-AR" b="1" dirty="0">
                <a:solidFill>
                  <a:srgbClr val="990000"/>
                </a:solidFill>
                <a:latin typeface="Gill Sans MT"/>
              </a:rPr>
              <a:t>3.582.360 viviendas</a:t>
            </a:r>
            <a:r>
              <a:rPr lang="es-AR" dirty="0">
                <a:solidFill>
                  <a:srgbClr val="990000"/>
                </a:solidFill>
                <a:latin typeface="Gill Sans MT"/>
              </a:rPr>
              <a:t>, una disminución de 5,7% respecto al valor de 2009, a partir de 713.843 viviendas con calidad constructiva deficitaria recuperable (caída de 8,3% respecto a 2009), 1.808.810 viviendas con mala conexión a servicios sanitarios (-0,9% en relación a 2009) y 1.059.707 viviendas por la existencia de hacinamiento agrupado (reducción de 11,3% con respecto al valor de 2009).</a:t>
            </a:r>
          </a:p>
          <a:p>
            <a:pPr algn="just">
              <a:buClr>
                <a:srgbClr val="0084B4"/>
              </a:buClr>
              <a:defRPr/>
            </a:pPr>
            <a:r>
              <a:rPr lang="es-AR" b="1" dirty="0">
                <a:solidFill>
                  <a:srgbClr val="990000"/>
                </a:solidFill>
                <a:latin typeface="Gill Sans MT"/>
              </a:rPr>
              <a:t>La medida tradicional del déficit habitacional, aquella relacionada con la calidad constructiva de las viviendas, es de 1.946.688 viviendas, un 13% por debajo del registro del año 2009, cuando éste alcanzó las 2.230.865 viviendas</a:t>
            </a:r>
            <a:endParaRPr lang="es-ES" dirty="0">
              <a:solidFill>
                <a:srgbClr val="990000"/>
              </a:solidFill>
              <a:latin typeface="Gill Sans MT"/>
            </a:endParaRPr>
          </a:p>
        </p:txBody>
      </p:sp>
    </p:spTree>
    <p:extLst>
      <p:ext uri="{BB962C8B-B14F-4D97-AF65-F5344CB8AC3E}">
        <p14:creationId xmlns:p14="http://schemas.microsoft.com/office/powerpoint/2010/main" xmlns="" val="10408617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03513" y="116632"/>
            <a:ext cx="3168352" cy="599991"/>
          </a:xfrm>
          <a:prstGeom prst="rect">
            <a:avLst/>
          </a:prstGeom>
          <a:noFill/>
          <a:extLst>
            <a:ext uri="{909E8E84-426E-40DD-AFC4-6F175D3DCCD1}">
              <a14:hiddenFill xmlns:a14="http://schemas.microsoft.com/office/drawing/2010/main" xmlns="">
                <a:solidFill>
                  <a:srgbClr val="FFFFFF"/>
                </a:solidFill>
              </a14:hiddenFill>
            </a:ext>
          </a:extLst>
        </p:spPr>
      </p:pic>
      <p:sp>
        <p:nvSpPr>
          <p:cNvPr id="4" name="Content Placeholder 2"/>
          <p:cNvSpPr txBox="1">
            <a:spLocks/>
          </p:cNvSpPr>
          <p:nvPr/>
        </p:nvSpPr>
        <p:spPr>
          <a:xfrm>
            <a:off x="1991544" y="2144942"/>
            <a:ext cx="8229600" cy="3444299"/>
          </a:xfrm>
          <a:prstGeom prst="rect">
            <a:avLst/>
          </a:prstGeom>
        </p:spPr>
        <p:txBody>
          <a:bodyPr vert="horz" lIns="91440" tIns="45720" rIns="91440" bIns="45720" rtlCol="0">
            <a:normAutofit/>
          </a:bodyPr>
          <a:lstStyle>
            <a:lvl1pPr marL="0" indent="0" algn="l" defTabSz="914400" rtl="0" eaLnBrk="1" latinLnBrk="0" hangingPunct="1">
              <a:spcBef>
                <a:spcPct val="20000"/>
              </a:spcBef>
              <a:spcAft>
                <a:spcPts val="600"/>
              </a:spcAft>
              <a:buFont typeface="Arial" pitchFamily="34" charset="0"/>
              <a:buNone/>
              <a:defRPr sz="2000" b="0" kern="1200" cap="all" spc="120" baseline="0">
                <a:solidFill>
                  <a:schemeClr val="tx2"/>
                </a:solidFill>
                <a:latin typeface="+mj-lt"/>
                <a:ea typeface="+mn-ea"/>
                <a:cs typeface="+mn-cs"/>
              </a:defRPr>
            </a:lvl1pPr>
            <a:lvl2pPr marL="457200" indent="0" algn="ctr" defTabSz="914400" rtl="0" eaLnBrk="1" latinLnBrk="0" hangingPunct="1">
              <a:spcBef>
                <a:spcPct val="20000"/>
              </a:spcBef>
              <a:buClr>
                <a:schemeClr val="tx2"/>
              </a:buClr>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spcBef>
                <a:spcPct val="20000"/>
              </a:spcBef>
              <a:buClr>
                <a:schemeClr val="tx2"/>
              </a:buClr>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spcBef>
                <a:spcPct val="20000"/>
              </a:spcBef>
              <a:buClr>
                <a:schemeClr val="tx2"/>
              </a:buClr>
              <a:buFont typeface="Arial"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spcBef>
                <a:spcPct val="20000"/>
              </a:spcBef>
              <a:buClr>
                <a:schemeClr val="tx2"/>
              </a:buClr>
              <a:buFont typeface="Arial" pitchFamily="34" charset="0"/>
              <a:buNone/>
              <a:defRPr sz="1800" kern="1200" baseline="0">
                <a:solidFill>
                  <a:schemeClr val="tx1">
                    <a:tint val="75000"/>
                  </a:schemeClr>
                </a:solidFill>
                <a:latin typeface="+mn-lt"/>
                <a:ea typeface="+mn-ea"/>
                <a:cs typeface="+mn-cs"/>
              </a:defRPr>
            </a:lvl5pPr>
            <a:lvl6pPr marL="22860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6pPr>
            <a:lvl7pPr marL="27432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7pPr>
            <a:lvl8pPr marL="32004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8pPr>
            <a:lvl9pPr marL="3657600" indent="0" algn="ctr" defTabSz="914400" rtl="0" eaLnBrk="1" latinLnBrk="0" hangingPunct="1">
              <a:spcBef>
                <a:spcPct val="20000"/>
              </a:spcBef>
              <a:buClr>
                <a:schemeClr val="tx2"/>
              </a:buClr>
              <a:buFont typeface="Arial" pitchFamily="34" charset="0"/>
              <a:buNone/>
              <a:defRPr sz="1600" kern="1200">
                <a:solidFill>
                  <a:schemeClr val="tx1">
                    <a:tint val="75000"/>
                  </a:schemeClr>
                </a:solidFill>
                <a:latin typeface="+mn-lt"/>
                <a:ea typeface="+mn-ea"/>
                <a:cs typeface="+mn-cs"/>
              </a:defRPr>
            </a:lvl9pPr>
          </a:lstStyle>
          <a:p>
            <a:endParaRPr lang="es-ES_tradnl" dirty="0"/>
          </a:p>
          <a:p>
            <a:endParaRPr lang="es-ES" dirty="0"/>
          </a:p>
        </p:txBody>
      </p:sp>
      <p:sp>
        <p:nvSpPr>
          <p:cNvPr id="11" name="Title 1"/>
          <p:cNvSpPr txBox="1">
            <a:spLocks/>
          </p:cNvSpPr>
          <p:nvPr/>
        </p:nvSpPr>
        <p:spPr>
          <a:xfrm>
            <a:off x="1828800" y="996791"/>
            <a:ext cx="8229600" cy="914400"/>
          </a:xfrm>
          <a:prstGeom prst="rect">
            <a:avLst/>
          </a:prstGeom>
        </p:spPr>
        <p:txBody>
          <a:bodyPr vert="horz" anchor="b" anchorCtr="0">
            <a:noAutofit/>
          </a:bodyPr>
          <a:lstStyle>
            <a:lvl1pPr algn="l" rtl="0" eaLnBrk="1" latinLnBrk="0" hangingPunct="1">
              <a:spcBef>
                <a:spcPct val="0"/>
              </a:spcBef>
              <a:buNone/>
              <a:defRPr kumimoji="0" sz="3200" kern="1200">
                <a:solidFill>
                  <a:schemeClr val="tx2"/>
                </a:solidFill>
                <a:latin typeface="+mj-lt"/>
                <a:ea typeface="+mj-ea"/>
                <a:cs typeface="+mj-cs"/>
              </a:defRPr>
            </a:lvl1pPr>
          </a:lstStyle>
          <a:p>
            <a:pPr algn="ctr">
              <a:defRPr/>
            </a:pPr>
            <a:r>
              <a:rPr lang="es-ES_tradnl" sz="2800" cap="all" spc="-80" dirty="0" smtClean="0">
                <a:solidFill>
                  <a:schemeClr val="accent1"/>
                </a:solidFill>
              </a:rPr>
              <a:t>PROPUESTA incluida en el plan de inversiones para la próxima década </a:t>
            </a:r>
            <a:endParaRPr lang="es-ES" sz="2800" cap="all" spc="-80" dirty="0">
              <a:solidFill>
                <a:schemeClr val="accent1"/>
              </a:solidFill>
            </a:endParaRPr>
          </a:p>
        </p:txBody>
      </p:sp>
      <p:sp>
        <p:nvSpPr>
          <p:cNvPr id="12" name="Content Placeholder 2"/>
          <p:cNvSpPr txBox="1">
            <a:spLocks/>
          </p:cNvSpPr>
          <p:nvPr/>
        </p:nvSpPr>
        <p:spPr>
          <a:xfrm>
            <a:off x="1247775" y="1707222"/>
            <a:ext cx="9686925" cy="4937760"/>
          </a:xfrm>
          <a:prstGeom prst="rect">
            <a:avLst/>
          </a:prstGeom>
        </p:spPr>
        <p:txBody>
          <a:bodyPr vert="horz">
            <a:normAutofit/>
          </a:bodyPr>
          <a:lst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a:lstStyle>
          <a:p>
            <a:pPr algn="just">
              <a:buClr>
                <a:srgbClr val="0084B4"/>
              </a:buClr>
              <a:defRPr/>
            </a:pPr>
            <a:endParaRPr lang="es-ES" dirty="0">
              <a:solidFill>
                <a:srgbClr val="990000"/>
              </a:solidFill>
              <a:latin typeface="Gill Sans MT"/>
            </a:endParaRPr>
          </a:p>
        </p:txBody>
      </p:sp>
      <p:sp>
        <p:nvSpPr>
          <p:cNvPr id="2" name="Rectángulo 1"/>
          <p:cNvSpPr/>
          <p:nvPr/>
        </p:nvSpPr>
        <p:spPr>
          <a:xfrm>
            <a:off x="952500" y="2413338"/>
            <a:ext cx="9982200" cy="2523768"/>
          </a:xfrm>
          <a:prstGeom prst="rect">
            <a:avLst/>
          </a:prstGeom>
        </p:spPr>
        <p:txBody>
          <a:bodyPr wrap="square">
            <a:spAutoFit/>
          </a:bodyPr>
          <a:lstStyle/>
          <a:p>
            <a:pPr algn="just">
              <a:spcAft>
                <a:spcPts val="0"/>
              </a:spcAft>
            </a:pPr>
            <a:r>
              <a:rPr lang="es-ES_tradnl" dirty="0">
                <a:latin typeface="Arial" panose="020B0604020202020204" pitchFamily="34" charset="0"/>
                <a:ea typeface="Cambria" panose="02040503050406030204" pitchFamily="18" charset="0"/>
                <a:cs typeface="Times New Roman" panose="02020603050405020304" pitchFamily="18" charset="0"/>
              </a:rPr>
              <a:t> </a:t>
            </a:r>
            <a:endParaRPr lang="es-AR" dirty="0">
              <a:latin typeface="Cambria" panose="02040503050406030204" pitchFamily="18" charset="0"/>
              <a:ea typeface="Cambria" panose="02040503050406030204" pitchFamily="18" charset="0"/>
              <a:cs typeface="Times New Roman" panose="02020603050405020304" pitchFamily="18" charset="0"/>
            </a:endParaRPr>
          </a:p>
          <a:p>
            <a:pPr algn="just">
              <a:spcAft>
                <a:spcPts val="0"/>
              </a:spcAft>
            </a:pPr>
            <a:r>
              <a:rPr lang="es-ES_tradnl" sz="2800" dirty="0">
                <a:latin typeface="Arial" panose="020B0604020202020204" pitchFamily="34" charset="0"/>
                <a:ea typeface="Cambria" panose="02040503050406030204" pitchFamily="18" charset="0"/>
                <a:cs typeface="Times New Roman" panose="02020603050405020304" pitchFamily="18" charset="0"/>
              </a:rPr>
              <a:t>Creemos que nuestro país está en condiciones de eliminar el déficit habitacional de manera progresiva en un término de 14 años, </a:t>
            </a:r>
            <a:r>
              <a:rPr lang="es-ES_tradnl" sz="2800" b="1" dirty="0">
                <a:latin typeface="Arial" panose="020B0604020202020204" pitchFamily="34" charset="0"/>
                <a:ea typeface="Cambria" panose="02040503050406030204" pitchFamily="18" charset="0"/>
                <a:cs typeface="Times New Roman" panose="02020603050405020304" pitchFamily="18" charset="0"/>
              </a:rPr>
              <a:t>fijando como meta la eliminación del déficit cualitativo antes de 2025 y la reducción del déficit cuantitativo del actual 11% al 6 % para 2025.</a:t>
            </a:r>
            <a:endParaRPr lang="es-AR" sz="2800" b="1" dirty="0">
              <a:effectLst/>
              <a:latin typeface="Cambria" panose="02040503050406030204" pitchFamily="18" charset="0"/>
              <a:ea typeface="Cambria" panose="02040503050406030204" pitchFamily="18" charset="0"/>
              <a:cs typeface="Times New Roman" panose="02020603050405020304" pitchFamily="18" charset="0"/>
            </a:endParaRPr>
          </a:p>
        </p:txBody>
      </p:sp>
    </p:spTree>
    <p:extLst>
      <p:ext uri="{BB962C8B-B14F-4D97-AF65-F5344CB8AC3E}">
        <p14:creationId xmlns:p14="http://schemas.microsoft.com/office/powerpoint/2010/main" xmlns="" val="38259993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954924" y="396453"/>
            <a:ext cx="7721600" cy="1371600"/>
          </a:xfrm>
        </p:spPr>
        <p:txBody>
          <a:bodyPr>
            <a:normAutofit/>
          </a:bodyPr>
          <a:lstStyle/>
          <a:p>
            <a:pPr algn="ctr"/>
            <a:r>
              <a:rPr lang="es-ES" sz="3000" b="1" dirty="0" smtClean="0"/>
              <a:t>PLAN DE INVERSION PROPUESTO </a:t>
            </a:r>
            <a:br>
              <a:rPr lang="es-ES" sz="3000" b="1" dirty="0" smtClean="0"/>
            </a:br>
            <a:r>
              <a:rPr lang="es-ES" sz="3000" b="1" dirty="0" smtClean="0"/>
              <a:t>2016 – 2025</a:t>
            </a:r>
            <a:endParaRPr lang="es-AR" sz="3000" b="1" dirty="0"/>
          </a:p>
        </p:txBody>
      </p:sp>
      <p:sp>
        <p:nvSpPr>
          <p:cNvPr id="6" name="Marcador de contenido 5"/>
          <p:cNvSpPr>
            <a:spLocks noGrp="1"/>
          </p:cNvSpPr>
          <p:nvPr>
            <p:ph idx="1"/>
          </p:nvPr>
        </p:nvSpPr>
        <p:spPr>
          <a:xfrm>
            <a:off x="599090" y="2047875"/>
            <a:ext cx="10160000" cy="4373563"/>
          </a:xfrm>
        </p:spPr>
        <p:txBody>
          <a:bodyPr>
            <a:normAutofit fontScale="92500" lnSpcReduction="20000"/>
          </a:bodyPr>
          <a:lstStyle/>
          <a:p>
            <a:pPr marL="457200" lvl="1" indent="0" algn="ctr">
              <a:buNone/>
            </a:pPr>
            <a:r>
              <a:rPr lang="es-AR" sz="2600" dirty="0" smtClean="0"/>
              <a:t>INVERSIÓN </a:t>
            </a:r>
            <a:r>
              <a:rPr lang="es-AR" sz="2600" dirty="0"/>
              <a:t>EN </a:t>
            </a:r>
            <a:r>
              <a:rPr lang="es-AR" sz="2600" dirty="0" smtClean="0"/>
              <a:t>CONSTRUCCIÓN PREVISTA 10 AÑOS </a:t>
            </a:r>
          </a:p>
          <a:p>
            <a:pPr lvl="1" algn="ctr"/>
            <a:endParaRPr lang="es-AR" sz="2600" dirty="0" smtClean="0"/>
          </a:p>
          <a:p>
            <a:pPr marL="914400" lvl="1" indent="-457200" algn="ctr">
              <a:buFont typeface="Wingdings" panose="05000000000000000000" pitchFamily="2" charset="2"/>
              <a:buChar char="q"/>
            </a:pPr>
            <a:r>
              <a:rPr lang="es-AR" sz="2600" b="1" dirty="0" smtClean="0"/>
              <a:t>$ 10.096.080 MILLONES </a:t>
            </a:r>
            <a:r>
              <a:rPr lang="es-AR" sz="2600" b="1" dirty="0" smtClean="0">
                <a:sym typeface="Wingdings" panose="05000000000000000000" pitchFamily="2" charset="2"/>
              </a:rPr>
              <a:t> $ 1.009.608 M (EJECUCION ANUAL)</a:t>
            </a:r>
          </a:p>
          <a:p>
            <a:pPr marL="457200" lvl="1" indent="0" algn="ctr">
              <a:buNone/>
            </a:pPr>
            <a:endParaRPr lang="es-AR" sz="2600" b="1" dirty="0">
              <a:sym typeface="Wingdings" panose="05000000000000000000" pitchFamily="2" charset="2"/>
            </a:endParaRPr>
          </a:p>
          <a:p>
            <a:pPr marL="457200" lvl="1" indent="0" algn="ctr">
              <a:buNone/>
            </a:pPr>
            <a:r>
              <a:rPr lang="es-ES" sz="2800" b="1" dirty="0"/>
              <a:t>Las obras previstas en el PIP 2016-2025 implican </a:t>
            </a:r>
            <a:r>
              <a:rPr lang="es-ES" sz="2800" b="1" dirty="0" smtClean="0"/>
              <a:t>una </a:t>
            </a:r>
            <a:r>
              <a:rPr lang="es-ES" sz="2800" b="1" dirty="0"/>
              <a:t>duplicación del PBI actual a lo largo de la próxima década. </a:t>
            </a:r>
            <a:endParaRPr lang="es-AR" sz="2600" b="1" dirty="0"/>
          </a:p>
          <a:p>
            <a:pPr marL="0" indent="0">
              <a:buNone/>
            </a:pPr>
            <a:endParaRPr lang="es-AR" sz="2200" dirty="0" smtClean="0"/>
          </a:p>
          <a:p>
            <a:r>
              <a:rPr lang="es-ES" sz="2400" dirty="0"/>
              <a:t>Esta inversión incluye tanto la obra residencial como no residencial edilicia y de infraestructura ejecutada tanto por el sector privado como por el sector </a:t>
            </a:r>
            <a:r>
              <a:rPr lang="es-ES" sz="2400" dirty="0" smtClean="0"/>
              <a:t>público, con una gran incidencia de la obra residencial (sectores medios y vivienda social)</a:t>
            </a:r>
            <a:endParaRPr lang="es-AR" sz="2200" dirty="0"/>
          </a:p>
        </p:txBody>
      </p:sp>
      <p:pic>
        <p:nvPicPr>
          <p:cNvPr id="4" name="Picture 2" descr="C:\Users\mgasparetti\AppData\Local\Microsoft\Windows\Temporary Internet Files\Content.Outlook\8D7IWA6K\LogoCAMARCO.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79513" y="116631"/>
            <a:ext cx="2955293" cy="5596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352702071"/>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838200" y="504939"/>
            <a:ext cx="10515600" cy="620395"/>
          </a:xfrm>
        </p:spPr>
        <p:txBody>
          <a:bodyPr>
            <a:normAutofit/>
          </a:bodyPr>
          <a:lstStyle/>
          <a:p>
            <a:pPr algn="ctr"/>
            <a:r>
              <a:rPr lang="es-ES" sz="3000" b="1" dirty="0" smtClean="0"/>
              <a:t>RESULTADOS DEL MODELO DE SIMULACIÓN </a:t>
            </a:r>
            <a:endParaRPr lang="es-AR" sz="3000" b="1" dirty="0"/>
          </a:p>
        </p:txBody>
      </p:sp>
      <p:sp>
        <p:nvSpPr>
          <p:cNvPr id="6" name="Marcador de contenido 5"/>
          <p:cNvSpPr>
            <a:spLocks noGrp="1"/>
          </p:cNvSpPr>
          <p:nvPr>
            <p:ph idx="1"/>
          </p:nvPr>
        </p:nvSpPr>
        <p:spPr>
          <a:xfrm>
            <a:off x="838200" y="1083944"/>
            <a:ext cx="10957560" cy="5545454"/>
          </a:xfrm>
        </p:spPr>
        <p:txBody>
          <a:bodyPr>
            <a:normAutofit/>
          </a:bodyPr>
          <a:lstStyle/>
          <a:p>
            <a:pPr marL="0" indent="0" algn="ctr">
              <a:buNone/>
            </a:pPr>
            <a:r>
              <a:rPr lang="es-AR" sz="2200" b="1" dirty="0" smtClean="0"/>
              <a:t>IMPACTO SOBRE LA ACTIVIDAD ECONÓMICA</a:t>
            </a:r>
          </a:p>
          <a:p>
            <a:pPr marL="0" indent="0">
              <a:buNone/>
            </a:pPr>
            <a:endParaRPr lang="es-AR" sz="2200" dirty="0"/>
          </a:p>
        </p:txBody>
      </p:sp>
      <p:graphicFrame>
        <p:nvGraphicFramePr>
          <p:cNvPr id="3" name="Tabla 2"/>
          <p:cNvGraphicFramePr>
            <a:graphicFrameLocks noGrp="1"/>
          </p:cNvGraphicFramePr>
          <p:nvPr>
            <p:extLst>
              <p:ext uri="{D42A27DB-BD31-4B8C-83A1-F6EECF244321}">
                <p14:modId xmlns:p14="http://schemas.microsoft.com/office/powerpoint/2010/main" xmlns="" val="3683004174"/>
              </p:ext>
            </p:extLst>
          </p:nvPr>
        </p:nvGraphicFramePr>
        <p:xfrm>
          <a:off x="179514" y="1564639"/>
          <a:ext cx="6292405" cy="4907280"/>
        </p:xfrm>
        <a:graphic>
          <a:graphicData uri="http://schemas.openxmlformats.org/drawingml/2006/table">
            <a:tbl>
              <a:tblPr firstRow="1" bandRow="1">
                <a:tableStyleId>{5C22544A-7EE6-4342-B048-85BDC9FD1C3A}</a:tableStyleId>
              </a:tblPr>
              <a:tblGrid>
                <a:gridCol w="668029"/>
                <a:gridCol w="1917891"/>
                <a:gridCol w="2456625"/>
                <a:gridCol w="1249860"/>
              </a:tblGrid>
              <a:tr h="762947">
                <a:tc gridSpan="2">
                  <a:txBody>
                    <a:bodyPr/>
                    <a:lstStyle/>
                    <a:p>
                      <a:endParaRPr lang="es-AR" dirty="0"/>
                    </a:p>
                  </a:txBody>
                  <a:tcPr/>
                </a:tc>
                <a:tc hMerge="1">
                  <a:txBody>
                    <a:bodyPr/>
                    <a:lstStyle/>
                    <a:p>
                      <a:endParaRPr lang="es-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AR" dirty="0" smtClean="0"/>
                        <a:t>Valor</a:t>
                      </a:r>
                      <a:r>
                        <a:rPr lang="es-AR" baseline="0" dirty="0" smtClean="0"/>
                        <a:t> de la Producción </a:t>
                      </a:r>
                      <a:endParaRPr lang="es-AR" dirty="0" smtClean="0"/>
                    </a:p>
                    <a:p>
                      <a:pPr algn="ctr"/>
                      <a:r>
                        <a:rPr lang="es-AR" dirty="0" smtClean="0"/>
                        <a:t>- en millones de $ -</a:t>
                      </a:r>
                      <a:endParaRPr lang="es-AR" dirty="0"/>
                    </a:p>
                  </a:txBody>
                  <a:tcPr/>
                </a:tc>
                <a:tc>
                  <a:txBody>
                    <a:bodyPr/>
                    <a:lstStyle/>
                    <a:p>
                      <a:pPr algn="ctr"/>
                      <a:r>
                        <a:rPr lang="es-AR" dirty="0" smtClean="0"/>
                        <a:t>/ Inversión Inicial</a:t>
                      </a:r>
                      <a:endParaRPr lang="es-AR" dirty="0"/>
                    </a:p>
                  </a:txBody>
                  <a:tcPr/>
                </a:tc>
              </a:tr>
              <a:tr h="330610">
                <a:tc gridSpan="2">
                  <a:txBody>
                    <a:bodyPr/>
                    <a:lstStyle/>
                    <a:p>
                      <a:pPr algn="ctr"/>
                      <a:r>
                        <a:rPr lang="es-AR" sz="2000" b="1" dirty="0" smtClean="0"/>
                        <a:t>IMPACTO TOTAL</a:t>
                      </a:r>
                      <a:endParaRPr lang="es-AR" sz="2000" b="1" dirty="0"/>
                    </a:p>
                  </a:txBody>
                  <a:tcPr/>
                </a:tc>
                <a:tc hMerge="1">
                  <a:txBody>
                    <a:bodyPr/>
                    <a:lstStyle/>
                    <a:p>
                      <a:endParaRPr lang="es-AR"/>
                    </a:p>
                  </a:txBody>
                  <a:tcPr/>
                </a:tc>
                <a:tc>
                  <a:txBody>
                    <a:bodyPr/>
                    <a:lstStyle/>
                    <a:p>
                      <a:pPr algn="ctr"/>
                      <a:r>
                        <a:rPr lang="es-AR" sz="2000" b="1" dirty="0" smtClean="0"/>
                        <a:t>22.610.110</a:t>
                      </a:r>
                      <a:endParaRPr lang="es-AR" sz="2000" b="1" dirty="0"/>
                    </a:p>
                  </a:txBody>
                  <a:tcPr anchor="ctr"/>
                </a:tc>
                <a:tc>
                  <a:txBody>
                    <a:bodyPr/>
                    <a:lstStyle/>
                    <a:p>
                      <a:pPr algn="ctr"/>
                      <a:r>
                        <a:rPr lang="es-AR" sz="2000" b="1" dirty="0" smtClean="0"/>
                        <a:t>2,24</a:t>
                      </a:r>
                      <a:endParaRPr lang="es-AR" sz="2000" b="1" dirty="0"/>
                    </a:p>
                  </a:txBody>
                  <a:tcPr anchor="ctr"/>
                </a:tc>
              </a:tr>
              <a:tr h="534063">
                <a:tc gridSpan="2">
                  <a:txBody>
                    <a:bodyPr/>
                    <a:lstStyle/>
                    <a:p>
                      <a:pPr algn="ctr"/>
                      <a:r>
                        <a:rPr lang="es-AR" dirty="0" smtClean="0"/>
                        <a:t>Efecto Total (</a:t>
                      </a:r>
                      <a:r>
                        <a:rPr lang="es-AR" dirty="0" err="1" smtClean="0"/>
                        <a:t>excluído</a:t>
                      </a:r>
                      <a:r>
                        <a:rPr lang="es-AR" dirty="0" smtClean="0"/>
                        <a:t> Consumo Inducido)</a:t>
                      </a:r>
                      <a:endParaRPr lang="es-AR" dirty="0"/>
                    </a:p>
                  </a:txBody>
                  <a:tcPr/>
                </a:tc>
                <a:tc hMerge="1">
                  <a:txBody>
                    <a:bodyPr/>
                    <a:lstStyle/>
                    <a:p>
                      <a:endParaRPr lang="es-AR"/>
                    </a:p>
                  </a:txBody>
                  <a:tcPr/>
                </a:tc>
                <a:tc>
                  <a:txBody>
                    <a:bodyPr/>
                    <a:lstStyle/>
                    <a:p>
                      <a:pPr algn="ctr"/>
                      <a:r>
                        <a:rPr lang="es-AR" dirty="0" smtClean="0"/>
                        <a:t>17.318.318</a:t>
                      </a:r>
                      <a:endParaRPr lang="es-AR" dirty="0"/>
                    </a:p>
                  </a:txBody>
                  <a:tcPr anchor="ctr"/>
                </a:tc>
                <a:tc>
                  <a:txBody>
                    <a:bodyPr/>
                    <a:lstStyle/>
                    <a:p>
                      <a:pPr algn="ctr"/>
                      <a:r>
                        <a:rPr lang="es-AR" dirty="0" smtClean="0"/>
                        <a:t>1,72</a:t>
                      </a:r>
                      <a:endParaRPr lang="es-AR" dirty="0"/>
                    </a:p>
                  </a:txBody>
                  <a:tcPr anchor="ctr"/>
                </a:tc>
              </a:tr>
              <a:tr h="330610">
                <a:tc gridSpan="2">
                  <a:txBody>
                    <a:bodyPr/>
                    <a:lstStyle/>
                    <a:p>
                      <a:pPr algn="ctr"/>
                      <a:r>
                        <a:rPr lang="es-AR" sz="2000" b="1" dirty="0" smtClean="0"/>
                        <a:t>Efecto Directo</a:t>
                      </a:r>
                      <a:endParaRPr lang="es-AR" sz="2000" b="1" dirty="0"/>
                    </a:p>
                  </a:txBody>
                  <a:tcPr/>
                </a:tc>
                <a:tc hMerge="1">
                  <a:txBody>
                    <a:bodyPr/>
                    <a:lstStyle/>
                    <a:p>
                      <a:endParaRPr lang="es-AR"/>
                    </a:p>
                  </a:txBody>
                  <a:tcPr/>
                </a:tc>
                <a:tc>
                  <a:txBody>
                    <a:bodyPr/>
                    <a:lstStyle/>
                    <a:p>
                      <a:pPr algn="ctr"/>
                      <a:r>
                        <a:rPr lang="es-AR" sz="2000" b="1" dirty="0" smtClean="0"/>
                        <a:t>10.096.080</a:t>
                      </a:r>
                      <a:endParaRPr lang="es-AR" sz="2000" b="1" dirty="0"/>
                    </a:p>
                  </a:txBody>
                  <a:tcPr/>
                </a:tc>
                <a:tc>
                  <a:txBody>
                    <a:bodyPr/>
                    <a:lstStyle/>
                    <a:p>
                      <a:pPr algn="ctr"/>
                      <a:r>
                        <a:rPr lang="es-AR" sz="2000" b="1" dirty="0" smtClean="0"/>
                        <a:t>1,00</a:t>
                      </a:r>
                    </a:p>
                  </a:txBody>
                  <a:tcPr/>
                </a:tc>
              </a:tr>
              <a:tr h="305179">
                <a:tc rowSpan="4">
                  <a:txBody>
                    <a:bodyPr/>
                    <a:lstStyle/>
                    <a:p>
                      <a:pPr algn="ctr"/>
                      <a:r>
                        <a:rPr lang="es-AR" i="1" dirty="0" smtClean="0"/>
                        <a:t>Efecto</a:t>
                      </a:r>
                      <a:r>
                        <a:rPr lang="es-AR" i="1" baseline="0" dirty="0" smtClean="0"/>
                        <a:t> Indirecto</a:t>
                      </a:r>
                      <a:endParaRPr lang="es-AR" i="1" dirty="0"/>
                    </a:p>
                  </a:txBody>
                  <a:tcPr vert="vert270" anchor="ctr">
                    <a:lnR w="12700" cap="flat" cmpd="sng" algn="ctr">
                      <a:solidFill>
                        <a:schemeClr val="tx1"/>
                      </a:solidFill>
                      <a:prstDash val="solid"/>
                      <a:round/>
                      <a:headEnd type="none" w="med" len="med"/>
                      <a:tailEnd type="none" w="med" len="med"/>
                    </a:lnR>
                  </a:tcPr>
                </a:tc>
                <a:tc>
                  <a:txBody>
                    <a:bodyPr/>
                    <a:lstStyle/>
                    <a:p>
                      <a:pPr algn="ctr"/>
                      <a:r>
                        <a:rPr lang="es-AR" i="1" dirty="0" smtClean="0"/>
                        <a:t>Total</a:t>
                      </a:r>
                      <a:endParaRPr lang="es-AR" i="1" dirty="0"/>
                    </a:p>
                  </a:txBody>
                  <a:tcPr anchor="ctr">
                    <a:lnL w="12700" cap="flat" cmpd="sng" algn="ctr">
                      <a:solidFill>
                        <a:schemeClr val="tx1"/>
                      </a:solidFill>
                      <a:prstDash val="solid"/>
                      <a:round/>
                      <a:headEnd type="none" w="med" len="med"/>
                      <a:tailEnd type="none" w="med" len="med"/>
                    </a:lnL>
                  </a:tcPr>
                </a:tc>
                <a:tc>
                  <a:txBody>
                    <a:bodyPr/>
                    <a:lstStyle/>
                    <a:p>
                      <a:pPr algn="ctr"/>
                      <a:r>
                        <a:rPr lang="es-AR" i="1" dirty="0" smtClean="0"/>
                        <a:t>12.514.030</a:t>
                      </a:r>
                      <a:endParaRPr lang="es-AR" i="1" dirty="0"/>
                    </a:p>
                  </a:txBody>
                  <a:tcPr anchor="ctr"/>
                </a:tc>
                <a:tc>
                  <a:txBody>
                    <a:bodyPr/>
                    <a:lstStyle/>
                    <a:p>
                      <a:pPr algn="ctr"/>
                      <a:r>
                        <a:rPr lang="es-AR" i="1" dirty="0" smtClean="0"/>
                        <a:t>1,24</a:t>
                      </a:r>
                      <a:endParaRPr lang="es-AR" i="1" dirty="0"/>
                    </a:p>
                  </a:txBody>
                  <a:tcPr anchor="ctr"/>
                </a:tc>
              </a:tr>
              <a:tr h="762947">
                <a:tc vMerge="1">
                  <a:txBody>
                    <a:bodyPr/>
                    <a:lstStyle/>
                    <a:p>
                      <a:endParaRPr lang="es-AR" dirty="0"/>
                    </a:p>
                  </a:txBody>
                  <a:tcPr vert="vert270">
                    <a:lnR w="12700" cap="flat" cmpd="sng" algn="ctr">
                      <a:solidFill>
                        <a:schemeClr val="tx1"/>
                      </a:solidFill>
                      <a:prstDash val="solid"/>
                      <a:round/>
                      <a:headEnd type="none" w="med" len="med"/>
                      <a:tailEnd type="none" w="med" len="med"/>
                    </a:lnR>
                  </a:tcPr>
                </a:tc>
                <a:tc>
                  <a:txBody>
                    <a:bodyPr/>
                    <a:lstStyle/>
                    <a:p>
                      <a:pPr algn="ctr"/>
                      <a:r>
                        <a:rPr lang="es-AR" dirty="0" smtClean="0"/>
                        <a:t>Proveedores de Insumos de la Construcción</a:t>
                      </a:r>
                      <a:endParaRPr lang="es-AR" dirty="0"/>
                    </a:p>
                  </a:txBody>
                  <a:tcPr anchor="ctr">
                    <a:lnL w="12700" cap="flat" cmpd="sng" algn="ctr">
                      <a:solidFill>
                        <a:schemeClr val="tx1"/>
                      </a:solidFill>
                      <a:prstDash val="solid"/>
                      <a:round/>
                      <a:headEnd type="none" w="med" len="med"/>
                      <a:tailEnd type="none" w="med" len="med"/>
                    </a:lnL>
                  </a:tcPr>
                </a:tc>
                <a:tc>
                  <a:txBody>
                    <a:bodyPr/>
                    <a:lstStyle/>
                    <a:p>
                      <a:pPr algn="ctr"/>
                      <a:r>
                        <a:rPr lang="es-AR" dirty="0" smtClean="0"/>
                        <a:t>7.222.238</a:t>
                      </a:r>
                      <a:endParaRPr lang="es-AR" dirty="0"/>
                    </a:p>
                  </a:txBody>
                  <a:tcPr anchor="ctr"/>
                </a:tc>
                <a:tc>
                  <a:txBody>
                    <a:bodyPr/>
                    <a:lstStyle/>
                    <a:p>
                      <a:pPr algn="ctr"/>
                      <a:r>
                        <a:rPr lang="es-AR" dirty="0" smtClean="0"/>
                        <a:t>0,72</a:t>
                      </a:r>
                      <a:endParaRPr lang="es-AR" dirty="0"/>
                    </a:p>
                  </a:txBody>
                  <a:tcPr anchor="ctr"/>
                </a:tc>
              </a:tr>
              <a:tr h="534063">
                <a:tc vMerge="1">
                  <a:txBody>
                    <a:bodyPr/>
                    <a:lstStyle/>
                    <a:p>
                      <a:endParaRPr lang="es-AR" dirty="0"/>
                    </a:p>
                  </a:txBody>
                  <a:tcPr vert="vert270">
                    <a:lnR w="12700" cap="flat" cmpd="sng" algn="ctr">
                      <a:solidFill>
                        <a:schemeClr val="tx1"/>
                      </a:solidFill>
                      <a:prstDash val="solid"/>
                      <a:round/>
                      <a:headEnd type="none" w="med" len="med"/>
                      <a:tailEnd type="none" w="med" len="med"/>
                    </a:lnR>
                  </a:tcPr>
                </a:tc>
                <a:tc>
                  <a:txBody>
                    <a:bodyPr/>
                    <a:lstStyle/>
                    <a:p>
                      <a:pPr algn="ctr"/>
                      <a:r>
                        <a:rPr lang="es-AR" dirty="0" smtClean="0"/>
                        <a:t>Consumo</a:t>
                      </a:r>
                      <a:r>
                        <a:rPr lang="es-AR" baseline="0" dirty="0" smtClean="0"/>
                        <a:t> de los Hogares</a:t>
                      </a:r>
                      <a:endParaRPr lang="es-AR" dirty="0"/>
                    </a:p>
                  </a:txBody>
                  <a:tcPr anchor="ctr">
                    <a:lnL w="12700" cap="flat" cmpd="sng" algn="ctr">
                      <a:solidFill>
                        <a:schemeClr val="tx1"/>
                      </a:solidFill>
                      <a:prstDash val="solid"/>
                      <a:round/>
                      <a:headEnd type="none" w="med" len="med"/>
                      <a:tailEnd type="none" w="med" len="med"/>
                    </a:lnL>
                  </a:tcPr>
                </a:tc>
                <a:tc>
                  <a:txBody>
                    <a:bodyPr/>
                    <a:lstStyle/>
                    <a:p>
                      <a:pPr algn="ctr"/>
                      <a:r>
                        <a:rPr lang="es-AR" dirty="0" smtClean="0"/>
                        <a:t>3.100.926</a:t>
                      </a:r>
                      <a:endParaRPr lang="es-AR" dirty="0"/>
                    </a:p>
                  </a:txBody>
                  <a:tcPr anchor="ctr"/>
                </a:tc>
                <a:tc>
                  <a:txBody>
                    <a:bodyPr/>
                    <a:lstStyle/>
                    <a:p>
                      <a:pPr algn="ctr"/>
                      <a:r>
                        <a:rPr lang="es-AR" dirty="0" smtClean="0"/>
                        <a:t>0,31</a:t>
                      </a:r>
                      <a:endParaRPr lang="es-AR" dirty="0"/>
                    </a:p>
                  </a:txBody>
                  <a:tcPr anchor="ctr"/>
                </a:tc>
              </a:tr>
              <a:tr h="534063">
                <a:tc vMerge="1">
                  <a:txBody>
                    <a:bodyPr/>
                    <a:lstStyle/>
                    <a:p>
                      <a:endParaRPr lang="es-AR" dirty="0"/>
                    </a:p>
                  </a:txBody>
                  <a:tcPr vert="vert270">
                    <a:lnR w="12700" cap="flat" cmpd="sng" algn="ctr">
                      <a:solidFill>
                        <a:schemeClr val="tx1"/>
                      </a:solidFill>
                      <a:prstDash val="solid"/>
                      <a:round/>
                      <a:headEnd type="none" w="med" len="med"/>
                      <a:tailEnd type="none" w="med" len="med"/>
                    </a:lnR>
                  </a:tcPr>
                </a:tc>
                <a:tc>
                  <a:txBody>
                    <a:bodyPr/>
                    <a:lstStyle/>
                    <a:p>
                      <a:pPr algn="ctr"/>
                      <a:r>
                        <a:rPr lang="es-AR" dirty="0" smtClean="0"/>
                        <a:t>Proveedores p/</a:t>
                      </a:r>
                      <a:r>
                        <a:rPr lang="es-AR" baseline="0" dirty="0" smtClean="0"/>
                        <a:t> el Consumo</a:t>
                      </a:r>
                      <a:endParaRPr lang="es-AR" dirty="0"/>
                    </a:p>
                  </a:txBody>
                  <a:tcPr anchor="ctr">
                    <a:lnL w="12700" cap="flat" cmpd="sng" algn="ctr">
                      <a:solidFill>
                        <a:schemeClr val="tx1"/>
                      </a:solidFill>
                      <a:prstDash val="solid"/>
                      <a:round/>
                      <a:headEnd type="none" w="med" len="med"/>
                      <a:tailEnd type="none" w="med" len="med"/>
                    </a:lnL>
                  </a:tcPr>
                </a:tc>
                <a:tc>
                  <a:txBody>
                    <a:bodyPr/>
                    <a:lstStyle/>
                    <a:p>
                      <a:pPr algn="ctr"/>
                      <a:r>
                        <a:rPr lang="es-AR" dirty="0" smtClean="0"/>
                        <a:t>2.190.866</a:t>
                      </a:r>
                      <a:endParaRPr lang="es-AR" dirty="0"/>
                    </a:p>
                  </a:txBody>
                  <a:tcPr anchor="ctr"/>
                </a:tc>
                <a:tc>
                  <a:txBody>
                    <a:bodyPr/>
                    <a:lstStyle/>
                    <a:p>
                      <a:pPr algn="ctr"/>
                      <a:r>
                        <a:rPr lang="es-AR" dirty="0" smtClean="0"/>
                        <a:t>0,22</a:t>
                      </a:r>
                      <a:endParaRPr lang="es-AR" dirty="0"/>
                    </a:p>
                  </a:txBody>
                  <a:tcPr anchor="ctr"/>
                </a:tc>
              </a:tr>
            </a:tbl>
          </a:graphicData>
        </a:graphic>
      </p:graphicFrame>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082142" y="1647191"/>
            <a:ext cx="4713618" cy="29508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CuadroTexto 3"/>
          <p:cNvSpPr txBox="1"/>
          <p:nvPr/>
        </p:nvSpPr>
        <p:spPr>
          <a:xfrm>
            <a:off x="7082142" y="4677854"/>
            <a:ext cx="4713618" cy="2031325"/>
          </a:xfrm>
          <a:prstGeom prst="rect">
            <a:avLst/>
          </a:prstGeom>
          <a:noFill/>
          <a:ln w="3175">
            <a:solidFill>
              <a:schemeClr val="tx1"/>
            </a:solidFill>
          </a:ln>
        </p:spPr>
        <p:txBody>
          <a:bodyPr wrap="square" rtlCol="0">
            <a:spAutoFit/>
          </a:bodyPr>
          <a:lstStyle/>
          <a:p>
            <a:pPr marL="285750" indent="-285750">
              <a:buFont typeface="Courier New" panose="02070309020205020404" pitchFamily="49" charset="0"/>
              <a:buChar char="o"/>
            </a:pPr>
            <a:r>
              <a:rPr lang="es-AR" dirty="0" smtClean="0"/>
              <a:t>El Impacto total del PIP sobre la economía argentina de </a:t>
            </a:r>
            <a:r>
              <a:rPr lang="es-AR" b="1" dirty="0" smtClean="0"/>
              <a:t>$ 2,24 </a:t>
            </a:r>
            <a:r>
              <a:rPr lang="es-AR" dirty="0" smtClean="0"/>
              <a:t>por cada peso invertido en la construcción</a:t>
            </a:r>
          </a:p>
          <a:p>
            <a:pPr marL="285750" indent="-285750">
              <a:buFont typeface="Courier New" panose="02070309020205020404" pitchFamily="49" charset="0"/>
              <a:buChar char="o"/>
            </a:pPr>
            <a:r>
              <a:rPr lang="es-AR" dirty="0" smtClean="0"/>
              <a:t>En términos de estructura, el efecto directo de la inversión en construcción representa el 44,7% y el indirecto el 55,3% </a:t>
            </a:r>
          </a:p>
        </p:txBody>
      </p:sp>
      <p:sp>
        <p:nvSpPr>
          <p:cNvPr id="5" name="Rectángulo 4"/>
          <p:cNvSpPr/>
          <p:nvPr/>
        </p:nvSpPr>
        <p:spPr>
          <a:xfrm>
            <a:off x="6558278" y="6583679"/>
            <a:ext cx="76202"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8" name="Picture 2" descr="C:\Users\mgasparetti\AppData\Local\Microsoft\Windows\Temporary Internet Files\Content.Outlook\8D7IWA6K\LogoCAMARCO.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79513" y="116631"/>
            <a:ext cx="2955293" cy="5596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820494009"/>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932793" y="500061"/>
            <a:ext cx="10515600" cy="620395"/>
          </a:xfrm>
        </p:spPr>
        <p:txBody>
          <a:bodyPr>
            <a:normAutofit/>
          </a:bodyPr>
          <a:lstStyle/>
          <a:p>
            <a:pPr algn="ctr"/>
            <a:r>
              <a:rPr lang="es-ES" sz="3000" b="1" dirty="0" smtClean="0"/>
              <a:t>RESULTADOS DEL MODELO DE SIMULACIÓN </a:t>
            </a:r>
            <a:endParaRPr lang="es-AR" sz="3000" b="1" dirty="0"/>
          </a:p>
        </p:txBody>
      </p:sp>
      <p:sp>
        <p:nvSpPr>
          <p:cNvPr id="6" name="Marcador de contenido 5"/>
          <p:cNvSpPr>
            <a:spLocks noGrp="1"/>
          </p:cNvSpPr>
          <p:nvPr>
            <p:ph idx="1"/>
          </p:nvPr>
        </p:nvSpPr>
        <p:spPr>
          <a:xfrm>
            <a:off x="838200" y="1083944"/>
            <a:ext cx="10957560" cy="5499735"/>
          </a:xfrm>
        </p:spPr>
        <p:txBody>
          <a:bodyPr>
            <a:normAutofit/>
          </a:bodyPr>
          <a:lstStyle/>
          <a:p>
            <a:pPr marL="0" indent="0" algn="ctr">
              <a:buNone/>
            </a:pPr>
            <a:r>
              <a:rPr lang="es-AR" sz="2200" b="1" dirty="0" smtClean="0"/>
              <a:t>IMPACTO SOBRE EL EMPLEO</a:t>
            </a:r>
          </a:p>
          <a:p>
            <a:pPr marL="0" indent="0">
              <a:buNone/>
            </a:pPr>
            <a:endParaRPr lang="es-AR" sz="2200" dirty="0"/>
          </a:p>
        </p:txBody>
      </p:sp>
      <p:graphicFrame>
        <p:nvGraphicFramePr>
          <p:cNvPr id="3" name="Tabla 2"/>
          <p:cNvGraphicFramePr>
            <a:graphicFrameLocks noGrp="1"/>
          </p:cNvGraphicFramePr>
          <p:nvPr>
            <p:extLst>
              <p:ext uri="{D42A27DB-BD31-4B8C-83A1-F6EECF244321}">
                <p14:modId xmlns:p14="http://schemas.microsoft.com/office/powerpoint/2010/main" xmlns="" val="2751924260"/>
              </p:ext>
            </p:extLst>
          </p:nvPr>
        </p:nvGraphicFramePr>
        <p:xfrm>
          <a:off x="179514" y="1564639"/>
          <a:ext cx="6292405" cy="4907280"/>
        </p:xfrm>
        <a:graphic>
          <a:graphicData uri="http://schemas.openxmlformats.org/drawingml/2006/table">
            <a:tbl>
              <a:tblPr firstRow="1" bandRow="1">
                <a:tableStyleId>{5C22544A-7EE6-4342-B048-85BDC9FD1C3A}</a:tableStyleId>
              </a:tblPr>
              <a:tblGrid>
                <a:gridCol w="668029"/>
                <a:gridCol w="1917891"/>
                <a:gridCol w="1943230"/>
                <a:gridCol w="1763255"/>
              </a:tblGrid>
              <a:tr h="762947">
                <a:tc gridSpan="2">
                  <a:txBody>
                    <a:bodyPr/>
                    <a:lstStyle/>
                    <a:p>
                      <a:endParaRPr lang="es-AR" dirty="0"/>
                    </a:p>
                  </a:txBody>
                  <a:tcPr/>
                </a:tc>
                <a:tc hMerge="1">
                  <a:txBody>
                    <a:bodyPr/>
                    <a:lstStyle/>
                    <a:p>
                      <a:endParaRPr lang="es-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AR" baseline="0" dirty="0" smtClean="0"/>
                        <a:t>Puestos de Trabajo</a:t>
                      </a:r>
                      <a:endParaRPr lang="es-AR" dirty="0" smtClean="0"/>
                    </a:p>
                    <a:p>
                      <a:pPr algn="ctr"/>
                      <a:r>
                        <a:rPr lang="es-AR" dirty="0" smtClean="0"/>
                        <a:t>- en millones -</a:t>
                      </a:r>
                      <a:endParaRPr lang="es-AR" dirty="0"/>
                    </a:p>
                  </a:txBody>
                  <a:tcPr/>
                </a:tc>
                <a:tc>
                  <a:txBody>
                    <a:bodyPr/>
                    <a:lstStyle/>
                    <a:p>
                      <a:pPr algn="ctr"/>
                      <a:r>
                        <a:rPr lang="es-AR" dirty="0" smtClean="0"/>
                        <a:t>/ Inversión Inicial</a:t>
                      </a:r>
                      <a:endParaRPr lang="es-AR" dirty="0"/>
                    </a:p>
                  </a:txBody>
                  <a:tcPr/>
                </a:tc>
              </a:tr>
              <a:tr h="330610">
                <a:tc gridSpan="2">
                  <a:txBody>
                    <a:bodyPr/>
                    <a:lstStyle/>
                    <a:p>
                      <a:pPr algn="ctr"/>
                      <a:r>
                        <a:rPr lang="es-AR" sz="2000" b="1" dirty="0" smtClean="0"/>
                        <a:t>IMPACTO TOTAL</a:t>
                      </a:r>
                      <a:endParaRPr lang="es-AR" sz="2000" b="1" dirty="0"/>
                    </a:p>
                  </a:txBody>
                  <a:tcPr/>
                </a:tc>
                <a:tc hMerge="1">
                  <a:txBody>
                    <a:bodyPr/>
                    <a:lstStyle/>
                    <a:p>
                      <a:endParaRPr lang="es-AR"/>
                    </a:p>
                  </a:txBody>
                  <a:tcPr/>
                </a:tc>
                <a:tc>
                  <a:txBody>
                    <a:bodyPr/>
                    <a:lstStyle/>
                    <a:p>
                      <a:pPr algn="ctr"/>
                      <a:r>
                        <a:rPr lang="es-AR" sz="2000" b="1" dirty="0" smtClean="0"/>
                        <a:t>8.619</a:t>
                      </a:r>
                      <a:endParaRPr lang="es-AR" sz="2000" b="1" dirty="0"/>
                    </a:p>
                  </a:txBody>
                  <a:tcPr anchor="ctr"/>
                </a:tc>
                <a:tc>
                  <a:txBody>
                    <a:bodyPr/>
                    <a:lstStyle/>
                    <a:p>
                      <a:pPr algn="ctr"/>
                      <a:r>
                        <a:rPr lang="es-AR" sz="2000" b="1" dirty="0" smtClean="0"/>
                        <a:t>1,80</a:t>
                      </a:r>
                      <a:endParaRPr lang="es-AR" sz="2000" b="1" dirty="0"/>
                    </a:p>
                  </a:txBody>
                  <a:tcPr anchor="ctr"/>
                </a:tc>
              </a:tr>
              <a:tr h="534063">
                <a:tc gridSpan="2">
                  <a:txBody>
                    <a:bodyPr/>
                    <a:lstStyle/>
                    <a:p>
                      <a:pPr algn="ctr"/>
                      <a:r>
                        <a:rPr lang="es-AR" dirty="0" smtClean="0"/>
                        <a:t>Efecto Total (excluido Consumo Inducido)</a:t>
                      </a:r>
                      <a:endParaRPr lang="es-AR" dirty="0"/>
                    </a:p>
                  </a:txBody>
                  <a:tcPr/>
                </a:tc>
                <a:tc hMerge="1">
                  <a:txBody>
                    <a:bodyPr/>
                    <a:lstStyle/>
                    <a:p>
                      <a:endParaRPr lang="es-AR"/>
                    </a:p>
                  </a:txBody>
                  <a:tcPr/>
                </a:tc>
                <a:tc>
                  <a:txBody>
                    <a:bodyPr/>
                    <a:lstStyle/>
                    <a:p>
                      <a:pPr algn="ctr"/>
                      <a:r>
                        <a:rPr lang="es-AR" dirty="0" smtClean="0"/>
                        <a:t>6.888</a:t>
                      </a:r>
                      <a:endParaRPr lang="es-AR" dirty="0"/>
                    </a:p>
                  </a:txBody>
                  <a:tcPr anchor="ctr"/>
                </a:tc>
                <a:tc>
                  <a:txBody>
                    <a:bodyPr/>
                    <a:lstStyle/>
                    <a:p>
                      <a:pPr algn="ctr"/>
                      <a:r>
                        <a:rPr lang="es-AR" dirty="0" smtClean="0"/>
                        <a:t>1,44</a:t>
                      </a:r>
                      <a:endParaRPr lang="es-AR" dirty="0"/>
                    </a:p>
                  </a:txBody>
                  <a:tcPr anchor="ctr"/>
                </a:tc>
              </a:tr>
              <a:tr h="330610">
                <a:tc gridSpan="2">
                  <a:txBody>
                    <a:bodyPr/>
                    <a:lstStyle/>
                    <a:p>
                      <a:pPr algn="ctr"/>
                      <a:r>
                        <a:rPr lang="es-AR" sz="2000" b="1" dirty="0" smtClean="0"/>
                        <a:t>Efecto Directo</a:t>
                      </a:r>
                      <a:endParaRPr lang="es-AR" sz="2000" b="1" dirty="0"/>
                    </a:p>
                  </a:txBody>
                  <a:tcPr/>
                </a:tc>
                <a:tc hMerge="1">
                  <a:txBody>
                    <a:bodyPr/>
                    <a:lstStyle/>
                    <a:p>
                      <a:endParaRPr lang="es-AR"/>
                    </a:p>
                  </a:txBody>
                  <a:tcPr/>
                </a:tc>
                <a:tc>
                  <a:txBody>
                    <a:bodyPr/>
                    <a:lstStyle/>
                    <a:p>
                      <a:pPr algn="ctr"/>
                      <a:r>
                        <a:rPr lang="es-AR" sz="2000" b="1" dirty="0" smtClean="0"/>
                        <a:t>4.777</a:t>
                      </a:r>
                      <a:endParaRPr lang="es-AR" sz="2000" b="1" dirty="0"/>
                    </a:p>
                  </a:txBody>
                  <a:tcPr/>
                </a:tc>
                <a:tc>
                  <a:txBody>
                    <a:bodyPr/>
                    <a:lstStyle/>
                    <a:p>
                      <a:pPr algn="ctr"/>
                      <a:r>
                        <a:rPr lang="es-AR" sz="2000" b="1" dirty="0" smtClean="0"/>
                        <a:t>1,00</a:t>
                      </a:r>
                    </a:p>
                  </a:txBody>
                  <a:tcPr/>
                </a:tc>
              </a:tr>
              <a:tr h="305179">
                <a:tc rowSpan="4">
                  <a:txBody>
                    <a:bodyPr/>
                    <a:lstStyle/>
                    <a:p>
                      <a:pPr algn="ctr"/>
                      <a:r>
                        <a:rPr lang="es-AR" i="1" dirty="0" smtClean="0"/>
                        <a:t>Efecto</a:t>
                      </a:r>
                      <a:r>
                        <a:rPr lang="es-AR" i="1" baseline="0" dirty="0" smtClean="0"/>
                        <a:t> Indirecto</a:t>
                      </a:r>
                      <a:endParaRPr lang="es-AR" i="1" dirty="0"/>
                    </a:p>
                  </a:txBody>
                  <a:tcPr vert="vert270" anchor="ctr">
                    <a:lnR w="12700" cap="flat" cmpd="sng" algn="ctr">
                      <a:solidFill>
                        <a:schemeClr val="tx1"/>
                      </a:solidFill>
                      <a:prstDash val="solid"/>
                      <a:round/>
                      <a:headEnd type="none" w="med" len="med"/>
                      <a:tailEnd type="none" w="med" len="med"/>
                    </a:lnR>
                  </a:tcPr>
                </a:tc>
                <a:tc>
                  <a:txBody>
                    <a:bodyPr/>
                    <a:lstStyle/>
                    <a:p>
                      <a:pPr algn="ctr"/>
                      <a:r>
                        <a:rPr lang="es-AR" i="1" dirty="0" smtClean="0"/>
                        <a:t>Total</a:t>
                      </a:r>
                      <a:endParaRPr lang="es-AR" i="1" dirty="0"/>
                    </a:p>
                  </a:txBody>
                  <a:tcPr anchor="ctr">
                    <a:lnL w="12700" cap="flat" cmpd="sng" algn="ctr">
                      <a:solidFill>
                        <a:schemeClr val="tx1"/>
                      </a:solidFill>
                      <a:prstDash val="solid"/>
                      <a:round/>
                      <a:headEnd type="none" w="med" len="med"/>
                      <a:tailEnd type="none" w="med" len="med"/>
                    </a:lnL>
                  </a:tcPr>
                </a:tc>
                <a:tc>
                  <a:txBody>
                    <a:bodyPr/>
                    <a:lstStyle/>
                    <a:p>
                      <a:pPr algn="ctr"/>
                      <a:r>
                        <a:rPr lang="es-AR" i="1" dirty="0" smtClean="0"/>
                        <a:t>3.842</a:t>
                      </a:r>
                      <a:endParaRPr lang="es-AR" i="1" dirty="0"/>
                    </a:p>
                  </a:txBody>
                  <a:tcPr anchor="ctr"/>
                </a:tc>
                <a:tc>
                  <a:txBody>
                    <a:bodyPr/>
                    <a:lstStyle/>
                    <a:p>
                      <a:pPr algn="ctr"/>
                      <a:r>
                        <a:rPr lang="es-AR" i="1" dirty="0" smtClean="0"/>
                        <a:t>0,80</a:t>
                      </a:r>
                      <a:endParaRPr lang="es-AR" i="1" dirty="0"/>
                    </a:p>
                  </a:txBody>
                  <a:tcPr anchor="ctr"/>
                </a:tc>
              </a:tr>
              <a:tr h="762947">
                <a:tc vMerge="1">
                  <a:txBody>
                    <a:bodyPr/>
                    <a:lstStyle/>
                    <a:p>
                      <a:endParaRPr lang="es-AR" dirty="0"/>
                    </a:p>
                  </a:txBody>
                  <a:tcPr vert="vert270">
                    <a:lnR w="12700" cap="flat" cmpd="sng" algn="ctr">
                      <a:solidFill>
                        <a:schemeClr val="tx1"/>
                      </a:solidFill>
                      <a:prstDash val="solid"/>
                      <a:round/>
                      <a:headEnd type="none" w="med" len="med"/>
                      <a:tailEnd type="none" w="med" len="med"/>
                    </a:lnR>
                  </a:tcPr>
                </a:tc>
                <a:tc>
                  <a:txBody>
                    <a:bodyPr/>
                    <a:lstStyle/>
                    <a:p>
                      <a:pPr algn="ctr"/>
                      <a:r>
                        <a:rPr lang="es-AR" dirty="0" smtClean="0"/>
                        <a:t>Proveedores de Insumos de la Construcción</a:t>
                      </a:r>
                      <a:endParaRPr lang="es-AR" dirty="0"/>
                    </a:p>
                  </a:txBody>
                  <a:tcPr anchor="ctr">
                    <a:lnL w="12700" cap="flat" cmpd="sng" algn="ctr">
                      <a:solidFill>
                        <a:schemeClr val="tx1"/>
                      </a:solidFill>
                      <a:prstDash val="solid"/>
                      <a:round/>
                      <a:headEnd type="none" w="med" len="med"/>
                      <a:tailEnd type="none" w="med" len="med"/>
                    </a:lnL>
                  </a:tcPr>
                </a:tc>
                <a:tc>
                  <a:txBody>
                    <a:bodyPr/>
                    <a:lstStyle/>
                    <a:p>
                      <a:pPr algn="ctr"/>
                      <a:r>
                        <a:rPr lang="es-AR" dirty="0" smtClean="0"/>
                        <a:t>2.110</a:t>
                      </a:r>
                      <a:endParaRPr lang="es-AR" dirty="0"/>
                    </a:p>
                  </a:txBody>
                  <a:tcPr anchor="ctr"/>
                </a:tc>
                <a:tc>
                  <a:txBody>
                    <a:bodyPr/>
                    <a:lstStyle/>
                    <a:p>
                      <a:pPr algn="ctr"/>
                      <a:r>
                        <a:rPr lang="es-AR" dirty="0" smtClean="0"/>
                        <a:t>0,44</a:t>
                      </a:r>
                      <a:endParaRPr lang="es-AR" dirty="0"/>
                    </a:p>
                  </a:txBody>
                  <a:tcPr anchor="ctr"/>
                </a:tc>
              </a:tr>
              <a:tr h="534063">
                <a:tc vMerge="1">
                  <a:txBody>
                    <a:bodyPr/>
                    <a:lstStyle/>
                    <a:p>
                      <a:endParaRPr lang="es-AR" dirty="0"/>
                    </a:p>
                  </a:txBody>
                  <a:tcPr vert="vert270">
                    <a:lnR w="12700" cap="flat" cmpd="sng" algn="ctr">
                      <a:solidFill>
                        <a:schemeClr val="tx1"/>
                      </a:solidFill>
                      <a:prstDash val="solid"/>
                      <a:round/>
                      <a:headEnd type="none" w="med" len="med"/>
                      <a:tailEnd type="none" w="med" len="med"/>
                    </a:lnR>
                  </a:tcPr>
                </a:tc>
                <a:tc>
                  <a:txBody>
                    <a:bodyPr/>
                    <a:lstStyle/>
                    <a:p>
                      <a:pPr algn="ctr"/>
                      <a:r>
                        <a:rPr lang="es-AR" dirty="0" smtClean="0"/>
                        <a:t>Consumo</a:t>
                      </a:r>
                      <a:r>
                        <a:rPr lang="es-AR" baseline="0" dirty="0" smtClean="0"/>
                        <a:t> de los Hogares</a:t>
                      </a:r>
                      <a:endParaRPr lang="es-AR" dirty="0"/>
                    </a:p>
                  </a:txBody>
                  <a:tcPr anchor="ctr">
                    <a:lnL w="12700" cap="flat" cmpd="sng" algn="ctr">
                      <a:solidFill>
                        <a:schemeClr val="tx1"/>
                      </a:solidFill>
                      <a:prstDash val="solid"/>
                      <a:round/>
                      <a:headEnd type="none" w="med" len="med"/>
                      <a:tailEnd type="none" w="med" len="med"/>
                    </a:lnL>
                  </a:tcPr>
                </a:tc>
                <a:tc>
                  <a:txBody>
                    <a:bodyPr/>
                    <a:lstStyle/>
                    <a:p>
                      <a:pPr algn="ctr"/>
                      <a:r>
                        <a:rPr lang="es-AR" dirty="0" smtClean="0"/>
                        <a:t>1.096</a:t>
                      </a:r>
                      <a:endParaRPr lang="es-AR" dirty="0"/>
                    </a:p>
                  </a:txBody>
                  <a:tcPr anchor="ctr"/>
                </a:tc>
                <a:tc>
                  <a:txBody>
                    <a:bodyPr/>
                    <a:lstStyle/>
                    <a:p>
                      <a:pPr algn="ctr"/>
                      <a:r>
                        <a:rPr lang="es-AR" dirty="0" smtClean="0"/>
                        <a:t>0,23</a:t>
                      </a:r>
                      <a:endParaRPr lang="es-AR" dirty="0"/>
                    </a:p>
                  </a:txBody>
                  <a:tcPr anchor="ctr"/>
                </a:tc>
              </a:tr>
              <a:tr h="534063">
                <a:tc vMerge="1">
                  <a:txBody>
                    <a:bodyPr/>
                    <a:lstStyle/>
                    <a:p>
                      <a:endParaRPr lang="es-AR" dirty="0"/>
                    </a:p>
                  </a:txBody>
                  <a:tcPr vert="vert270">
                    <a:lnR w="12700" cap="flat" cmpd="sng" algn="ctr">
                      <a:solidFill>
                        <a:schemeClr val="tx1"/>
                      </a:solidFill>
                      <a:prstDash val="solid"/>
                      <a:round/>
                      <a:headEnd type="none" w="med" len="med"/>
                      <a:tailEnd type="none" w="med" len="med"/>
                    </a:lnR>
                  </a:tcPr>
                </a:tc>
                <a:tc>
                  <a:txBody>
                    <a:bodyPr/>
                    <a:lstStyle/>
                    <a:p>
                      <a:pPr algn="ctr"/>
                      <a:r>
                        <a:rPr lang="es-AR" dirty="0" smtClean="0"/>
                        <a:t>Proveedores p/</a:t>
                      </a:r>
                      <a:r>
                        <a:rPr lang="es-AR" baseline="0" dirty="0" smtClean="0"/>
                        <a:t> el Consumo</a:t>
                      </a:r>
                      <a:endParaRPr lang="es-AR" dirty="0"/>
                    </a:p>
                  </a:txBody>
                  <a:tcPr anchor="ctr">
                    <a:lnL w="12700" cap="flat" cmpd="sng" algn="ctr">
                      <a:solidFill>
                        <a:schemeClr val="tx1"/>
                      </a:solidFill>
                      <a:prstDash val="solid"/>
                      <a:round/>
                      <a:headEnd type="none" w="med" len="med"/>
                      <a:tailEnd type="none" w="med" len="med"/>
                    </a:lnL>
                  </a:tcPr>
                </a:tc>
                <a:tc>
                  <a:txBody>
                    <a:bodyPr/>
                    <a:lstStyle/>
                    <a:p>
                      <a:pPr algn="ctr"/>
                      <a:r>
                        <a:rPr lang="es-AR" dirty="0" smtClean="0"/>
                        <a:t>635</a:t>
                      </a:r>
                      <a:endParaRPr lang="es-AR" dirty="0"/>
                    </a:p>
                  </a:txBody>
                  <a:tcPr anchor="ctr"/>
                </a:tc>
                <a:tc>
                  <a:txBody>
                    <a:bodyPr/>
                    <a:lstStyle/>
                    <a:p>
                      <a:pPr algn="ctr"/>
                      <a:r>
                        <a:rPr lang="es-AR" dirty="0" smtClean="0"/>
                        <a:t>0,13</a:t>
                      </a:r>
                      <a:endParaRPr lang="es-AR" dirty="0"/>
                    </a:p>
                  </a:txBody>
                  <a:tcPr anchor="ctr"/>
                </a:tc>
              </a:tr>
            </a:tbl>
          </a:graphicData>
        </a:graphic>
      </p:graphicFrame>
      <p:sp>
        <p:nvSpPr>
          <p:cNvPr id="4" name="CuadroTexto 3"/>
          <p:cNvSpPr txBox="1"/>
          <p:nvPr/>
        </p:nvSpPr>
        <p:spPr>
          <a:xfrm>
            <a:off x="6858621" y="4592320"/>
            <a:ext cx="5049599" cy="2308324"/>
          </a:xfrm>
          <a:prstGeom prst="rect">
            <a:avLst/>
          </a:prstGeom>
          <a:noFill/>
          <a:ln w="3175">
            <a:solidFill>
              <a:schemeClr val="tx1"/>
            </a:solidFill>
          </a:ln>
        </p:spPr>
        <p:txBody>
          <a:bodyPr wrap="square" rtlCol="0">
            <a:spAutoFit/>
          </a:bodyPr>
          <a:lstStyle/>
          <a:p>
            <a:pPr marL="285750" indent="-285750">
              <a:buFont typeface="Courier New" panose="02070309020205020404" pitchFamily="49" charset="0"/>
              <a:buChar char="o"/>
            </a:pPr>
            <a:r>
              <a:rPr lang="es-AR" dirty="0" smtClean="0"/>
              <a:t>El PIP implica la generación de </a:t>
            </a:r>
            <a:r>
              <a:rPr lang="es-AR" b="1" dirty="0" smtClean="0"/>
              <a:t>4,8 millones </a:t>
            </a:r>
            <a:r>
              <a:rPr lang="es-AR" dirty="0" smtClean="0"/>
              <a:t>puestos de trabajo directos promedio por año, agregando 3,2 millones </a:t>
            </a:r>
            <a:r>
              <a:rPr lang="es-AR" dirty="0"/>
              <a:t>d</a:t>
            </a:r>
            <a:r>
              <a:rPr lang="es-AR" dirty="0" smtClean="0"/>
              <a:t>e puestos adicionales a los generados en la actualidad </a:t>
            </a:r>
          </a:p>
          <a:p>
            <a:pPr marL="285750" indent="-285750">
              <a:buFont typeface="Courier New" panose="02070309020205020404" pitchFamily="49" charset="0"/>
              <a:buChar char="o"/>
            </a:pPr>
            <a:r>
              <a:rPr lang="es-AR" dirty="0" smtClean="0"/>
              <a:t>El </a:t>
            </a:r>
            <a:r>
              <a:rPr lang="es-AR" b="1" dirty="0" smtClean="0"/>
              <a:t>impacto indirecto </a:t>
            </a:r>
            <a:r>
              <a:rPr lang="es-AR" dirty="0" smtClean="0"/>
              <a:t>hacia atrás de la actividad en término de empleo adicional representa 0,44 puestos por cada puesto directo</a:t>
            </a:r>
          </a:p>
        </p:txBody>
      </p:sp>
      <p:sp>
        <p:nvSpPr>
          <p:cNvPr id="5" name="Rectángulo 4"/>
          <p:cNvSpPr/>
          <p:nvPr/>
        </p:nvSpPr>
        <p:spPr>
          <a:xfrm>
            <a:off x="6558278" y="6583679"/>
            <a:ext cx="76202"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858622" y="1564639"/>
            <a:ext cx="5049598" cy="292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 name="Picture 2" descr="C:\Users\mgasparetti\AppData\Local\Microsoft\Windows\Temporary Internet Files\Content.Outlook\8D7IWA6K\LogoCAMARCO.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79513" y="116631"/>
            <a:ext cx="2955293" cy="5596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876953567"/>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44220" y="520278"/>
            <a:ext cx="7721600" cy="994197"/>
          </a:xfrm>
        </p:spPr>
        <p:txBody>
          <a:bodyPr>
            <a:normAutofit fontScale="90000"/>
          </a:bodyPr>
          <a:lstStyle/>
          <a:p>
            <a:pPr algn="ctr"/>
            <a:r>
              <a:rPr lang="es-AR" sz="3200" b="1" dirty="0" smtClean="0"/>
              <a:t>Consideraciones sobre el EMPLEO directo</a:t>
            </a:r>
            <a:endParaRPr lang="es-AR" sz="3200" b="1" dirty="0"/>
          </a:p>
        </p:txBody>
      </p:sp>
      <p:sp>
        <p:nvSpPr>
          <p:cNvPr id="6" name="Marcador de contenido 5"/>
          <p:cNvSpPr>
            <a:spLocks noGrp="1"/>
          </p:cNvSpPr>
          <p:nvPr>
            <p:ph idx="1"/>
          </p:nvPr>
        </p:nvSpPr>
        <p:spPr>
          <a:xfrm>
            <a:off x="599090" y="1514475"/>
            <a:ext cx="10811860" cy="4906963"/>
          </a:xfrm>
        </p:spPr>
        <p:txBody>
          <a:bodyPr>
            <a:normAutofit/>
          </a:bodyPr>
          <a:lstStyle/>
          <a:p>
            <a:pPr indent="449580" algn="just">
              <a:spcAft>
                <a:spcPts val="0"/>
              </a:spcAft>
            </a:pPr>
            <a:r>
              <a:rPr lang="es-ES_tradnl" dirty="0">
                <a:latin typeface="Arial" panose="020B0604020202020204" pitchFamily="34" charset="0"/>
                <a:ea typeface="Times New Roman" panose="02020603050405020304" pitchFamily="18" charset="0"/>
              </a:rPr>
              <a:t>Un punto importante a ser tenido en cuenta es que en el cálculo del empleo directo generado por la inversión en construcción se incluye:</a:t>
            </a:r>
            <a:endParaRPr lang="es-AR" sz="2400" dirty="0">
              <a:latin typeface="Times New Roman" panose="02020603050405020304" pitchFamily="18" charset="0"/>
              <a:ea typeface="Times New Roman" panose="02020603050405020304" pitchFamily="18" charset="0"/>
            </a:endParaRPr>
          </a:p>
          <a:p>
            <a:pPr algn="just">
              <a:spcAft>
                <a:spcPts val="0"/>
              </a:spcAft>
            </a:pPr>
            <a:r>
              <a:rPr lang="es-ES_tradnl" dirty="0">
                <a:latin typeface="Arial" panose="020B0604020202020204" pitchFamily="34" charset="0"/>
                <a:ea typeface="Times New Roman" panose="02020603050405020304" pitchFamily="18" charset="0"/>
              </a:rPr>
              <a:t> </a:t>
            </a:r>
            <a:endParaRPr lang="es-AR" sz="2400" dirty="0">
              <a:latin typeface="Times New Roman" panose="02020603050405020304" pitchFamily="18" charset="0"/>
              <a:ea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457200" algn="l"/>
              </a:tabLst>
            </a:pPr>
            <a:r>
              <a:rPr lang="es-ES_tradnl" dirty="0">
                <a:latin typeface="Arial" panose="020B0604020202020204" pitchFamily="34" charset="0"/>
                <a:ea typeface="Times New Roman" panose="02020603050405020304" pitchFamily="18" charset="0"/>
              </a:rPr>
              <a:t>Empleo asalariado formal demandado por las empresas constructoras</a:t>
            </a:r>
            <a:endParaRPr lang="es-AR" sz="2400" dirty="0">
              <a:latin typeface="Times New Roman" panose="02020603050405020304" pitchFamily="18" charset="0"/>
              <a:ea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457200" algn="l"/>
              </a:tabLst>
            </a:pPr>
            <a:r>
              <a:rPr lang="es-ES_tradnl" dirty="0">
                <a:latin typeface="Arial" panose="020B0604020202020204" pitchFamily="34" charset="0"/>
                <a:ea typeface="Times New Roman" panose="02020603050405020304" pitchFamily="18" charset="0"/>
              </a:rPr>
              <a:t>Subcontratistas de obra (por ej. Instalaciones sanitarias, electricidad, etc.) que facturan como </a:t>
            </a:r>
            <a:r>
              <a:rPr lang="es-ES_tradnl" dirty="0" err="1">
                <a:latin typeface="Arial" panose="020B0604020202020204" pitchFamily="34" charset="0"/>
                <a:ea typeface="Times New Roman" panose="02020603050405020304" pitchFamily="18" charset="0"/>
              </a:rPr>
              <a:t>monotributistas</a:t>
            </a:r>
            <a:endParaRPr lang="es-AR" sz="2400" dirty="0">
              <a:latin typeface="Times New Roman" panose="02020603050405020304" pitchFamily="18" charset="0"/>
              <a:ea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457200" algn="l"/>
              </a:tabLst>
            </a:pPr>
            <a:r>
              <a:rPr lang="es-ES_tradnl" dirty="0">
                <a:latin typeface="Arial" panose="020B0604020202020204" pitchFamily="34" charset="0"/>
                <a:ea typeface="Times New Roman" panose="02020603050405020304" pitchFamily="18" charset="0"/>
              </a:rPr>
              <a:t>Cuentapropistas no constituidos en sociedad</a:t>
            </a:r>
            <a:endParaRPr lang="es-AR" sz="2400" dirty="0">
              <a:latin typeface="Times New Roman" panose="02020603050405020304" pitchFamily="18" charset="0"/>
              <a:ea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457200" algn="l"/>
              </a:tabLst>
            </a:pPr>
            <a:r>
              <a:rPr lang="es-ES_tradnl" dirty="0">
                <a:latin typeface="Arial" panose="020B0604020202020204" pitchFamily="34" charset="0"/>
                <a:ea typeface="Times New Roman" panose="02020603050405020304" pitchFamily="18" charset="0"/>
              </a:rPr>
              <a:t>Autoconstrucción de viviendas, cuya mano de obra propia no recibe necesariamente una remuneración</a:t>
            </a:r>
            <a:endParaRPr lang="es-AR" sz="2400" dirty="0">
              <a:latin typeface="Times New Roman" panose="02020603050405020304" pitchFamily="18" charset="0"/>
              <a:ea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457200" algn="l"/>
              </a:tabLst>
            </a:pPr>
            <a:r>
              <a:rPr lang="es-ES_tradnl" dirty="0">
                <a:latin typeface="Arial" panose="020B0604020202020204" pitchFamily="34" charset="0"/>
                <a:ea typeface="Times New Roman" panose="02020603050405020304" pitchFamily="18" charset="0"/>
              </a:rPr>
              <a:t>Construcción y/o refacción de estructuras no residenciales por </a:t>
            </a:r>
            <a:r>
              <a:rPr lang="es-ES_tradnl" dirty="0" err="1">
                <a:latin typeface="Arial" panose="020B0604020202020204" pitchFamily="34" charset="0"/>
                <a:ea typeface="Times New Roman" panose="02020603050405020304" pitchFamily="18" charset="0"/>
              </a:rPr>
              <a:t>cuentapropia</a:t>
            </a:r>
            <a:r>
              <a:rPr lang="es-ES_tradnl" dirty="0">
                <a:latin typeface="Arial" panose="020B0604020202020204" pitchFamily="34" charset="0"/>
                <a:ea typeface="Times New Roman" panose="02020603050405020304" pitchFamily="18" charset="0"/>
              </a:rPr>
              <a:t> realizada por empresas no constructoras con su propia mano de obra</a:t>
            </a:r>
            <a:endParaRPr lang="es-AR" sz="2400" dirty="0">
              <a:latin typeface="Times New Roman" panose="02020603050405020304" pitchFamily="18" charset="0"/>
              <a:ea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457200" algn="l"/>
              </a:tabLst>
            </a:pPr>
            <a:r>
              <a:rPr lang="es-ES_tradnl" dirty="0">
                <a:latin typeface="Arial" panose="020B0604020202020204" pitchFamily="34" charset="0"/>
                <a:ea typeface="Times New Roman" panose="02020603050405020304" pitchFamily="18" charset="0"/>
              </a:rPr>
              <a:t>Otras tipologías de empleo no asalariado</a:t>
            </a:r>
            <a:endParaRPr lang="es-AR" sz="2400" dirty="0">
              <a:latin typeface="Times New Roman" panose="02020603050405020304" pitchFamily="18" charset="0"/>
              <a:ea typeface="Times New Roman" panose="02020603050405020304" pitchFamily="18" charset="0"/>
            </a:endParaRPr>
          </a:p>
          <a:p>
            <a:pPr marL="457200" lvl="1" indent="0" algn="ctr">
              <a:buNone/>
            </a:pPr>
            <a:endParaRPr lang="es-AR" sz="2200" dirty="0"/>
          </a:p>
        </p:txBody>
      </p:sp>
      <p:pic>
        <p:nvPicPr>
          <p:cNvPr id="4"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9513" y="116631"/>
            <a:ext cx="2955293" cy="5596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335357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838200" y="604684"/>
            <a:ext cx="10515600" cy="620395"/>
          </a:xfrm>
        </p:spPr>
        <p:txBody>
          <a:bodyPr>
            <a:normAutofit/>
          </a:bodyPr>
          <a:lstStyle/>
          <a:p>
            <a:pPr algn="ctr"/>
            <a:r>
              <a:rPr lang="es-ES" sz="3000" b="1" dirty="0" smtClean="0"/>
              <a:t>RESULTADOS DEL MODELO DE SIMULACIÓN </a:t>
            </a:r>
            <a:endParaRPr lang="es-AR" sz="3000" b="1" dirty="0"/>
          </a:p>
        </p:txBody>
      </p:sp>
      <p:sp>
        <p:nvSpPr>
          <p:cNvPr id="6" name="Marcador de contenido 5"/>
          <p:cNvSpPr>
            <a:spLocks noGrp="1"/>
          </p:cNvSpPr>
          <p:nvPr>
            <p:ph idx="1"/>
          </p:nvPr>
        </p:nvSpPr>
        <p:spPr>
          <a:xfrm>
            <a:off x="838200" y="1083944"/>
            <a:ext cx="10957560" cy="5499735"/>
          </a:xfrm>
        </p:spPr>
        <p:txBody>
          <a:bodyPr>
            <a:normAutofit/>
          </a:bodyPr>
          <a:lstStyle/>
          <a:p>
            <a:pPr marL="0" indent="0" algn="ctr">
              <a:buNone/>
            </a:pPr>
            <a:r>
              <a:rPr lang="es-AR" sz="2200" dirty="0" smtClean="0"/>
              <a:t>RECUPERO FISCAL</a:t>
            </a:r>
            <a:endParaRPr lang="es-AR" sz="2200" b="1" dirty="0" smtClean="0"/>
          </a:p>
          <a:p>
            <a:pPr marL="0" indent="0">
              <a:buNone/>
            </a:pPr>
            <a:endParaRPr lang="es-AR" sz="2200" dirty="0"/>
          </a:p>
        </p:txBody>
      </p:sp>
      <p:sp>
        <p:nvSpPr>
          <p:cNvPr id="4" name="CuadroTexto 3"/>
          <p:cNvSpPr txBox="1"/>
          <p:nvPr/>
        </p:nvSpPr>
        <p:spPr>
          <a:xfrm>
            <a:off x="477520" y="5063478"/>
            <a:ext cx="11190468" cy="1477328"/>
          </a:xfrm>
          <a:prstGeom prst="rect">
            <a:avLst/>
          </a:prstGeom>
          <a:noFill/>
          <a:ln w="3175">
            <a:solidFill>
              <a:schemeClr val="tx1"/>
            </a:solidFill>
          </a:ln>
        </p:spPr>
        <p:txBody>
          <a:bodyPr wrap="square" rtlCol="0">
            <a:spAutoFit/>
          </a:bodyPr>
          <a:lstStyle/>
          <a:p>
            <a:pPr marL="285750" indent="-285750">
              <a:buFont typeface="Courier New" panose="02070309020205020404" pitchFamily="49" charset="0"/>
              <a:buChar char="o"/>
            </a:pPr>
            <a:r>
              <a:rPr lang="es-AR" dirty="0" smtClean="0"/>
              <a:t>El Modelo dio por resultado un </a:t>
            </a:r>
            <a:r>
              <a:rPr lang="es-AR" b="1" dirty="0" smtClean="0"/>
              <a:t>Recupero Fiscal de $ 45,8 por cada $ 100 invertidos </a:t>
            </a:r>
            <a:r>
              <a:rPr lang="es-AR" dirty="0" smtClean="0"/>
              <a:t>en obras de construcción previstas por el PIP 2016 – 2025</a:t>
            </a:r>
          </a:p>
          <a:p>
            <a:pPr marL="285750" indent="-285750">
              <a:buFont typeface="Courier New" panose="02070309020205020404" pitchFamily="49" charset="0"/>
              <a:buChar char="o"/>
            </a:pPr>
            <a:r>
              <a:rPr lang="es-ES" dirty="0" smtClean="0"/>
              <a:t>En </a:t>
            </a:r>
            <a:r>
              <a:rPr lang="es-ES" dirty="0"/>
              <a:t>términos de estructura del recupero fiscal por tipo de impuesto el siguiente gráfico demuestra que el </a:t>
            </a:r>
            <a:r>
              <a:rPr lang="es-ES" b="1" dirty="0"/>
              <a:t>57,2%</a:t>
            </a:r>
            <a:r>
              <a:rPr lang="es-ES" dirty="0"/>
              <a:t> se corresponde con el </a:t>
            </a:r>
            <a:r>
              <a:rPr lang="es-ES" b="1" dirty="0"/>
              <a:t>recupero fiscal directo de la obra </a:t>
            </a:r>
            <a:r>
              <a:rPr lang="es-ES" dirty="0"/>
              <a:t>y un </a:t>
            </a:r>
            <a:r>
              <a:rPr lang="es-ES" b="1" dirty="0"/>
              <a:t>42,8%</a:t>
            </a:r>
            <a:r>
              <a:rPr lang="es-ES" dirty="0"/>
              <a:t> proviene de la recaudación impositiva sobre las </a:t>
            </a:r>
            <a:r>
              <a:rPr lang="es-ES" b="1" dirty="0"/>
              <a:t>actividades económicas inducidas indirectamente</a:t>
            </a:r>
            <a:r>
              <a:rPr lang="es-ES" dirty="0"/>
              <a:t>.</a:t>
            </a:r>
            <a:endParaRPr lang="es-AR" dirty="0" smtClean="0"/>
          </a:p>
        </p:txBody>
      </p:sp>
      <p:sp>
        <p:nvSpPr>
          <p:cNvPr id="5" name="Rectángulo 4"/>
          <p:cNvSpPr/>
          <p:nvPr/>
        </p:nvSpPr>
        <p:spPr>
          <a:xfrm>
            <a:off x="6558278" y="6583679"/>
            <a:ext cx="76202"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7" name="Rectangle 2"/>
          <p:cNvSpPr>
            <a:spLocks noChangeArrowheads="1"/>
          </p:cNvSpPr>
          <p:nvPr/>
        </p:nvSpPr>
        <p:spPr bwMode="auto">
          <a:xfrm>
            <a:off x="477520" y="1513839"/>
            <a:ext cx="12192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AR"/>
          </a:p>
        </p:txBody>
      </p:sp>
      <p:pic>
        <p:nvPicPr>
          <p:cNvPr id="4097" name="Picture 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77521" y="1513838"/>
            <a:ext cx="5497814" cy="3454399"/>
          </a:xfrm>
          <a:prstGeom prst="rect">
            <a:avLst/>
          </a:prstGeom>
          <a:noFill/>
          <a:extLst>
            <a:ext uri="{909E8E84-426E-40DD-AFC4-6F175D3DCCD1}">
              <a14:hiddenFill xmlns:a14="http://schemas.microsoft.com/office/drawing/2010/main" xmlns="">
                <a:solidFill>
                  <a:srgbClr val="FFFFFF"/>
                </a:solidFill>
              </a14:hiddenFill>
            </a:ext>
          </a:extLst>
        </p:spPr>
      </p:pic>
      <p:pic>
        <p:nvPicPr>
          <p:cNvPr id="4099"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975334" y="1513837"/>
            <a:ext cx="5716929" cy="34543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 name="Picture 2" descr="C:\Users\mgasparetti\AppData\Local\Microsoft\Windows\Temporary Internet Files\Content.Outlook\8D7IWA6K\LogoCAMARCO.jp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79513" y="116631"/>
            <a:ext cx="2955293" cy="5596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77233965"/>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34645"/>
            <a:ext cx="10515600" cy="935355"/>
          </a:xfrm>
        </p:spPr>
        <p:txBody>
          <a:bodyPr>
            <a:normAutofit/>
          </a:bodyPr>
          <a:lstStyle/>
          <a:p>
            <a:pPr algn="ctr"/>
            <a:r>
              <a:rPr lang="es-ES" sz="3000" b="1" dirty="0" smtClean="0"/>
              <a:t>conclusiones</a:t>
            </a:r>
            <a:endParaRPr lang="es-AR" sz="3000" b="1" dirty="0"/>
          </a:p>
        </p:txBody>
      </p:sp>
      <p:sp>
        <p:nvSpPr>
          <p:cNvPr id="6" name="Marcador de contenido 5"/>
          <p:cNvSpPr>
            <a:spLocks noGrp="1"/>
          </p:cNvSpPr>
          <p:nvPr>
            <p:ph idx="1"/>
          </p:nvPr>
        </p:nvSpPr>
        <p:spPr>
          <a:xfrm>
            <a:off x="838200" y="1117600"/>
            <a:ext cx="10866120" cy="5293360"/>
          </a:xfrm>
        </p:spPr>
        <p:txBody>
          <a:bodyPr anchor="ctr">
            <a:normAutofit/>
          </a:bodyPr>
          <a:lstStyle/>
          <a:p>
            <a:r>
              <a:rPr lang="es-AR" sz="2400" i="1" dirty="0"/>
              <a:t>La conclusión principal del trabajo es que la inversión en infraestructura social y económica prevista en el Plan Inversión </a:t>
            </a:r>
            <a:r>
              <a:rPr lang="es-AR" sz="2400" i="1" dirty="0" smtClean="0"/>
              <a:t>2016-2025 permitiría </a:t>
            </a:r>
            <a:r>
              <a:rPr lang="es-AR" sz="2400" i="1" dirty="0"/>
              <a:t>reducir notablemente el déficit en infraestructura, incrementar el empleo y sostener el crecimiento económico a largo plazo gracias al incremento en la competitividad genuina de los sectores productivos y el bienestar social permitiendo desarrollo social, económico y sustentable del país.</a:t>
            </a:r>
            <a:endParaRPr lang="es-AR" sz="2400" dirty="0"/>
          </a:p>
          <a:p>
            <a:pPr marL="0" indent="0">
              <a:buNone/>
            </a:pPr>
            <a:endParaRPr lang="es-AR" dirty="0"/>
          </a:p>
        </p:txBody>
      </p:sp>
      <p:pic>
        <p:nvPicPr>
          <p:cNvPr id="4"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9513" y="116631"/>
            <a:ext cx="2955293" cy="5596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5055806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838200" y="334645"/>
            <a:ext cx="10515600" cy="935355"/>
          </a:xfrm>
        </p:spPr>
        <p:txBody>
          <a:bodyPr>
            <a:normAutofit/>
          </a:bodyPr>
          <a:lstStyle/>
          <a:p>
            <a:pPr algn="ctr"/>
            <a:r>
              <a:rPr lang="es-ES" sz="3000" b="1" dirty="0" smtClean="0"/>
              <a:t>Algunas Definiciones</a:t>
            </a:r>
            <a:endParaRPr lang="es-AR" sz="3000" b="1" dirty="0"/>
          </a:p>
        </p:txBody>
      </p:sp>
      <p:sp>
        <p:nvSpPr>
          <p:cNvPr id="6" name="Marcador de contenido 5"/>
          <p:cNvSpPr>
            <a:spLocks noGrp="1"/>
          </p:cNvSpPr>
          <p:nvPr>
            <p:ph idx="1"/>
          </p:nvPr>
        </p:nvSpPr>
        <p:spPr>
          <a:xfrm>
            <a:off x="838200" y="1117600"/>
            <a:ext cx="10866120" cy="5293360"/>
          </a:xfrm>
        </p:spPr>
        <p:txBody>
          <a:bodyPr>
            <a:normAutofit fontScale="25000" lnSpcReduction="20000"/>
          </a:bodyPr>
          <a:lstStyle/>
          <a:p>
            <a:pPr marL="0" indent="0">
              <a:buNone/>
            </a:pPr>
            <a:endParaRPr lang="es-AR" dirty="0"/>
          </a:p>
          <a:p>
            <a:r>
              <a:rPr lang="es-AR" sz="8800" b="1" dirty="0" smtClean="0"/>
              <a:t>Efecto </a:t>
            </a:r>
            <a:r>
              <a:rPr lang="es-AR" sz="8800" b="1" dirty="0"/>
              <a:t>Directo</a:t>
            </a:r>
            <a:r>
              <a:rPr lang="es-AR" sz="8800" dirty="0"/>
              <a:t>: </a:t>
            </a:r>
            <a:r>
              <a:rPr lang="es-ES" sz="8800" b="0" dirty="0"/>
              <a:t>Impacto en la actividad económica, el empleo y la recaudación impositiva de un aumento en la inversión en construcción.</a:t>
            </a:r>
            <a:endParaRPr lang="es-AR" sz="8800" b="0" dirty="0"/>
          </a:p>
          <a:p>
            <a:r>
              <a:rPr lang="es-AR" sz="8800" b="1" dirty="0" smtClean="0"/>
              <a:t>Efecto </a:t>
            </a:r>
            <a:r>
              <a:rPr lang="es-AR" sz="8800" b="1" dirty="0"/>
              <a:t>Indirecto de Eslabonamiento hacia atrás</a:t>
            </a:r>
            <a:r>
              <a:rPr lang="es-AR" sz="8800" dirty="0"/>
              <a:t>: </a:t>
            </a:r>
            <a:r>
              <a:rPr lang="es-ES" sz="8800" b="0" dirty="0"/>
              <a:t>Impacto en la actividad económica, el empleo y en la recaudación impositiva vía mayor facturación de los sectores asociados a la construcción en su eslabonamiento productivo hacia atrás (Proveedores de Materiales e Insumos de la Construcción</a:t>
            </a:r>
            <a:r>
              <a:rPr lang="es-ES" sz="8800" b="0" dirty="0" smtClean="0"/>
              <a:t>)</a:t>
            </a:r>
            <a:endParaRPr lang="es-AR" sz="8800" b="0" dirty="0"/>
          </a:p>
          <a:p>
            <a:r>
              <a:rPr lang="es-AR" sz="8800" b="1" dirty="0"/>
              <a:t>Efecto Total (sin Consumo Inducido)</a:t>
            </a:r>
            <a:r>
              <a:rPr lang="es-AR" sz="8800" dirty="0"/>
              <a:t>: </a:t>
            </a:r>
            <a:r>
              <a:rPr lang="es-AR" sz="8800" b="0" dirty="0"/>
              <a:t>es la suma del efecto directo y el indirecto de eslabonamiento hacia atrás. En términos de empleo, la estimación de estos efectos permite obtener el multiplicador de </a:t>
            </a:r>
            <a:r>
              <a:rPr lang="es-AR" sz="8800" b="0" dirty="0" smtClean="0"/>
              <a:t>empleo</a:t>
            </a:r>
            <a:r>
              <a:rPr lang="es-AR" sz="8800" b="0" baseline="30000" dirty="0" smtClean="0"/>
              <a:t>1</a:t>
            </a:r>
            <a:r>
              <a:rPr lang="es-AR" sz="8800" b="0" dirty="0" smtClean="0"/>
              <a:t>.</a:t>
            </a:r>
            <a:endParaRPr lang="es-AR" sz="8800" b="0" dirty="0"/>
          </a:p>
          <a:p>
            <a:r>
              <a:rPr lang="es-AR" sz="8800" b="1" dirty="0"/>
              <a:t>Efecto Indirecto de Eslabonamiento hacia delante</a:t>
            </a:r>
            <a:r>
              <a:rPr lang="es-AR" sz="8800" dirty="0"/>
              <a:t> (Consumo Inducido): </a:t>
            </a:r>
            <a:r>
              <a:rPr lang="es-ES" sz="8800" b="0" dirty="0"/>
              <a:t>Efecto en la actividad económica, el empleo y en la recaudación impositiva por el aumento del consumo resultante de los ingresos salariales obtenidos de los nuevos puestos de trabajo generados en las obras y en el resto de los sectores proveedores domésticos de bienes de consumo</a:t>
            </a:r>
            <a:r>
              <a:rPr lang="es-ES" sz="8800" b="0" dirty="0" smtClean="0"/>
              <a:t>.</a:t>
            </a:r>
            <a:endParaRPr lang="es-AR" sz="8800" b="0" dirty="0"/>
          </a:p>
          <a:p>
            <a:r>
              <a:rPr lang="es-AR" sz="8800" b="1" dirty="0"/>
              <a:t>Efecto Indirecto Total</a:t>
            </a:r>
            <a:r>
              <a:rPr lang="es-AR" sz="8800" dirty="0"/>
              <a:t>: </a:t>
            </a:r>
            <a:r>
              <a:rPr lang="es-AR" sz="8800" b="0" dirty="0"/>
              <a:t>es la suma del efecto indirecto de eslabonamiento hacia atrás y el efecto consumo inducido hacia </a:t>
            </a:r>
            <a:r>
              <a:rPr lang="es-AR" sz="8800" b="0" dirty="0" smtClean="0"/>
              <a:t>adelante.</a:t>
            </a:r>
          </a:p>
          <a:p>
            <a:pPr marL="0" indent="0">
              <a:buNone/>
            </a:pPr>
            <a:r>
              <a:rPr lang="es-ES" sz="6400" b="0" dirty="0" smtClean="0"/>
              <a:t>1</a:t>
            </a:r>
            <a:r>
              <a:rPr lang="es-ES" sz="6400" dirty="0" smtClean="0"/>
              <a:t> </a:t>
            </a:r>
            <a:r>
              <a:rPr lang="es-ES" sz="6400" b="0" dirty="0" smtClean="0"/>
              <a:t>Ratio</a:t>
            </a:r>
            <a:r>
              <a:rPr lang="en-US" sz="6400" b="0" dirty="0" smtClean="0"/>
              <a:t> </a:t>
            </a:r>
            <a:r>
              <a:rPr lang="en-US" sz="6400" b="0" dirty="0"/>
              <a:t>entre el </a:t>
            </a:r>
            <a:r>
              <a:rPr lang="en-US" sz="6400" b="0" dirty="0" err="1"/>
              <a:t>requerimiento</a:t>
            </a:r>
            <a:r>
              <a:rPr lang="en-US" sz="6400" b="0" dirty="0"/>
              <a:t> total de </a:t>
            </a:r>
            <a:r>
              <a:rPr lang="en-US" sz="6400" b="0" dirty="0" err="1"/>
              <a:t>empleo</a:t>
            </a:r>
            <a:r>
              <a:rPr lang="en-US" sz="6400" b="0" dirty="0"/>
              <a:t> y el </a:t>
            </a:r>
            <a:r>
              <a:rPr lang="en-US" sz="6400" b="0" dirty="0" err="1"/>
              <a:t>requerimiento</a:t>
            </a:r>
            <a:r>
              <a:rPr lang="en-US" sz="6400" b="0" dirty="0"/>
              <a:t> de </a:t>
            </a:r>
            <a:r>
              <a:rPr lang="en-US" sz="6400" b="0" dirty="0" err="1" smtClean="0"/>
              <a:t>empleo</a:t>
            </a:r>
            <a:endParaRPr lang="es-AR" sz="6400" b="0" dirty="0"/>
          </a:p>
        </p:txBody>
      </p:sp>
      <p:pic>
        <p:nvPicPr>
          <p:cNvPr id="4" name="Picture 2" descr="C:\Users\mgasparetti\AppData\Local\Microsoft\Windows\Temporary Internet Files\Content.Outlook\8D7IWA6K\LogoCAMARCO.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79513" y="116631"/>
            <a:ext cx="2955293" cy="5596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984121572"/>
      </p:ext>
    </p:extLst>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1502664" y="829755"/>
            <a:ext cx="9144000" cy="1163637"/>
          </a:xfrm>
        </p:spPr>
        <p:txBody>
          <a:bodyPr>
            <a:normAutofit fontScale="90000"/>
          </a:bodyPr>
          <a:lstStyle/>
          <a:p>
            <a:pPr lvl="0"/>
            <a:r>
              <a:rPr lang="es-ES" sz="3600" b="1" dirty="0" smtClean="0"/>
              <a:t/>
            </a:r>
            <a:br>
              <a:rPr lang="es-ES" sz="3600" b="1" dirty="0" smtClean="0"/>
            </a:br>
            <a:r>
              <a:rPr lang="es-ES" sz="3600" b="1" dirty="0"/>
              <a:t/>
            </a:r>
            <a:br>
              <a:rPr lang="es-ES" sz="3600" b="1" dirty="0"/>
            </a:br>
            <a:r>
              <a:rPr lang="es-ES" sz="3600" b="1" dirty="0" smtClean="0"/>
              <a:t/>
            </a:r>
            <a:br>
              <a:rPr lang="es-ES" sz="3600" b="1" dirty="0" smtClean="0"/>
            </a:br>
            <a:endParaRPr lang="es-AR" dirty="0"/>
          </a:p>
        </p:txBody>
      </p:sp>
      <p:sp>
        <p:nvSpPr>
          <p:cNvPr id="5" name="Subtítulo 4"/>
          <p:cNvSpPr>
            <a:spLocks noGrp="1"/>
          </p:cNvSpPr>
          <p:nvPr>
            <p:ph type="subTitle" idx="1"/>
          </p:nvPr>
        </p:nvSpPr>
        <p:spPr>
          <a:xfrm>
            <a:off x="1524000" y="3602038"/>
            <a:ext cx="9144000" cy="634682"/>
          </a:xfrm>
        </p:spPr>
        <p:txBody>
          <a:bodyPr>
            <a:noAutofit/>
          </a:bodyPr>
          <a:lstStyle/>
          <a:p>
            <a:r>
              <a:rPr lang="es-AR" sz="4000" dirty="0" smtClean="0"/>
              <a:t>MUCHAS GRACIAS</a:t>
            </a:r>
            <a:endParaRPr lang="es-AR" sz="4000" dirty="0"/>
          </a:p>
        </p:txBody>
      </p:sp>
      <p:sp>
        <p:nvSpPr>
          <p:cNvPr id="4" name="2 Marcador de texto"/>
          <p:cNvSpPr txBox="1">
            <a:spLocks/>
          </p:cNvSpPr>
          <p:nvPr/>
        </p:nvSpPr>
        <p:spPr>
          <a:xfrm>
            <a:off x="763960" y="2060848"/>
            <a:ext cx="7772400" cy="4312520"/>
          </a:xfrm>
          <a:prstGeom prst="rect">
            <a:avLst/>
          </a:prstGeom>
        </p:spPr>
        <p:txBody>
          <a:bodyPr vert="horz" lIns="91440" tIns="45720" rIns="91440" bIns="45720" rtlCol="0" anchor="b">
            <a:normAutofit/>
          </a:bodyPr>
          <a:lstStyle/>
          <a:p>
            <a:pPr marL="0" marR="0" lvl="0" indent="0" algn="l" defTabSz="914400" rtl="0" eaLnBrk="1" fontAlgn="auto" latinLnBrk="0" hangingPunct="1">
              <a:lnSpc>
                <a:spcPct val="100000"/>
              </a:lnSpc>
              <a:spcBef>
                <a:spcPct val="20000"/>
              </a:spcBef>
              <a:spcAft>
                <a:spcPts val="0"/>
              </a:spcAft>
              <a:buClrTx/>
              <a:buSzTx/>
              <a:tabLst/>
              <a:defRPr/>
            </a:pPr>
            <a:endParaRPr lang="es-AR" sz="6200" dirty="0" smtClean="0">
              <a:solidFill>
                <a:schemeClr val="tx1">
                  <a:tint val="75000"/>
                </a:schemeClr>
              </a:solidFill>
            </a:endParaRPr>
          </a:p>
        </p:txBody>
      </p:sp>
      <p:pic>
        <p:nvPicPr>
          <p:cNvPr id="6" name="Picture 2" descr="C:\Users\mgasparetti\AppData\Local\Microsoft\Windows\Temporary Internet Files\Content.Outlook\8D7IWA6K\LogoCAMARCO.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79513" y="116631"/>
            <a:ext cx="2955293" cy="5596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72162877"/>
      </p:ext>
    </p:extLst>
  </p:cSld>
  <p:clrMapOvr>
    <a:overrideClrMapping bg1="lt1" tx1="dk1" bg2="lt2" tx2="dk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Esencial">
  <a:themeElements>
    <a:clrScheme name="Personalizado 1">
      <a:dk1>
        <a:srgbClr val="8C2020"/>
      </a:dk1>
      <a:lt1>
        <a:sysClr val="window" lastClr="FFFFFF"/>
      </a:lt1>
      <a:dk2>
        <a:srgbClr val="C9C9C9"/>
      </a:dk2>
      <a:lt2>
        <a:srgbClr val="8C2020"/>
      </a:lt2>
      <a:accent1>
        <a:srgbClr val="D8D8D8"/>
      </a:accent1>
      <a:accent2>
        <a:srgbClr val="D2610C"/>
      </a:accent2>
      <a:accent3>
        <a:srgbClr val="80716A"/>
      </a:accent3>
      <a:accent4>
        <a:srgbClr val="94147C"/>
      </a:accent4>
      <a:accent5>
        <a:srgbClr val="5D5AD2"/>
      </a:accent5>
      <a:accent6>
        <a:srgbClr val="6F6C7D"/>
      </a:accent6>
      <a:hlink>
        <a:srgbClr val="6187E3"/>
      </a:hlink>
      <a:folHlink>
        <a:srgbClr val="7B8EB8"/>
      </a:folHlink>
    </a:clrScheme>
    <a:fontScheme name="Esenc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enc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ppt/theme/themeOverride1.xml><?xml version="1.0" encoding="utf-8"?>
<a:themeOverride xmlns:a="http://schemas.openxmlformats.org/drawingml/2006/main">
  <a:clrScheme name="Personalizado 1">
    <a:dk1>
      <a:srgbClr val="8C2020"/>
    </a:dk1>
    <a:lt1>
      <a:sysClr val="window" lastClr="FFFFFF"/>
    </a:lt1>
    <a:dk2>
      <a:srgbClr val="C9C9C9"/>
    </a:dk2>
    <a:lt2>
      <a:srgbClr val="8C2020"/>
    </a:lt2>
    <a:accent1>
      <a:srgbClr val="D8D8D8"/>
    </a:accent1>
    <a:accent2>
      <a:srgbClr val="D2610C"/>
    </a:accent2>
    <a:accent3>
      <a:srgbClr val="80716A"/>
    </a:accent3>
    <a:accent4>
      <a:srgbClr val="94147C"/>
    </a:accent4>
    <a:accent5>
      <a:srgbClr val="5D5AD2"/>
    </a:accent5>
    <a:accent6>
      <a:srgbClr val="6F6C7D"/>
    </a:accent6>
    <a:hlink>
      <a:srgbClr val="6187E3"/>
    </a:hlink>
    <a:folHlink>
      <a:srgbClr val="7B8EB8"/>
    </a:folHlink>
  </a:clrScheme>
</a:themeOverride>
</file>

<file path=ppt/theme/themeOverride2.xml><?xml version="1.0" encoding="utf-8"?>
<a:themeOverride xmlns:a="http://schemas.openxmlformats.org/drawingml/2006/main">
  <a:clrScheme name="Personalizado 1">
    <a:dk1>
      <a:srgbClr val="8C2020"/>
    </a:dk1>
    <a:lt1>
      <a:sysClr val="window" lastClr="FFFFFF"/>
    </a:lt1>
    <a:dk2>
      <a:srgbClr val="C9C9C9"/>
    </a:dk2>
    <a:lt2>
      <a:srgbClr val="8C2020"/>
    </a:lt2>
    <a:accent1>
      <a:srgbClr val="D8D8D8"/>
    </a:accent1>
    <a:accent2>
      <a:srgbClr val="D2610C"/>
    </a:accent2>
    <a:accent3>
      <a:srgbClr val="80716A"/>
    </a:accent3>
    <a:accent4>
      <a:srgbClr val="94147C"/>
    </a:accent4>
    <a:accent5>
      <a:srgbClr val="5D5AD2"/>
    </a:accent5>
    <a:accent6>
      <a:srgbClr val="6F6C7D"/>
    </a:accent6>
    <a:hlink>
      <a:srgbClr val="6187E3"/>
    </a:hlink>
    <a:folHlink>
      <a:srgbClr val="7B8EB8"/>
    </a:folHlink>
  </a:clrScheme>
</a:themeOverride>
</file>

<file path=ppt/theme/themeOverride3.xml><?xml version="1.0" encoding="utf-8"?>
<a:themeOverride xmlns:a="http://schemas.openxmlformats.org/drawingml/2006/main">
  <a:clrScheme name="Personalizado 1">
    <a:dk1>
      <a:srgbClr val="8C2020"/>
    </a:dk1>
    <a:lt1>
      <a:sysClr val="window" lastClr="FFFFFF"/>
    </a:lt1>
    <a:dk2>
      <a:srgbClr val="C9C9C9"/>
    </a:dk2>
    <a:lt2>
      <a:srgbClr val="8C2020"/>
    </a:lt2>
    <a:accent1>
      <a:srgbClr val="D8D8D8"/>
    </a:accent1>
    <a:accent2>
      <a:srgbClr val="D2610C"/>
    </a:accent2>
    <a:accent3>
      <a:srgbClr val="80716A"/>
    </a:accent3>
    <a:accent4>
      <a:srgbClr val="94147C"/>
    </a:accent4>
    <a:accent5>
      <a:srgbClr val="5D5AD2"/>
    </a:accent5>
    <a:accent6>
      <a:srgbClr val="6F6C7D"/>
    </a:accent6>
    <a:hlink>
      <a:srgbClr val="6187E3"/>
    </a:hlink>
    <a:folHlink>
      <a:srgbClr val="7B8EB8"/>
    </a:folHlink>
  </a:clrScheme>
</a:themeOverride>
</file>

<file path=ppt/theme/themeOverride4.xml><?xml version="1.0" encoding="utf-8"?>
<a:themeOverride xmlns:a="http://schemas.openxmlformats.org/drawingml/2006/main">
  <a:clrScheme name="Personalizado 1">
    <a:dk1>
      <a:srgbClr val="8C2020"/>
    </a:dk1>
    <a:lt1>
      <a:sysClr val="window" lastClr="FFFFFF"/>
    </a:lt1>
    <a:dk2>
      <a:srgbClr val="C9C9C9"/>
    </a:dk2>
    <a:lt2>
      <a:srgbClr val="8C2020"/>
    </a:lt2>
    <a:accent1>
      <a:srgbClr val="D8D8D8"/>
    </a:accent1>
    <a:accent2>
      <a:srgbClr val="D2610C"/>
    </a:accent2>
    <a:accent3>
      <a:srgbClr val="80716A"/>
    </a:accent3>
    <a:accent4>
      <a:srgbClr val="94147C"/>
    </a:accent4>
    <a:accent5>
      <a:srgbClr val="5D5AD2"/>
    </a:accent5>
    <a:accent6>
      <a:srgbClr val="6F6C7D"/>
    </a:accent6>
    <a:hlink>
      <a:srgbClr val="6187E3"/>
    </a:hlink>
    <a:folHlink>
      <a:srgbClr val="7B8EB8"/>
    </a:folHlink>
  </a:clrScheme>
</a:themeOverride>
</file>

<file path=ppt/theme/themeOverride5.xml><?xml version="1.0" encoding="utf-8"?>
<a:themeOverride xmlns:a="http://schemas.openxmlformats.org/drawingml/2006/main">
  <a:clrScheme name="Personalizado 1">
    <a:dk1>
      <a:srgbClr val="8C2020"/>
    </a:dk1>
    <a:lt1>
      <a:sysClr val="window" lastClr="FFFFFF"/>
    </a:lt1>
    <a:dk2>
      <a:srgbClr val="C9C9C9"/>
    </a:dk2>
    <a:lt2>
      <a:srgbClr val="8C2020"/>
    </a:lt2>
    <a:accent1>
      <a:srgbClr val="D8D8D8"/>
    </a:accent1>
    <a:accent2>
      <a:srgbClr val="D2610C"/>
    </a:accent2>
    <a:accent3>
      <a:srgbClr val="80716A"/>
    </a:accent3>
    <a:accent4>
      <a:srgbClr val="94147C"/>
    </a:accent4>
    <a:accent5>
      <a:srgbClr val="5D5AD2"/>
    </a:accent5>
    <a:accent6>
      <a:srgbClr val="6F6C7D"/>
    </a:accent6>
    <a:hlink>
      <a:srgbClr val="6187E3"/>
    </a:hlink>
    <a:folHlink>
      <a:srgbClr val="7B8EB8"/>
    </a:folHlink>
  </a:clrScheme>
</a:themeOverride>
</file>

<file path=ppt/theme/themeOverride6.xml><?xml version="1.0" encoding="utf-8"?>
<a:themeOverride xmlns:a="http://schemas.openxmlformats.org/drawingml/2006/main">
  <a:clrScheme name="Personalizado 1">
    <a:dk1>
      <a:srgbClr val="8C2020"/>
    </a:dk1>
    <a:lt1>
      <a:sysClr val="window" lastClr="FFFFFF"/>
    </a:lt1>
    <a:dk2>
      <a:srgbClr val="C9C9C9"/>
    </a:dk2>
    <a:lt2>
      <a:srgbClr val="8C2020"/>
    </a:lt2>
    <a:accent1>
      <a:srgbClr val="D8D8D8"/>
    </a:accent1>
    <a:accent2>
      <a:srgbClr val="D2610C"/>
    </a:accent2>
    <a:accent3>
      <a:srgbClr val="80716A"/>
    </a:accent3>
    <a:accent4>
      <a:srgbClr val="94147C"/>
    </a:accent4>
    <a:accent5>
      <a:srgbClr val="5D5AD2"/>
    </a:accent5>
    <a:accent6>
      <a:srgbClr val="6F6C7D"/>
    </a:accent6>
    <a:hlink>
      <a:srgbClr val="6187E3"/>
    </a:hlink>
    <a:folHlink>
      <a:srgbClr val="7B8EB8"/>
    </a:folHlink>
  </a:clrScheme>
</a:themeOverride>
</file>

<file path=ppt/theme/themeOverride7.xml><?xml version="1.0" encoding="utf-8"?>
<a:themeOverride xmlns:a="http://schemas.openxmlformats.org/drawingml/2006/main">
  <a:clrScheme name="Personalizado 1">
    <a:dk1>
      <a:srgbClr val="8C2020"/>
    </a:dk1>
    <a:lt1>
      <a:sysClr val="window" lastClr="FFFFFF"/>
    </a:lt1>
    <a:dk2>
      <a:srgbClr val="C9C9C9"/>
    </a:dk2>
    <a:lt2>
      <a:srgbClr val="8C2020"/>
    </a:lt2>
    <a:accent1>
      <a:srgbClr val="D8D8D8"/>
    </a:accent1>
    <a:accent2>
      <a:srgbClr val="D2610C"/>
    </a:accent2>
    <a:accent3>
      <a:srgbClr val="80716A"/>
    </a:accent3>
    <a:accent4>
      <a:srgbClr val="94147C"/>
    </a:accent4>
    <a:accent5>
      <a:srgbClr val="5D5AD2"/>
    </a:accent5>
    <a:accent6>
      <a:srgbClr val="6F6C7D"/>
    </a:accent6>
    <a:hlink>
      <a:srgbClr val="6187E3"/>
    </a:hlink>
    <a:folHlink>
      <a:srgbClr val="7B8EB8"/>
    </a:folHlink>
  </a:clrScheme>
</a:themeOverride>
</file>

<file path=ppt/theme/themeOverride8.xml><?xml version="1.0" encoding="utf-8"?>
<a:themeOverride xmlns:a="http://schemas.openxmlformats.org/drawingml/2006/main">
  <a:clrScheme name="Personalizado 1">
    <a:dk1>
      <a:srgbClr val="8C2020"/>
    </a:dk1>
    <a:lt1>
      <a:sysClr val="window" lastClr="FFFFFF"/>
    </a:lt1>
    <a:dk2>
      <a:srgbClr val="C9C9C9"/>
    </a:dk2>
    <a:lt2>
      <a:srgbClr val="8C2020"/>
    </a:lt2>
    <a:accent1>
      <a:srgbClr val="D8D8D8"/>
    </a:accent1>
    <a:accent2>
      <a:srgbClr val="D2610C"/>
    </a:accent2>
    <a:accent3>
      <a:srgbClr val="80716A"/>
    </a:accent3>
    <a:accent4>
      <a:srgbClr val="94147C"/>
    </a:accent4>
    <a:accent5>
      <a:srgbClr val="5D5AD2"/>
    </a:accent5>
    <a:accent6>
      <a:srgbClr val="6F6C7D"/>
    </a:accent6>
    <a:hlink>
      <a:srgbClr val="6187E3"/>
    </a:hlink>
    <a:folHlink>
      <a:srgbClr val="7B8EB8"/>
    </a:folHlink>
  </a:clrScheme>
</a:themeOverride>
</file>

<file path=ppt/theme/themeOverride9.xml><?xml version="1.0" encoding="utf-8"?>
<a:themeOverride xmlns:a="http://schemas.openxmlformats.org/drawingml/2006/main">
  <a:clrScheme name="Personalizado 1">
    <a:dk1>
      <a:srgbClr val="8C2020"/>
    </a:dk1>
    <a:lt1>
      <a:sysClr val="window" lastClr="FFFFFF"/>
    </a:lt1>
    <a:dk2>
      <a:srgbClr val="C9C9C9"/>
    </a:dk2>
    <a:lt2>
      <a:srgbClr val="8C2020"/>
    </a:lt2>
    <a:accent1>
      <a:srgbClr val="D8D8D8"/>
    </a:accent1>
    <a:accent2>
      <a:srgbClr val="D2610C"/>
    </a:accent2>
    <a:accent3>
      <a:srgbClr val="80716A"/>
    </a:accent3>
    <a:accent4>
      <a:srgbClr val="94147C"/>
    </a:accent4>
    <a:accent5>
      <a:srgbClr val="5D5AD2"/>
    </a:accent5>
    <a:accent6>
      <a:srgbClr val="6F6C7D"/>
    </a:accent6>
    <a:hlink>
      <a:srgbClr val="6187E3"/>
    </a:hlink>
    <a:folHlink>
      <a:srgbClr val="7B8EB8"/>
    </a:folHlink>
  </a:clrScheme>
</a:themeOverride>
</file>

<file path=ppt/theme/themeOverride10.xml><?xml version="1.0" encoding="utf-8"?>
<a:themeOverride xmlns:a="http://schemas.openxmlformats.org/drawingml/2006/main">
  <a:clrScheme name="Personalizado 1">
    <a:dk1>
      <a:srgbClr val="8C2020"/>
    </a:dk1>
    <a:lt1>
      <a:sysClr val="window" lastClr="FFFFFF"/>
    </a:lt1>
    <a:dk2>
      <a:srgbClr val="C9C9C9"/>
    </a:dk2>
    <a:lt2>
      <a:srgbClr val="8C2020"/>
    </a:lt2>
    <a:accent1>
      <a:srgbClr val="D8D8D8"/>
    </a:accent1>
    <a:accent2>
      <a:srgbClr val="D2610C"/>
    </a:accent2>
    <a:accent3>
      <a:srgbClr val="80716A"/>
    </a:accent3>
    <a:accent4>
      <a:srgbClr val="94147C"/>
    </a:accent4>
    <a:accent5>
      <a:srgbClr val="5D5AD2"/>
    </a:accent5>
    <a:accent6>
      <a:srgbClr val="6F6C7D"/>
    </a:accent6>
    <a:hlink>
      <a:srgbClr val="6187E3"/>
    </a:hlink>
    <a:folHlink>
      <a:srgbClr val="7B8EB8"/>
    </a:folHlink>
  </a:clrScheme>
</a:themeOverride>
</file>

<file path=docProps/app.xml><?xml version="1.0" encoding="utf-8"?>
<Properties xmlns="http://schemas.openxmlformats.org/officeDocument/2006/extended-properties" xmlns:vt="http://schemas.openxmlformats.org/officeDocument/2006/docPropsVTypes">
  <TotalTime>1489</TotalTime>
  <Words>1641</Words>
  <Application>Microsoft Office PowerPoint</Application>
  <PresentationFormat>Personalizado</PresentationFormat>
  <Paragraphs>188</Paragraphs>
  <Slides>22</Slides>
  <Notes>0</Notes>
  <HiddenSlides>0</HiddenSlides>
  <MMClips>0</MMClips>
  <ScaleCrop>false</ScaleCrop>
  <HeadingPairs>
    <vt:vector size="4" baseType="variant">
      <vt:variant>
        <vt:lpstr>Tema</vt:lpstr>
      </vt:variant>
      <vt:variant>
        <vt:i4>1</vt:i4>
      </vt:variant>
      <vt:variant>
        <vt:lpstr>Títulos de diapositiva</vt:lpstr>
      </vt:variant>
      <vt:variant>
        <vt:i4>22</vt:i4>
      </vt:variant>
    </vt:vector>
  </HeadingPairs>
  <TitlesOfParts>
    <vt:vector size="23" baseType="lpstr">
      <vt:lpstr>1_Esencial</vt:lpstr>
      <vt:lpstr>Seminario infraestructura y construcción</vt:lpstr>
      <vt:lpstr>EFECTOS DE LA INVERSIÓN EN CONSTRUCCIÓN SOBRE LA ECONOMÍA</vt:lpstr>
      <vt:lpstr>EFECTOS DE LA INVERSIÓN EN CONSTRUCCIÓN SOBRE LA ECONOMÍA (Cont.)</vt:lpstr>
      <vt:lpstr>EFECTOS DE LA INVERSIÓN EN CONSTRUCCIÓN SOBRE LA ECONOMÍA (Cont.)</vt:lpstr>
      <vt:lpstr>PLAN DE INVERSIÓN PROPUESTO  2016 – 2025 (Cont.)</vt:lpstr>
      <vt:lpstr>Diapositiva 6</vt:lpstr>
      <vt:lpstr>Diapositiva 7</vt:lpstr>
      <vt:lpstr>Diapositiva 8</vt:lpstr>
      <vt:lpstr>Diapositiva 9</vt:lpstr>
      <vt:lpstr>DEFICIT HABITACIONAL (CONT.)</vt:lpstr>
      <vt:lpstr>Diapositiva 11</vt:lpstr>
      <vt:lpstr>Diapositiva 12</vt:lpstr>
      <vt:lpstr>Diapositiva 13</vt:lpstr>
      <vt:lpstr>Diapositiva 14</vt:lpstr>
      <vt:lpstr>PLAN DE INVERSION PROPUESTO  2016 – 2025</vt:lpstr>
      <vt:lpstr>RESULTADOS DEL MODELO DE SIMULACIÓN </vt:lpstr>
      <vt:lpstr>RESULTADOS DEL MODELO DE SIMULACIÓN </vt:lpstr>
      <vt:lpstr>Consideraciones sobre el EMPLEO directo</vt:lpstr>
      <vt:lpstr>RESULTADOS DEL MODELO DE SIMULACIÓN </vt:lpstr>
      <vt:lpstr>conclusiones</vt:lpstr>
      <vt:lpstr>Algunas Definiciones</vt:lpstr>
      <vt:lpstr>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EFECTOS DE LA INVERSION EN CONSTRUCCION SOBRE LA ECONOMIA</dc:title>
  <dc:creator>Daniel Galilea</dc:creator>
  <cp:lastModifiedBy>Luffi</cp:lastModifiedBy>
  <cp:revision>58</cp:revision>
  <cp:lastPrinted>2015-09-09T22:19:09Z</cp:lastPrinted>
  <dcterms:created xsi:type="dcterms:W3CDTF">2015-08-13T22:41:34Z</dcterms:created>
  <dcterms:modified xsi:type="dcterms:W3CDTF">2015-09-10T04:27:54Z</dcterms:modified>
</cp:coreProperties>
</file>