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xls" ContentType="application/vnd.ms-excel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285" r:id="rId3"/>
    <p:sldId id="271" r:id="rId4"/>
    <p:sldId id="275" r:id="rId5"/>
    <p:sldId id="276" r:id="rId6"/>
    <p:sldId id="289" r:id="rId7"/>
    <p:sldId id="291" r:id="rId8"/>
    <p:sldId id="273" r:id="rId9"/>
    <p:sldId id="274" r:id="rId10"/>
    <p:sldId id="283" r:id="rId11"/>
    <p:sldId id="280" r:id="rId12"/>
    <p:sldId id="282" r:id="rId13"/>
    <p:sldId id="268" r:id="rId14"/>
    <p:sldId id="284" r:id="rId15"/>
    <p:sldId id="288" r:id="rId16"/>
    <p:sldId id="259" r:id="rId17"/>
    <p:sldId id="264" r:id="rId18"/>
    <p:sldId id="265" r:id="rId19"/>
    <p:sldId id="266" r:id="rId20"/>
    <p:sldId id="263" r:id="rId21"/>
    <p:sldId id="269" r:id="rId22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4" d="100"/>
          <a:sy n="34" d="100"/>
        </p:scale>
        <p:origin x="-56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27BCB-0808-4E41-94A6-43F9482D1AB6}" type="datetimeFigureOut">
              <a:rPr lang="es-ES_tradnl" smtClean="0"/>
              <a:pPr/>
              <a:t>27/06/2014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0490A-1C3F-4DD0-973F-48D42ECE92C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27BCB-0808-4E41-94A6-43F9482D1AB6}" type="datetimeFigureOut">
              <a:rPr lang="es-ES_tradnl" smtClean="0"/>
              <a:pPr/>
              <a:t>27/06/2014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0490A-1C3F-4DD0-973F-48D42ECE92C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27BCB-0808-4E41-94A6-43F9482D1AB6}" type="datetimeFigureOut">
              <a:rPr lang="es-ES_tradnl" smtClean="0"/>
              <a:pPr/>
              <a:t>27/06/2014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0490A-1C3F-4DD0-973F-48D42ECE92C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27BCB-0808-4E41-94A6-43F9482D1AB6}" type="datetimeFigureOut">
              <a:rPr lang="es-ES_tradnl" smtClean="0"/>
              <a:pPr/>
              <a:t>27/06/2014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0490A-1C3F-4DD0-973F-48D42ECE92C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27BCB-0808-4E41-94A6-43F9482D1AB6}" type="datetimeFigureOut">
              <a:rPr lang="es-ES_tradnl" smtClean="0"/>
              <a:pPr/>
              <a:t>27/06/2014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0490A-1C3F-4DD0-973F-48D42ECE92C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27BCB-0808-4E41-94A6-43F9482D1AB6}" type="datetimeFigureOut">
              <a:rPr lang="es-ES_tradnl" smtClean="0"/>
              <a:pPr/>
              <a:t>27/06/2014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0490A-1C3F-4DD0-973F-48D42ECE92C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27BCB-0808-4E41-94A6-43F9482D1AB6}" type="datetimeFigureOut">
              <a:rPr lang="es-ES_tradnl" smtClean="0"/>
              <a:pPr/>
              <a:t>27/06/2014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0490A-1C3F-4DD0-973F-48D42ECE92C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27BCB-0808-4E41-94A6-43F9482D1AB6}" type="datetimeFigureOut">
              <a:rPr lang="es-ES_tradnl" smtClean="0"/>
              <a:pPr/>
              <a:t>27/06/2014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0490A-1C3F-4DD0-973F-48D42ECE92C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27BCB-0808-4E41-94A6-43F9482D1AB6}" type="datetimeFigureOut">
              <a:rPr lang="es-ES_tradnl" smtClean="0"/>
              <a:pPr/>
              <a:t>27/06/2014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0490A-1C3F-4DD0-973F-48D42ECE92C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27BCB-0808-4E41-94A6-43F9482D1AB6}" type="datetimeFigureOut">
              <a:rPr lang="es-ES_tradnl" smtClean="0"/>
              <a:pPr/>
              <a:t>27/06/2014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0490A-1C3F-4DD0-973F-48D42ECE92C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27BCB-0808-4E41-94A6-43F9482D1AB6}" type="datetimeFigureOut">
              <a:rPr lang="es-ES_tradnl" smtClean="0"/>
              <a:pPr/>
              <a:t>27/06/2014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0490A-1C3F-4DD0-973F-48D42ECE92C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E27BCB-0808-4E41-94A6-43F9482D1AB6}" type="datetimeFigureOut">
              <a:rPr lang="es-ES_tradnl" smtClean="0"/>
              <a:pPr/>
              <a:t>27/06/2014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F0490A-1C3F-4DD0-973F-48D42ECE92C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emf"/><Relationship Id="rId4" Type="http://schemas.openxmlformats.org/officeDocument/2006/relationships/oleObject" Target="../embeddings/Hoja_de_c_lculo_de_Microsoft_Excel_97-20031.xls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2.emf"/><Relationship Id="rId4" Type="http://schemas.openxmlformats.org/officeDocument/2006/relationships/oleObject" Target="../embeddings/Hoja_de_c_lculo_de_Microsoft_Excel_97-20032.xls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51520" y="332656"/>
            <a:ext cx="8640960" cy="6192688"/>
          </a:xfrm>
        </p:spPr>
        <p:txBody>
          <a:bodyPr/>
          <a:lstStyle/>
          <a:p>
            <a:pPr algn="l"/>
            <a:r>
              <a:rPr lang="es-AR" u="sng" dirty="0" smtClean="0">
                <a:solidFill>
                  <a:schemeClr val="tx1"/>
                </a:solidFill>
              </a:rPr>
              <a:t>COOPERATIVAS DE AGUA POTABLE EN ARGENTINA</a:t>
            </a:r>
          </a:p>
          <a:p>
            <a:pPr algn="l"/>
            <a:endParaRPr lang="es-ES" dirty="0" smtClean="0"/>
          </a:p>
          <a:p>
            <a:pPr algn="l"/>
            <a:endParaRPr lang="es-AR" dirty="0" smtClean="0"/>
          </a:p>
          <a:p>
            <a:pPr algn="l"/>
            <a:endParaRPr lang="es-AR" dirty="0"/>
          </a:p>
          <a:p>
            <a:pPr algn="l"/>
            <a:endParaRPr lang="es-AR" dirty="0" smtClean="0"/>
          </a:p>
          <a:p>
            <a:pPr algn="l"/>
            <a:r>
              <a:rPr lang="es-AR" sz="4400" u="sng" dirty="0" smtClean="0">
                <a:solidFill>
                  <a:schemeClr val="tx1"/>
                </a:solidFill>
              </a:rPr>
              <a:t>ANÁLISIS SOBRE LAS COOPERATIVAS  EN  LA           PROVINCIA DE SANTA FE</a:t>
            </a:r>
            <a:endParaRPr lang="es-ES_tradnl" sz="4400" u="sng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1752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188640"/>
            <a:ext cx="8784976" cy="6552728"/>
          </a:xfrm>
        </p:spPr>
        <p:txBody>
          <a:bodyPr/>
          <a:lstStyle/>
          <a:p>
            <a:r>
              <a:rPr lang="es-ES" dirty="0">
                <a:latin typeface="Times New Roman" pitchFamily="18" charset="0"/>
              </a:rPr>
              <a:t>El 70% de la superficie del planeta tierra está compuesto por agua y solo el 2,50% es dulce, o sea apta para el consumo humano</a:t>
            </a:r>
            <a:endParaRPr lang="es-ES_tradnl" dirty="0"/>
          </a:p>
        </p:txBody>
      </p:sp>
      <p:graphicFrame>
        <p:nvGraphicFramePr>
          <p:cNvPr id="4" name="3 Objeto"/>
          <p:cNvGraphicFramePr>
            <a:graphicFrameLocks noChangeAspect="1"/>
          </p:cNvGraphicFramePr>
          <p:nvPr/>
        </p:nvGraphicFramePr>
        <p:xfrm>
          <a:off x="684213" y="2420938"/>
          <a:ext cx="7777162" cy="4437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1" name="Gráfico" r:id="rId4" imgW="4676775" imgH="2647950" progId="Excel.Chart.8">
                  <p:embed/>
                </p:oleObj>
              </mc:Choice>
              <mc:Fallback>
                <p:oleObj name="Gráfico" r:id="rId4" imgW="4676775" imgH="2647950" progId="Excel.Chart.8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4213" y="2420938"/>
                        <a:ext cx="7777162" cy="44370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88250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9750" y="47625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s-ES" sz="4000" dirty="0">
                <a:latin typeface="Times New Roman" pitchFamily="18" charset="0"/>
              </a:rPr>
              <a:t>Volumen de agua dulce en m3 disponible por habitante y por año Referencia: 5 países</a:t>
            </a: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468313" y="6092825"/>
            <a:ext cx="8424862" cy="376238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latin typeface="Times New Roman" pitchFamily="18" charset="0"/>
              </a:rPr>
              <a:t>INTERESANTE: Cuando nuestro país exporta SOJA a China le estamos vendiendo agua</a:t>
            </a:r>
          </a:p>
        </p:txBody>
      </p:sp>
      <p:graphicFrame>
        <p:nvGraphicFramePr>
          <p:cNvPr id="6" name="Object 68"/>
          <p:cNvGraphicFramePr>
            <a:graphicFrameLocks noGrp="1" noChangeAspect="1"/>
          </p:cNvGraphicFramePr>
          <p:nvPr>
            <p:ph idx="4294967295"/>
          </p:nvPr>
        </p:nvGraphicFramePr>
        <p:xfrm>
          <a:off x="971550" y="1905000"/>
          <a:ext cx="7921625" cy="4044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9" name="Gráfico" r:id="rId4" imgW="3143250" imgH="1857375" progId="Excel.Sheet.8">
                  <p:embed/>
                </p:oleObj>
              </mc:Choice>
              <mc:Fallback>
                <p:oleObj name="Gráfico" r:id="rId4" imgW="3143250" imgH="1857375" progId="Excel.Sheet.8">
                  <p:embed/>
                  <p:pic>
                    <p:nvPicPr>
                      <p:cNvPr id="0" name="Object 6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71550" y="1905000"/>
                        <a:ext cx="7921625" cy="4044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 Box 71"/>
          <p:cNvSpPr txBox="1">
            <a:spLocks noChangeArrowheads="1"/>
          </p:cNvSpPr>
          <p:nvPr/>
        </p:nvSpPr>
        <p:spPr bwMode="auto">
          <a:xfrm>
            <a:off x="6659563" y="4221163"/>
            <a:ext cx="1944687" cy="1049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s-ES" sz="1400" b="1">
                <a:latin typeface="Times New Roman" pitchFamily="18" charset="0"/>
              </a:rPr>
              <a:t>Congo     228000 m3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s-ES" sz="1400" b="1">
                <a:latin typeface="Times New Roman" pitchFamily="18" charset="0"/>
              </a:rPr>
              <a:t>Brasil        42000 m3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s-ES" sz="1400" b="1">
                <a:latin typeface="Times New Roman" pitchFamily="18" charset="0"/>
              </a:rPr>
              <a:t>Argentina 24000 m3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s-ES" sz="1400" b="1">
                <a:latin typeface="Times New Roman" pitchFamily="18" charset="0"/>
              </a:rPr>
              <a:t>China          2200 m3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s-ES" sz="1400" b="1">
                <a:latin typeface="Times New Roman" pitchFamily="18" charset="0"/>
              </a:rPr>
              <a:t>Israel             260 m3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57158" y="428604"/>
            <a:ext cx="84296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_tradnl" b="1" u="sng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/>
          </a:p>
        </p:txBody>
      </p:sp>
      <p:sp>
        <p:nvSpPr>
          <p:cNvPr id="3" name="2 Rectángulo"/>
          <p:cNvSpPr/>
          <p:nvPr/>
        </p:nvSpPr>
        <p:spPr>
          <a:xfrm>
            <a:off x="785786" y="928670"/>
            <a:ext cx="778674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_tradnl" sz="4000" b="1" u="sng" dirty="0" smtClean="0"/>
              <a:t>JOHN A. ALLAN .-</a:t>
            </a:r>
            <a:br>
              <a:rPr lang="es-ES_tradnl" sz="4000" b="1" u="sng" dirty="0" smtClean="0"/>
            </a:br>
            <a:r>
              <a:rPr lang="es-ES_tradnl" sz="4000" b="1" u="sng" dirty="0" smtClean="0"/>
              <a:t>Universidad de Londres</a:t>
            </a:r>
            <a:r>
              <a:rPr lang="es-ES_tradnl" sz="4000" dirty="0" smtClean="0"/>
              <a:t/>
            </a:r>
            <a:br>
              <a:rPr lang="es-ES_tradnl" sz="4000" dirty="0" smtClean="0"/>
            </a:br>
            <a:r>
              <a:rPr lang="es-ES_tradnl" sz="4000" b="1" u="sng" dirty="0" smtClean="0"/>
              <a:t>AGUA VIRTUAL</a:t>
            </a:r>
            <a:r>
              <a:rPr lang="es-ES_tradnl" sz="4000" dirty="0" smtClean="0"/>
              <a:t/>
            </a:r>
            <a:br>
              <a:rPr lang="es-ES_tradnl" sz="4000" dirty="0" smtClean="0"/>
            </a:br>
            <a:r>
              <a:rPr lang="es-ES_tradnl" sz="4000" b="1" dirty="0" smtClean="0"/>
              <a:t>1)</a:t>
            </a:r>
            <a:r>
              <a:rPr lang="es-ES_tradnl" sz="4000" dirty="0" smtClean="0"/>
              <a:t>Cuantos litros de AGUA UTILIZAMOS CUANDO TOMAMOS UNA TAZA DE CAFÉ ?</a:t>
            </a:r>
            <a:br>
              <a:rPr lang="es-ES_tradnl" sz="4000" dirty="0" smtClean="0"/>
            </a:br>
            <a:r>
              <a:rPr lang="es-ES_tradnl" sz="4000" dirty="0" smtClean="0"/>
              <a:t>140 litros.-</a:t>
            </a:r>
            <a:br>
              <a:rPr lang="es-ES_tradnl" sz="4000" dirty="0" smtClean="0"/>
            </a:br>
            <a:r>
              <a:rPr lang="es-ES_tradnl" sz="4000" dirty="0" smtClean="0"/>
              <a:t>UNA HAMBURGUESA?</a:t>
            </a:r>
            <a:br>
              <a:rPr lang="es-ES_tradnl" sz="4000" dirty="0" smtClean="0"/>
            </a:br>
            <a:r>
              <a:rPr lang="es-ES_tradnl" sz="4000" dirty="0" smtClean="0"/>
              <a:t>2.400 litros</a:t>
            </a:r>
            <a:endParaRPr lang="es-ES_tradnl" sz="4000" dirty="0"/>
          </a:p>
        </p:txBody>
      </p:sp>
    </p:spTree>
    <p:extLst>
      <p:ext uri="{BB962C8B-B14F-4D97-AF65-F5344CB8AC3E}">
        <p14:creationId xmlns:p14="http://schemas.microsoft.com/office/powerpoint/2010/main" val="422735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oup 248"/>
          <p:cNvGraphicFramePr>
            <a:graphicFrameLocks noGrp="1"/>
          </p:cNvGraphicFramePr>
          <p:nvPr/>
        </p:nvGraphicFramePr>
        <p:xfrm>
          <a:off x="685800" y="274638"/>
          <a:ext cx="7772400" cy="6308727"/>
        </p:xfrm>
        <a:graphic>
          <a:graphicData uri="http://schemas.openxmlformats.org/drawingml/2006/table">
            <a:tbl>
              <a:tblPr/>
              <a:tblGrid>
                <a:gridCol w="3505200"/>
                <a:gridCol w="4267200"/>
              </a:tblGrid>
              <a:tr h="609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Producto</a:t>
                      </a:r>
                      <a:r>
                        <a:rPr kumimoji="0" lang="es-E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Consumo de agua virtual</a:t>
                      </a:r>
                      <a:endParaRPr kumimoji="0" lang="es-E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Un kg de arroz</a:t>
                      </a:r>
                      <a:r>
                        <a:rPr kumimoji="0" lang="es-E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2700 litros</a:t>
                      </a:r>
                      <a:r>
                        <a:rPr kumimoji="0" lang="es-E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91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Un kg de caña de azúcar</a:t>
                      </a:r>
                      <a:r>
                        <a:rPr kumimoji="0" lang="es-E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175 litros</a:t>
                      </a:r>
                      <a:r>
                        <a:rPr kumimoji="0" lang="es-E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Un kg de carne de ave</a:t>
                      </a:r>
                      <a:r>
                        <a:rPr kumimoji="0" lang="es-E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2800 litros</a:t>
                      </a:r>
                      <a:r>
                        <a:rPr kumimoji="0" lang="es-E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91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Un kg de carne de cabra</a:t>
                      </a:r>
                      <a:endParaRPr kumimoji="0" lang="es-E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4000 litros</a:t>
                      </a:r>
                      <a:r>
                        <a:rPr kumimoji="0" lang="es-E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Un kg de carne de cerdo</a:t>
                      </a:r>
                      <a:r>
                        <a:rPr kumimoji="0" lang="es-E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5900 litros</a:t>
                      </a:r>
                      <a:r>
                        <a:rPr kumimoji="0" lang="es-E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Un kg de carne de oveja</a:t>
                      </a:r>
                      <a:r>
                        <a:rPr kumimoji="0" lang="es-E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6100 litros</a:t>
                      </a:r>
                      <a:r>
                        <a:rPr kumimoji="0" lang="es-E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91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Un kg de carne de res</a:t>
                      </a:r>
                      <a:r>
                        <a:rPr kumimoji="0" lang="es-E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16 000 litros</a:t>
                      </a:r>
                      <a:r>
                        <a:rPr kumimoji="0" lang="es-E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Un kg de cereales</a:t>
                      </a:r>
                      <a:r>
                        <a:rPr kumimoji="0" lang="es-E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1500 litros</a:t>
                      </a:r>
                      <a:r>
                        <a:rPr kumimoji="0" lang="es-E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91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Un kg de cítricos</a:t>
                      </a:r>
                      <a:r>
                        <a:rPr kumimoji="0" lang="es-E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1000 litros</a:t>
                      </a:r>
                      <a:r>
                        <a:rPr kumimoji="0" lang="es-E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Un kg de algodón</a:t>
                      </a:r>
                      <a:r>
                        <a:rPr kumimoji="0" lang="es-E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3644 litros</a:t>
                      </a:r>
                      <a:r>
                        <a:rPr kumimoji="0" lang="es-E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Un huevo</a:t>
                      </a:r>
                      <a:r>
                        <a:rPr kumimoji="0" lang="es-E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454 litros</a:t>
                      </a:r>
                      <a:r>
                        <a:rPr kumimoji="0" lang="es-E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1095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642910" y="214290"/>
            <a:ext cx="8072494" cy="70173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AR" sz="2400" b="1" u="sng" dirty="0" smtClean="0">
                <a:latin typeface="Arial" pitchFamily="34" charset="0"/>
              </a:rPr>
              <a:t>COOPERATIVAS DE AGUA POTABLE</a:t>
            </a:r>
            <a:endParaRPr kumimoji="0" lang="es-ES_tradnl" sz="24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En la República Argentina el servicio de extracción, acondicionamiento y distribución de Agua Potable se realiza por medio de 3 grandes actores: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_tradnl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_tradnl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El Estado Provincial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_tradnl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Empresas Privadas, S.A., SAPEM ETC.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_tradnl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Cooperativas</a:t>
            </a:r>
            <a:endParaRPr kumimoji="0" lang="es-ES_tradnl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_tradnl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ES_tradnl" sz="2400" b="1" dirty="0" smtClean="0"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_tradnl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ES_tradnl" sz="2400" b="1" dirty="0" smtClean="0"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Son precisamente las cooperativas las grandes protagonistas a nivel territorial, ya que de acuerdo al último censo del INAES</a:t>
            </a:r>
            <a:r>
              <a:rPr kumimoji="0" lang="es-ES_tradnl" sz="2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aproximadamente</a:t>
            </a:r>
            <a:r>
              <a:rPr kumimoji="0" lang="es-ES_tradnl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600 entidades de esta naturaleza, proveen de agua</a:t>
            </a:r>
            <a:r>
              <a:rPr kumimoji="0" lang="es-ES_tradnl" sz="2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potable</a:t>
            </a:r>
            <a:r>
              <a:rPr kumimoji="0" lang="es-ES_tradnl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en las provincias del territorio argentino.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_tradnl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_tradn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3275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12"/>
          <a:stretch>
            <a:fillRect/>
          </a:stretch>
        </p:blipFill>
        <p:spPr>
          <a:xfrm>
            <a:off x="1490812" y="1052736"/>
            <a:ext cx="5003800" cy="5472113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588224" y="3105835"/>
            <a:ext cx="244827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AR" b="1" dirty="0"/>
              <a:t>DISTRIBUCION DE COOPERATIVAS DE AGUA POTABLE EN EL TERRITORIO ARGENTINO</a:t>
            </a:r>
            <a:endParaRPr lang="es-ES_tradnl" b="1" dirty="0"/>
          </a:p>
        </p:txBody>
      </p:sp>
    </p:spTree>
    <p:extLst>
      <p:ext uri="{BB962C8B-B14F-4D97-AF65-F5344CB8AC3E}">
        <p14:creationId xmlns:p14="http://schemas.microsoft.com/office/powerpoint/2010/main" val="6820157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260648"/>
            <a:ext cx="8784976" cy="6480720"/>
          </a:xfrm>
        </p:spPr>
        <p:txBody>
          <a:bodyPr/>
          <a:lstStyle/>
          <a:p>
            <a:pPr marL="0" indent="0">
              <a:buNone/>
            </a:pPr>
            <a:r>
              <a:rPr lang="es-AR" b="1" dirty="0" smtClean="0"/>
              <a:t>Que son las COOPERATIVAS?</a:t>
            </a:r>
          </a:p>
          <a:p>
            <a:pPr marL="0" indent="0">
              <a:buNone/>
            </a:pPr>
            <a:r>
              <a:rPr lang="es-AR" b="1" dirty="0" smtClean="0"/>
              <a:t>Según la ley de cooperativas 20.337, son ENTIDADES FUNDADAS EN EL ESFUERZO PROPIO Y LA AYUDA MUTUA PARA ORGANIZAR Y PRESTAR SERVICIOS.</a:t>
            </a:r>
          </a:p>
          <a:p>
            <a:pPr marL="0" indent="0">
              <a:buNone/>
            </a:pPr>
            <a:r>
              <a:rPr lang="es-AR" b="1" u="sng" dirty="0" smtClean="0"/>
              <a:t>AGUA COOPERATIVA - PROVINCIA DE SANTA FE -</a:t>
            </a:r>
          </a:p>
          <a:p>
            <a:pPr marL="0" indent="0">
              <a:buNone/>
            </a:pPr>
            <a:r>
              <a:rPr lang="es-AR" b="1" dirty="0" smtClean="0"/>
              <a:t>En la década de 1970 desde el </a:t>
            </a:r>
            <a:r>
              <a:rPr lang="es-AR" b="1" u="sng" dirty="0" smtClean="0"/>
              <a:t>Gobierno Provincial</a:t>
            </a:r>
          </a:p>
          <a:p>
            <a:pPr marL="0" indent="0">
              <a:buNone/>
            </a:pPr>
            <a:r>
              <a:rPr lang="es-AR" b="1" dirty="0" smtClean="0"/>
              <a:t>Junto al </a:t>
            </a:r>
            <a:r>
              <a:rPr lang="es-AR" b="1" u="sng" dirty="0" smtClean="0"/>
              <a:t>INTA</a:t>
            </a:r>
            <a:r>
              <a:rPr lang="es-AR" b="1" dirty="0" smtClean="0"/>
              <a:t> se impulsa  la creación de  las </a:t>
            </a:r>
            <a:r>
              <a:rPr lang="es-AR" b="1" u="sng" dirty="0" smtClean="0"/>
              <a:t>COOPERATIVAS DE AGUA POTABLE</a:t>
            </a:r>
            <a:r>
              <a:rPr lang="es-AR" b="1" dirty="0" smtClean="0"/>
              <a:t> con el fin de brindar salud a la población del interior, bajo un programa de financiamiento del  BANCO INTERAMERICANO DE DESARROLLO – BID- </a:t>
            </a:r>
            <a:endParaRPr lang="es-ES_tradnl" b="1" dirty="0"/>
          </a:p>
        </p:txBody>
      </p:sp>
    </p:spTree>
    <p:extLst>
      <p:ext uri="{BB962C8B-B14F-4D97-AF65-F5344CB8AC3E}">
        <p14:creationId xmlns:p14="http://schemas.microsoft.com/office/powerpoint/2010/main" val="36055256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260648"/>
            <a:ext cx="8712968" cy="6408712"/>
          </a:xfrm>
        </p:spPr>
        <p:txBody>
          <a:bodyPr/>
          <a:lstStyle/>
          <a:p>
            <a:pPr marL="0" indent="0">
              <a:buNone/>
            </a:pPr>
            <a:r>
              <a:rPr lang="es-AR" b="1" dirty="0" smtClean="0"/>
              <a:t>Dicho crédito fue abonado  por los socios de las cooperativas en un plazo de 20 AÑOS amortizado en cuotas trimestrales y en dólares.-</a:t>
            </a:r>
          </a:p>
          <a:p>
            <a:r>
              <a:rPr lang="es-AR" b="1" u="sng" dirty="0" smtClean="0"/>
              <a:t>Cantidad de Entidades Cooperativas de Agua Potable en Santa Fe: </a:t>
            </a:r>
            <a:r>
              <a:rPr lang="es-AR" b="1" dirty="0" smtClean="0"/>
              <a:t>De acuerdo al último censo del INAES son 106 (Ciento Seis), distribuidas geográficamente en todo el territorio provincial y sirviendo agua a familias asociadas en una tercera parte de los usuarios de A.S.S.A.</a:t>
            </a:r>
          </a:p>
          <a:p>
            <a:r>
              <a:rPr lang="es-AR" b="1" dirty="0" smtClean="0"/>
              <a:t>Todas las COOPERATIVAS CUENTAN CON SISTEMA DE MICROMEDICIÓN PARA CADA ASOCIADO obligatorio por Ley 11.220.-</a:t>
            </a:r>
          </a:p>
          <a:p>
            <a:pPr marL="0" indent="0">
              <a:buNone/>
            </a:pPr>
            <a:endParaRPr lang="es-ES_tradnl" b="1" dirty="0"/>
          </a:p>
        </p:txBody>
      </p:sp>
    </p:spTree>
    <p:extLst>
      <p:ext uri="{BB962C8B-B14F-4D97-AF65-F5344CB8AC3E}">
        <p14:creationId xmlns:p14="http://schemas.microsoft.com/office/powerpoint/2010/main" val="2701572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 Título"/>
          <p:cNvSpPr>
            <a:spLocks noGrp="1"/>
          </p:cNvSpPr>
          <p:nvPr>
            <p:ph type="title"/>
          </p:nvPr>
        </p:nvSpPr>
        <p:spPr>
          <a:xfrm>
            <a:off x="428625" y="357188"/>
            <a:ext cx="82296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s-ES_tradnl" dirty="0" smtClean="0">
                <a:solidFill>
                  <a:schemeClr val="tx1"/>
                </a:solidFill>
              </a:rPr>
              <a:t>Gráfico de Concesión del Servicio</a:t>
            </a:r>
            <a:br>
              <a:rPr lang="es-ES_tradnl" dirty="0" smtClean="0">
                <a:solidFill>
                  <a:schemeClr val="tx1"/>
                </a:solidFill>
              </a:rPr>
            </a:br>
            <a:r>
              <a:rPr lang="es-ES_tradnl" dirty="0" smtClean="0">
                <a:solidFill>
                  <a:schemeClr val="tx1"/>
                </a:solidFill>
              </a:rPr>
              <a:t>Ley Nº 11.220 – Prov. Santa Fe</a:t>
            </a:r>
          </a:p>
        </p:txBody>
      </p:sp>
      <p:sp>
        <p:nvSpPr>
          <p:cNvPr id="15" name="14 Rectángulo"/>
          <p:cNvSpPr/>
          <p:nvPr/>
        </p:nvSpPr>
        <p:spPr>
          <a:xfrm>
            <a:off x="3429000" y="2214563"/>
            <a:ext cx="2214563" cy="7858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dirty="0"/>
              <a:t>GOBIERNO PROVINCIAL</a:t>
            </a:r>
          </a:p>
        </p:txBody>
      </p:sp>
      <p:sp>
        <p:nvSpPr>
          <p:cNvPr id="16" name="15 Rectángulo"/>
          <p:cNvSpPr/>
          <p:nvPr/>
        </p:nvSpPr>
        <p:spPr>
          <a:xfrm>
            <a:off x="3500438" y="3929063"/>
            <a:ext cx="2214562" cy="7858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dirty="0"/>
              <a:t>COMUNA O MUNICIPALIDAD</a:t>
            </a:r>
          </a:p>
        </p:txBody>
      </p:sp>
      <p:sp>
        <p:nvSpPr>
          <p:cNvPr id="17" name="16 Rectángulo"/>
          <p:cNvSpPr/>
          <p:nvPr/>
        </p:nvSpPr>
        <p:spPr>
          <a:xfrm>
            <a:off x="857250" y="5572125"/>
            <a:ext cx="7000875" cy="10715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dirty="0"/>
              <a:t>COOPERATIVAS  QUE TOMAN EL SERVICIO MEDIANTE UN CONTRATO DE CONCESIÓN OTORGADO POR LA COMUNA LOCAL </a:t>
            </a:r>
          </a:p>
        </p:txBody>
      </p:sp>
      <p:sp>
        <p:nvSpPr>
          <p:cNvPr id="18" name="17 Flecha abajo"/>
          <p:cNvSpPr/>
          <p:nvPr/>
        </p:nvSpPr>
        <p:spPr>
          <a:xfrm>
            <a:off x="4357688" y="3214688"/>
            <a:ext cx="428625" cy="5715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19" name="18 Flecha abajo"/>
          <p:cNvSpPr/>
          <p:nvPr/>
        </p:nvSpPr>
        <p:spPr>
          <a:xfrm>
            <a:off x="4357688" y="4857750"/>
            <a:ext cx="428625" cy="5715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20" name="19 Flecha abajo"/>
          <p:cNvSpPr/>
          <p:nvPr/>
        </p:nvSpPr>
        <p:spPr>
          <a:xfrm rot="19441279">
            <a:off x="5929313" y="2714625"/>
            <a:ext cx="500062" cy="64293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21" name="20 Flecha abajo"/>
          <p:cNvSpPr/>
          <p:nvPr/>
        </p:nvSpPr>
        <p:spPr>
          <a:xfrm>
            <a:off x="7143750" y="4357688"/>
            <a:ext cx="571500" cy="10001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22" name="21 Rectángulo"/>
          <p:cNvSpPr/>
          <p:nvPr/>
        </p:nvSpPr>
        <p:spPr>
          <a:xfrm>
            <a:off x="3357563" y="2214563"/>
            <a:ext cx="2286000" cy="785812"/>
          </a:xfrm>
          <a:prstGeom prst="rect">
            <a:avLst/>
          </a:prstGeom>
          <a:solidFill>
            <a:srgbClr val="1015C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b="1" dirty="0">
                <a:solidFill>
                  <a:schemeClr val="bg1"/>
                </a:solidFill>
              </a:rPr>
              <a:t>GOBIERNO PROVINCIAL</a:t>
            </a:r>
          </a:p>
        </p:txBody>
      </p:sp>
      <p:sp>
        <p:nvSpPr>
          <p:cNvPr id="23" name="22 Rectángulo"/>
          <p:cNvSpPr/>
          <p:nvPr/>
        </p:nvSpPr>
        <p:spPr>
          <a:xfrm>
            <a:off x="3500438" y="3929063"/>
            <a:ext cx="2214562" cy="785812"/>
          </a:xfrm>
          <a:prstGeom prst="rect">
            <a:avLst/>
          </a:prstGeom>
          <a:solidFill>
            <a:srgbClr val="1015C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dirty="0">
                <a:solidFill>
                  <a:schemeClr val="bg1"/>
                </a:solidFill>
              </a:rPr>
              <a:t>COMUNA  O MUNICIPALIDAD</a:t>
            </a:r>
          </a:p>
        </p:txBody>
      </p:sp>
      <p:sp>
        <p:nvSpPr>
          <p:cNvPr id="24" name="23 Rectángulo"/>
          <p:cNvSpPr/>
          <p:nvPr/>
        </p:nvSpPr>
        <p:spPr>
          <a:xfrm>
            <a:off x="857250" y="5572125"/>
            <a:ext cx="7000875" cy="1071563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dirty="0">
                <a:solidFill>
                  <a:schemeClr val="bg1"/>
                </a:solidFill>
              </a:rPr>
              <a:t>COOPERATIVAS  QUE TOMAN EL SERVICIO MEDIANTE UN CONTRATO DE CONCESIÓN OTORGADO POR LA COMUNA LOCAL </a:t>
            </a:r>
          </a:p>
        </p:txBody>
      </p:sp>
      <p:sp>
        <p:nvSpPr>
          <p:cNvPr id="25" name="24 Flecha abajo"/>
          <p:cNvSpPr/>
          <p:nvPr/>
        </p:nvSpPr>
        <p:spPr>
          <a:xfrm>
            <a:off x="4357688" y="3214688"/>
            <a:ext cx="428625" cy="5715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26" name="25 Flecha abajo"/>
          <p:cNvSpPr/>
          <p:nvPr/>
        </p:nvSpPr>
        <p:spPr>
          <a:xfrm>
            <a:off x="4357688" y="4857750"/>
            <a:ext cx="428625" cy="5715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27" name="26 Flecha abajo"/>
          <p:cNvSpPr/>
          <p:nvPr/>
        </p:nvSpPr>
        <p:spPr>
          <a:xfrm rot="19441279">
            <a:off x="5929313" y="2714625"/>
            <a:ext cx="500062" cy="64293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28" name="27 Flecha abajo"/>
          <p:cNvSpPr/>
          <p:nvPr/>
        </p:nvSpPr>
        <p:spPr>
          <a:xfrm>
            <a:off x="7143750" y="4357688"/>
            <a:ext cx="571500" cy="10001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29" name="28 Rectángulo"/>
          <p:cNvSpPr/>
          <p:nvPr/>
        </p:nvSpPr>
        <p:spPr>
          <a:xfrm>
            <a:off x="6572250" y="3071813"/>
            <a:ext cx="1928813" cy="85725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dirty="0">
                <a:solidFill>
                  <a:schemeClr val="bg1"/>
                </a:solidFill>
              </a:rPr>
              <a:t>ENRESS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dirty="0">
                <a:solidFill>
                  <a:schemeClr val="bg1"/>
                </a:solidFill>
              </a:rPr>
              <a:t>CONTRALOR</a:t>
            </a:r>
          </a:p>
        </p:txBody>
      </p:sp>
    </p:spTree>
    <p:extLst>
      <p:ext uri="{BB962C8B-B14F-4D97-AF65-F5344CB8AC3E}">
        <p14:creationId xmlns:p14="http://schemas.microsoft.com/office/powerpoint/2010/main" val="2200932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2 Marcador de contenido"/>
          <p:cNvSpPr>
            <a:spLocks noGrp="1"/>
          </p:cNvSpPr>
          <p:nvPr>
            <p:ph idx="1"/>
          </p:nvPr>
        </p:nvSpPr>
        <p:spPr>
          <a:xfrm>
            <a:off x="285750" y="642938"/>
            <a:ext cx="8429625" cy="5572125"/>
          </a:xfrm>
        </p:spPr>
        <p:txBody>
          <a:bodyPr rtlCol="0">
            <a:normAutofit fontScale="92500" lnSpcReduction="20000"/>
          </a:bodyPr>
          <a:lstStyle/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En la República Argentina, los recursos naturales: ejemplo Agua Potable, son potestativos a nivel normativo por cada provincia. En la provincia de Santa Fe rige para los prestadores la ley provincial nº 11220, la cual básicamente genera dos grandes rangos: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_tradnl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s-ES_tradn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Estándares de calidad de agua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s-ES_tradn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Aprobación de cuadros tarifarios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_tradnl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Ello se lleva a cabo mediante un ENTE AUTÁRQUICO GUBERNAMENTAL denominado ENRESS – Ente Regulador de Servicios Sanitarios</a:t>
            </a:r>
          </a:p>
        </p:txBody>
      </p:sp>
    </p:spTree>
    <p:extLst>
      <p:ext uri="{BB962C8B-B14F-4D97-AF65-F5344CB8AC3E}">
        <p14:creationId xmlns:p14="http://schemas.microsoft.com/office/powerpoint/2010/main" val="1759897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1 Título"/>
          <p:cNvSpPr>
            <a:spLocks noGrp="1"/>
          </p:cNvSpPr>
          <p:nvPr>
            <p:ph type="title"/>
          </p:nvPr>
        </p:nvSpPr>
        <p:spPr>
          <a:xfrm>
            <a:off x="428625" y="285750"/>
            <a:ext cx="82296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s-ES_tradnl" b="1" u="sng" dirty="0" smtClean="0"/>
              <a:t>ALGUNAS FUNCIONES DEL ENRESS </a:t>
            </a:r>
            <a:br>
              <a:rPr lang="es-ES_tradnl" b="1" u="sng" dirty="0" smtClean="0"/>
            </a:br>
            <a:r>
              <a:rPr lang="es-ES_tradnl" b="1" u="sng" dirty="0" smtClean="0"/>
              <a:t>LEY Nº 11.220</a:t>
            </a:r>
          </a:p>
        </p:txBody>
      </p:sp>
      <p:sp>
        <p:nvSpPr>
          <p:cNvPr id="12291" name="2 Marcador de contenido"/>
          <p:cNvSpPr>
            <a:spLocks noGrp="1"/>
          </p:cNvSpPr>
          <p:nvPr>
            <p:ph idx="1"/>
          </p:nvPr>
        </p:nvSpPr>
        <p:spPr>
          <a:xfrm>
            <a:off x="414338" y="1644799"/>
            <a:ext cx="8229600" cy="4997152"/>
          </a:xfrm>
        </p:spPr>
        <p:txBody>
          <a:bodyPr/>
          <a:lstStyle/>
          <a:p>
            <a:pPr eaLnBrk="1" hangingPunct="1"/>
            <a:r>
              <a:rPr lang="es-ES_tradnl" b="1" dirty="0" smtClean="0"/>
              <a:t> Auditorias sorpresivas con extracción de muestras de agua y análisis de calidad de la misma.</a:t>
            </a:r>
          </a:p>
          <a:p>
            <a:pPr eaLnBrk="1" hangingPunct="1"/>
            <a:r>
              <a:rPr lang="es-ES_tradnl" b="1" dirty="0" smtClean="0"/>
              <a:t>Aprobación de los cuadros tarifarios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571500" y="4143375"/>
            <a:ext cx="1643063" cy="7858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dirty="0"/>
              <a:t>COOPERATIVA CONFECCIONA SUS COSTOS</a:t>
            </a:r>
          </a:p>
        </p:txBody>
      </p:sp>
      <p:sp>
        <p:nvSpPr>
          <p:cNvPr id="5" name="4 Rectángulo"/>
          <p:cNvSpPr/>
          <p:nvPr/>
        </p:nvSpPr>
        <p:spPr>
          <a:xfrm>
            <a:off x="2643188" y="4143375"/>
            <a:ext cx="1643062" cy="7858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dirty="0"/>
              <a:t>ELEVA A LA COMUNA</a:t>
            </a:r>
          </a:p>
        </p:txBody>
      </p:sp>
      <p:sp>
        <p:nvSpPr>
          <p:cNvPr id="6" name="5 Rectángulo"/>
          <p:cNvSpPr/>
          <p:nvPr/>
        </p:nvSpPr>
        <p:spPr>
          <a:xfrm>
            <a:off x="3071813" y="5643563"/>
            <a:ext cx="3571875" cy="7858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dirty="0"/>
              <a:t>EL ENRESS PREVIA VERIFICACIÓN EMITE RESOLUCIÓN APROBATORIA</a:t>
            </a:r>
          </a:p>
        </p:txBody>
      </p:sp>
      <p:sp>
        <p:nvSpPr>
          <p:cNvPr id="7" name="6 Rectángulo"/>
          <p:cNvSpPr/>
          <p:nvPr/>
        </p:nvSpPr>
        <p:spPr>
          <a:xfrm>
            <a:off x="7000875" y="4143375"/>
            <a:ext cx="1643063" cy="7858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dirty="0"/>
              <a:t>SE ELEVA AL ENRESS</a:t>
            </a:r>
          </a:p>
        </p:txBody>
      </p:sp>
      <p:sp>
        <p:nvSpPr>
          <p:cNvPr id="8" name="7 Rectángulo"/>
          <p:cNvSpPr/>
          <p:nvPr/>
        </p:nvSpPr>
        <p:spPr>
          <a:xfrm>
            <a:off x="4929188" y="4143375"/>
            <a:ext cx="1714500" cy="10001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dirty="0"/>
              <a:t>LA COMUNA EMITE ORDENANZA APROBATORIA</a:t>
            </a:r>
          </a:p>
        </p:txBody>
      </p:sp>
      <p:cxnSp>
        <p:nvCxnSpPr>
          <p:cNvPr id="10" name="9 Conector recto"/>
          <p:cNvCxnSpPr/>
          <p:nvPr/>
        </p:nvCxnSpPr>
        <p:spPr>
          <a:xfrm flipV="1">
            <a:off x="0" y="3143250"/>
            <a:ext cx="9144000" cy="7143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1" name="10 Flecha derecha"/>
          <p:cNvSpPr/>
          <p:nvPr/>
        </p:nvSpPr>
        <p:spPr>
          <a:xfrm>
            <a:off x="2357438" y="4429125"/>
            <a:ext cx="214312" cy="1428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12" name="11 Flecha derecha"/>
          <p:cNvSpPr/>
          <p:nvPr/>
        </p:nvSpPr>
        <p:spPr>
          <a:xfrm>
            <a:off x="4500563" y="4429125"/>
            <a:ext cx="214312" cy="1428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13" name="12 Flecha derecha"/>
          <p:cNvSpPr/>
          <p:nvPr/>
        </p:nvSpPr>
        <p:spPr>
          <a:xfrm>
            <a:off x="6715125" y="4429125"/>
            <a:ext cx="214313" cy="1428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14" name="13 Flecha derecha"/>
          <p:cNvSpPr/>
          <p:nvPr/>
        </p:nvSpPr>
        <p:spPr>
          <a:xfrm rot="8350927">
            <a:off x="6769100" y="5513388"/>
            <a:ext cx="1235075" cy="4032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4981636"/>
      </p:ext>
    </p:extLst>
  </p:cSld>
  <p:clrMapOvr>
    <a:masterClrMapping/>
  </p:clrMapOvr>
  <p:transition spd="med">
    <p:strips dir="r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LEY Nº 11.220.-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s-ES_tradnl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TARIFA FIJA MENSUAL QUE PERMITE UN NORMAL Y RACIONAL USO   </a:t>
            </a:r>
            <a:br>
              <a:rPr kumimoji="0" lang="es-ES_tradnl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es-ES_tradnl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DEL AGUA PARA UNA FAMILIA TIPO ( Entre</a:t>
            </a:r>
            <a:r>
              <a:rPr kumimoji="0" lang="es-ES_tradnl" sz="24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12 y 15 M3)</a:t>
            </a:r>
            <a:endParaRPr kumimoji="0" lang="es-ES_tradnl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s-ES_tradnl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PRIMER RANGO EN EXCESO DE CONSUMO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s-ES_tradnl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s-ES_tradnl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SEGUNDO RANGO EN EXCESO DE CONSUMO – CRITERIO DE MAYOR GRAVOSIDAD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s-ES_tradnl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s-ES_tradnl" sz="24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TARIFAS SOCIALES</a:t>
            </a:r>
            <a:r>
              <a:rPr kumimoji="0" lang="es-ES_tradnl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r>
            <a:br>
              <a:rPr kumimoji="0" lang="es-ES_tradnl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es-ES_tradnl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es-ES_tradnl" sz="2400" b="1" i="0" u="sng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1 Título"/>
          <p:cNvSpPr txBox="1">
            <a:spLocks/>
          </p:cNvSpPr>
          <p:nvPr/>
        </p:nvSpPr>
        <p:spPr>
          <a:xfrm>
            <a:off x="457200" y="274638"/>
            <a:ext cx="8186738" cy="9398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36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Criterios de aplicación de cuadros tarifarios normados por el ENRESS</a:t>
            </a:r>
            <a:endParaRPr kumimoji="0" lang="es-ES_tradnl" sz="3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260648"/>
            <a:ext cx="8712968" cy="6408712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s-AR" b="1" u="sng" dirty="0" smtClean="0"/>
              <a:t>CARACTERISTICAS </a:t>
            </a:r>
          </a:p>
          <a:p>
            <a:r>
              <a:rPr lang="es-AR" b="1" dirty="0" smtClean="0"/>
              <a:t>La mayoría de las Cooperativas  obtiene el Agua mediante sistema subterráneo de perforación.-</a:t>
            </a:r>
          </a:p>
          <a:p>
            <a:r>
              <a:rPr lang="es-AR" b="1" dirty="0" smtClean="0"/>
              <a:t>En la zona de influencia a Rosario el acuífero utilizado es el </a:t>
            </a:r>
            <a:r>
              <a:rPr lang="es-AR" b="1" u="sng" dirty="0" smtClean="0"/>
              <a:t>PUELCHE</a:t>
            </a:r>
            <a:r>
              <a:rPr lang="es-AR" b="1" dirty="0" smtClean="0"/>
              <a:t>, y se encuentra  a una profundidad entre 50 mts. y 80 mts.</a:t>
            </a:r>
            <a:r>
              <a:rPr lang="es-AR" b="1" dirty="0"/>
              <a:t> </a:t>
            </a:r>
            <a:r>
              <a:rPr lang="es-AR" b="1" dirty="0" smtClean="0"/>
              <a:t>según </a:t>
            </a:r>
            <a:r>
              <a:rPr lang="es-AR" b="1" dirty="0"/>
              <a:t>la localidad</a:t>
            </a:r>
            <a:endParaRPr lang="es-AR" b="1" dirty="0" smtClean="0"/>
          </a:p>
          <a:p>
            <a:r>
              <a:rPr lang="es-AR" b="1" dirty="0" smtClean="0"/>
              <a:t>En localidades de la provincia más alejadas del Río Paraná, se observa mayor presencia de arsénico</a:t>
            </a:r>
          </a:p>
          <a:p>
            <a:pPr marL="0" indent="0">
              <a:buNone/>
            </a:pPr>
            <a:r>
              <a:rPr lang="es-AR" b="1" dirty="0" smtClean="0"/>
              <a:t> lo cual genera la necesidad de la instalación de </a:t>
            </a:r>
            <a:r>
              <a:rPr lang="es-AR" b="1" u="sng" dirty="0" smtClean="0"/>
              <a:t>PLANTAS DE OSMOSIS INVERSA</a:t>
            </a:r>
            <a:r>
              <a:rPr lang="es-AR" b="1" dirty="0" smtClean="0"/>
              <a:t>, limitando a la entrega de bidones a la población para su consumo.-</a:t>
            </a:r>
            <a:endParaRPr lang="es-ES_tradnl" b="1" dirty="0"/>
          </a:p>
        </p:txBody>
      </p:sp>
    </p:spTree>
    <p:extLst>
      <p:ext uri="{BB962C8B-B14F-4D97-AF65-F5344CB8AC3E}">
        <p14:creationId xmlns:p14="http://schemas.microsoft.com/office/powerpoint/2010/main" val="1749081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260648"/>
            <a:ext cx="8712968" cy="6408712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s-AR" b="1" u="sng" dirty="0" smtClean="0"/>
              <a:t>IMPOSITIVO</a:t>
            </a:r>
          </a:p>
          <a:p>
            <a:pPr marL="0" indent="0">
              <a:buNone/>
            </a:pPr>
            <a:r>
              <a:rPr lang="es-AR" b="1" dirty="0" smtClean="0"/>
              <a:t>UCAPFE LTDA. logró luego de varias gestiones a través del tiempo, eximir a las Cooperativas de Agua Potable del tributo a los </a:t>
            </a:r>
            <a:r>
              <a:rPr lang="es-AR" b="1" u="sng" dirty="0" smtClean="0"/>
              <a:t>INGRESOS BRUTOS </a:t>
            </a:r>
            <a:r>
              <a:rPr lang="es-AR" b="1" dirty="0" smtClean="0"/>
              <a:t>de parte de la A.P.I. (Res. Vigente a partir de Abril 2013).-</a:t>
            </a:r>
          </a:p>
          <a:p>
            <a:pPr marL="0" indent="0">
              <a:buNone/>
            </a:pPr>
            <a:r>
              <a:rPr lang="es-AR" b="1" dirty="0" smtClean="0"/>
              <a:t>Respecto del Impuesto al Valor Agregado IVA, las Cooperativas de Agua Potable tienen gravado un 21% EN SUS CUADROS TARIFARIOS, LO CUAL SOSTENEMOS QUE NO ES EQUITATIVO, YA QUE EL AGUA ES UN DERECHO HUMANO Y DEBERÍA ESTAR EXENTO de dicho tributo. Asimismo informamos que las Aguas Embotelladas administradas por empresas transnacionales están gravadas con un 10,5% de IVA</a:t>
            </a:r>
            <a:r>
              <a:rPr lang="es-AR" dirty="0" smtClean="0"/>
              <a:t>.-</a:t>
            </a:r>
          </a:p>
        </p:txBody>
      </p:sp>
    </p:spTree>
    <p:extLst>
      <p:ext uri="{BB962C8B-B14F-4D97-AF65-F5344CB8AC3E}">
        <p14:creationId xmlns:p14="http://schemas.microsoft.com/office/powerpoint/2010/main" val="33740919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285720" y="500043"/>
            <a:ext cx="8572560" cy="126188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s-ES_tradnl" sz="2000" b="1" dirty="0" smtClean="0"/>
              <a:t>SOSTENEMOS QUE  </a:t>
            </a:r>
            <a:r>
              <a:rPr lang="es-ES_tradnl" sz="2000" b="1" u="sng" dirty="0" smtClean="0"/>
              <a:t>REPRESENTAN UN VERDADERO MODELO ALTERNATIVO AL DE LA MERCANTILIZACIÓN  DEL SECTOR  DE AGUA YA QUE:</a:t>
            </a:r>
          </a:p>
          <a:p>
            <a:pPr lvl="1"/>
            <a:endParaRPr lang="es-ES_tradnl" sz="2000" b="1" u="sng" dirty="0" smtClean="0"/>
          </a:p>
          <a:p>
            <a:pPr lvl="1">
              <a:buFont typeface="Arial" pitchFamily="34" charset="0"/>
              <a:buChar char="•"/>
            </a:pPr>
            <a:r>
              <a:rPr lang="es-ES_tradnl" sz="2000" b="1" dirty="0" smtClean="0"/>
              <a:t> En estas entidades </a:t>
            </a:r>
            <a:r>
              <a:rPr lang="es-ES_tradnl" sz="2000" b="1" u="sng" dirty="0" smtClean="0"/>
              <a:t>no existe el animo de lucro</a:t>
            </a:r>
            <a:r>
              <a:rPr lang="es-ES_tradnl" sz="2000" b="1" dirty="0" smtClean="0"/>
              <a:t> y los excedentes que se generan en el balance anual los mismos socios usuarios deciden por asamblea la devolución de los mismos o la capitalización en cuotas sociales. (Teoría del Justo Precio).-</a:t>
            </a:r>
          </a:p>
          <a:p>
            <a:endParaRPr lang="es-ES_tradnl" sz="2000" b="1" dirty="0" smtClean="0"/>
          </a:p>
          <a:p>
            <a:pPr>
              <a:buFont typeface="Arial" pitchFamily="34" charset="0"/>
              <a:buChar char="•"/>
            </a:pPr>
            <a:r>
              <a:rPr lang="es-ES_tradnl" sz="2000" b="1" dirty="0" smtClean="0"/>
              <a:t>Nótese que el agua potable administrada bajo el sistema cooperativo permite la </a:t>
            </a:r>
            <a:r>
              <a:rPr lang="es-ES_tradnl" sz="2000" b="1" u="sng" dirty="0" smtClean="0"/>
              <a:t>participación democrática de todos los socios usuarios</a:t>
            </a:r>
            <a:r>
              <a:rPr lang="es-ES_tradnl" sz="2000" b="1" dirty="0" smtClean="0"/>
              <a:t> que mediante su voto decide los destinos de la entidad y ellos mismos eligen a sus representantes, es decir, al consejo de administración que es el órgano de gobierno de la misma.</a:t>
            </a:r>
          </a:p>
          <a:p>
            <a:endParaRPr lang="es-ES_tradnl" sz="2000" b="1" dirty="0" smtClean="0"/>
          </a:p>
          <a:p>
            <a:pPr>
              <a:buFont typeface="Arial" pitchFamily="34" charset="0"/>
              <a:buChar char="•"/>
            </a:pPr>
            <a:r>
              <a:rPr lang="es-ES_tradnl" sz="2000" b="1" dirty="0" smtClean="0"/>
              <a:t>En el cooperativismo de agua potable de nuestro país la amplísima mayoría de </a:t>
            </a:r>
            <a:r>
              <a:rPr lang="es-ES_tradnl" sz="2000" b="1" u="sng" dirty="0" smtClean="0"/>
              <a:t>los integrantes del consejo de administración trabajan ad honorem</a:t>
            </a:r>
            <a:r>
              <a:rPr lang="es-ES_tradnl" sz="2000" b="1" dirty="0" smtClean="0"/>
              <a:t>, impulsados  por el espíritu de solidaridad que emerge desde la sociedad civil.</a:t>
            </a:r>
          </a:p>
          <a:p>
            <a:r>
              <a:rPr lang="es-ES_tradnl" sz="2000" b="1" dirty="0" smtClean="0"/>
              <a:t>Asimismo todas las cooperativas poseen sistema de </a:t>
            </a:r>
            <a:r>
              <a:rPr lang="es-ES_tradnl" sz="2000" b="1" u="sng" dirty="0" smtClean="0"/>
              <a:t>micromedidores</a:t>
            </a:r>
            <a:r>
              <a:rPr lang="es-ES_tradnl" sz="2000" b="1" dirty="0" smtClean="0"/>
              <a:t> por cada hogar a fin los </a:t>
            </a:r>
            <a:r>
              <a:rPr lang="es-ES_tradnl" sz="2000" b="1" u="sng" dirty="0" smtClean="0"/>
              <a:t>cuadros tarifarios sean equitativos</a:t>
            </a:r>
            <a:r>
              <a:rPr lang="es-ES_tradnl" sz="2000" b="1" dirty="0" smtClean="0"/>
              <a:t>, teniendo especialmente en cuenta los denominados </a:t>
            </a:r>
            <a:r>
              <a:rPr lang="es-ES_tradnl" sz="2000" b="1" u="sng" dirty="0" smtClean="0"/>
              <a:t>CASOS SOCIALES</a:t>
            </a:r>
            <a:r>
              <a:rPr lang="es-ES_tradnl" sz="2000" b="1" dirty="0" smtClean="0"/>
              <a:t>.-</a:t>
            </a:r>
          </a:p>
          <a:p>
            <a:endParaRPr lang="es-ES_tradnl" sz="2000" b="1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438775" y="5867400"/>
            <a:ext cx="1071563" cy="571500"/>
          </a:xfrm>
          <a:prstGeom prst="rect">
            <a:avLst/>
          </a:prstGeom>
          <a:solidFill>
            <a:srgbClr val="1015C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900" dirty="0">
                <a:solidFill>
                  <a:schemeClr val="bg1"/>
                </a:solidFill>
              </a:rPr>
              <a:t>COOPERATIVA DE PRIMER GRADO</a:t>
            </a:r>
          </a:p>
        </p:txBody>
      </p:sp>
      <p:sp>
        <p:nvSpPr>
          <p:cNvPr id="3" name="2 Rectángulo"/>
          <p:cNvSpPr/>
          <p:nvPr/>
        </p:nvSpPr>
        <p:spPr>
          <a:xfrm>
            <a:off x="4152900" y="5867400"/>
            <a:ext cx="1071563" cy="571500"/>
          </a:xfrm>
          <a:prstGeom prst="rect">
            <a:avLst/>
          </a:prstGeom>
          <a:solidFill>
            <a:srgbClr val="1015C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900" dirty="0">
                <a:solidFill>
                  <a:schemeClr val="bg1"/>
                </a:solidFill>
              </a:rPr>
              <a:t>COOPERATIVADE PRIMER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900" dirty="0">
                <a:solidFill>
                  <a:schemeClr val="bg1"/>
                </a:solidFill>
              </a:rPr>
              <a:t>GRADO</a:t>
            </a:r>
          </a:p>
        </p:txBody>
      </p:sp>
      <p:sp>
        <p:nvSpPr>
          <p:cNvPr id="4" name="3 Rectángulo"/>
          <p:cNvSpPr/>
          <p:nvPr/>
        </p:nvSpPr>
        <p:spPr>
          <a:xfrm>
            <a:off x="2867025" y="5867400"/>
            <a:ext cx="1071563" cy="571500"/>
          </a:xfrm>
          <a:prstGeom prst="rect">
            <a:avLst/>
          </a:prstGeom>
          <a:solidFill>
            <a:srgbClr val="1015C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900" dirty="0">
                <a:solidFill>
                  <a:schemeClr val="bg1"/>
                </a:solidFill>
              </a:rPr>
              <a:t>COOPERATIVADE PRIMER GRADO</a:t>
            </a:r>
          </a:p>
        </p:txBody>
      </p:sp>
      <p:sp>
        <p:nvSpPr>
          <p:cNvPr id="5" name="4 Rectángulo"/>
          <p:cNvSpPr/>
          <p:nvPr/>
        </p:nvSpPr>
        <p:spPr>
          <a:xfrm>
            <a:off x="1581150" y="5867400"/>
            <a:ext cx="1071563" cy="571500"/>
          </a:xfrm>
          <a:prstGeom prst="rect">
            <a:avLst/>
          </a:prstGeom>
          <a:solidFill>
            <a:srgbClr val="1015C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900" dirty="0">
                <a:solidFill>
                  <a:schemeClr val="bg1"/>
                </a:solidFill>
              </a:rPr>
              <a:t>COOPERATIVA DE PRIMER GRADO</a:t>
            </a:r>
          </a:p>
        </p:txBody>
      </p:sp>
      <p:sp>
        <p:nvSpPr>
          <p:cNvPr id="6" name="5 Rectángulo"/>
          <p:cNvSpPr/>
          <p:nvPr/>
        </p:nvSpPr>
        <p:spPr>
          <a:xfrm>
            <a:off x="6724650" y="5867400"/>
            <a:ext cx="1071563" cy="571500"/>
          </a:xfrm>
          <a:prstGeom prst="rect">
            <a:avLst/>
          </a:prstGeom>
          <a:solidFill>
            <a:srgbClr val="1015C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900" dirty="0">
                <a:solidFill>
                  <a:schemeClr val="bg1"/>
                </a:solidFill>
              </a:rPr>
              <a:t>COOPERATIVADE PRIMER GRADO</a:t>
            </a:r>
          </a:p>
        </p:txBody>
      </p:sp>
      <p:sp>
        <p:nvSpPr>
          <p:cNvPr id="7" name="6 Rectángulo"/>
          <p:cNvSpPr/>
          <p:nvPr/>
        </p:nvSpPr>
        <p:spPr>
          <a:xfrm>
            <a:off x="1724025" y="3724275"/>
            <a:ext cx="6572250" cy="1071563"/>
          </a:xfrm>
          <a:prstGeom prst="rect">
            <a:avLst/>
          </a:prstGeom>
          <a:solidFill>
            <a:srgbClr val="1015C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UCAPFE – FEDERACIÓN DE COOP. DE AGUA POTABLE DE SANTA FE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COOPERATIVA DE SEGUNDO GRADO</a:t>
            </a:r>
          </a:p>
        </p:txBody>
      </p:sp>
      <p:sp>
        <p:nvSpPr>
          <p:cNvPr id="8" name="7 Rectángulo"/>
          <p:cNvSpPr/>
          <p:nvPr/>
        </p:nvSpPr>
        <p:spPr>
          <a:xfrm>
            <a:off x="1714500" y="1071563"/>
            <a:ext cx="6215063" cy="1500187"/>
          </a:xfrm>
          <a:prstGeom prst="rect">
            <a:avLst/>
          </a:prstGeom>
          <a:solidFill>
            <a:srgbClr val="1015C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CONAP  CONFEDERACION NACIONAL DE AGUA POTABLE – TERCER GRADO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UCAPFE : SECRETARIO DEL CONSEJO DE ADMINISTRACIÓN </a:t>
            </a:r>
          </a:p>
        </p:txBody>
      </p:sp>
      <p:sp>
        <p:nvSpPr>
          <p:cNvPr id="9" name="8 Flecha abajo"/>
          <p:cNvSpPr/>
          <p:nvPr/>
        </p:nvSpPr>
        <p:spPr>
          <a:xfrm rot="13069539">
            <a:off x="996950" y="4991100"/>
            <a:ext cx="357188" cy="85883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10" name="9 Flecha abajo"/>
          <p:cNvSpPr/>
          <p:nvPr/>
        </p:nvSpPr>
        <p:spPr>
          <a:xfrm rot="9577292">
            <a:off x="7021513" y="4957763"/>
            <a:ext cx="357187" cy="85883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11" name="10 Flecha abajo"/>
          <p:cNvSpPr/>
          <p:nvPr/>
        </p:nvSpPr>
        <p:spPr>
          <a:xfrm rot="10800000">
            <a:off x="5795963" y="4938713"/>
            <a:ext cx="357187" cy="85883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12" name="11 Flecha abajo"/>
          <p:cNvSpPr/>
          <p:nvPr/>
        </p:nvSpPr>
        <p:spPr>
          <a:xfrm rot="10800000">
            <a:off x="4510088" y="4938713"/>
            <a:ext cx="357187" cy="85883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13" name="12 Flecha abajo"/>
          <p:cNvSpPr/>
          <p:nvPr/>
        </p:nvSpPr>
        <p:spPr>
          <a:xfrm rot="10800000">
            <a:off x="3224213" y="4938713"/>
            <a:ext cx="357187" cy="85883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14" name="13 Flecha abajo"/>
          <p:cNvSpPr/>
          <p:nvPr/>
        </p:nvSpPr>
        <p:spPr>
          <a:xfrm rot="13069539">
            <a:off x="2235200" y="4957763"/>
            <a:ext cx="357188" cy="85883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15" name="14 Flecha abajo"/>
          <p:cNvSpPr/>
          <p:nvPr/>
        </p:nvSpPr>
        <p:spPr>
          <a:xfrm rot="10800000">
            <a:off x="4438650" y="2724150"/>
            <a:ext cx="714375" cy="7874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16" name="15 Rectángulo"/>
          <p:cNvSpPr/>
          <p:nvPr/>
        </p:nvSpPr>
        <p:spPr>
          <a:xfrm>
            <a:off x="214313" y="5929313"/>
            <a:ext cx="1071562" cy="571500"/>
          </a:xfrm>
          <a:prstGeom prst="rect">
            <a:avLst/>
          </a:prstGeom>
          <a:solidFill>
            <a:srgbClr val="1015C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900" dirty="0">
                <a:solidFill>
                  <a:schemeClr val="bg1"/>
                </a:solidFill>
              </a:rPr>
              <a:t>COOPERATIVADE PRIMER GRADO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214313" y="0"/>
            <a:ext cx="4749800" cy="6324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 u="sng" dirty="0"/>
              <a:t>AREA DE EDUCACION COOPERATIVA</a:t>
            </a:r>
          </a:p>
          <a:p>
            <a:pPr>
              <a:spcBef>
                <a:spcPct val="50000"/>
              </a:spcBef>
            </a:pPr>
            <a:r>
              <a:rPr lang="es-ES_tradnl" b="1" u="sng" dirty="0"/>
              <a:t>DIAGNOSTICO:</a:t>
            </a:r>
          </a:p>
          <a:p>
            <a:pPr>
              <a:spcBef>
                <a:spcPct val="50000"/>
              </a:spcBef>
              <a:buFont typeface="Arial" pitchFamily="34" charset="0"/>
              <a:buChar char="•"/>
            </a:pPr>
            <a:r>
              <a:rPr lang="es-ES_tradnl" b="1" u="sng" dirty="0"/>
              <a:t>Déficits Educacional en  Cooperativismo a nivel dirigencial e inserción de nuevos asociados dentro del Consejo de Administración</a:t>
            </a:r>
          </a:p>
          <a:p>
            <a:pPr>
              <a:spcBef>
                <a:spcPct val="50000"/>
              </a:spcBef>
              <a:buFont typeface="Arial" pitchFamily="34" charset="0"/>
              <a:buChar char="•"/>
            </a:pPr>
            <a:r>
              <a:rPr lang="es-ES_tradnl" b="1" u="sng" dirty="0"/>
              <a:t>Lábil interés del socio en transformarse  Dirigente Cooperativo</a:t>
            </a:r>
          </a:p>
          <a:p>
            <a:pPr>
              <a:spcBef>
                <a:spcPct val="50000"/>
              </a:spcBef>
            </a:pPr>
            <a:endParaRPr lang="es-ES_tradnl" b="1" u="sng" dirty="0"/>
          </a:p>
          <a:p>
            <a:pPr>
              <a:spcBef>
                <a:spcPct val="50000"/>
              </a:spcBef>
            </a:pPr>
            <a:r>
              <a:rPr lang="es-ES_tradnl" b="1" u="sng" dirty="0"/>
              <a:t>PROPUESTA SUPERADORA: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s-ES_tradnl" b="1" u="sng" dirty="0"/>
              <a:t>A) Capacitar  a Dirigentes y Consejeros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s-ES_tradnl" b="1" u="sng" dirty="0"/>
              <a:t>B)  Crear Conciencia y formación en los niños de Escolaridad Primaria y Secundaria</a:t>
            </a:r>
          </a:p>
          <a:p>
            <a:pPr>
              <a:spcBef>
                <a:spcPct val="50000"/>
              </a:spcBef>
            </a:pPr>
            <a:endParaRPr lang="es-ES_tradnl" b="1" u="sng" dirty="0"/>
          </a:p>
          <a:p>
            <a:pPr>
              <a:spcBef>
                <a:spcPct val="50000"/>
              </a:spcBef>
            </a:pPr>
            <a:r>
              <a:rPr lang="es-ES_tradnl" b="1" u="sng" dirty="0"/>
              <a:t>OBJETIVOS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s-ES_tradnl" b="1" u="sng" dirty="0"/>
              <a:t>Capacitar a nuestros dirigentes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s-ES_tradnl" b="1" u="sng" dirty="0"/>
              <a:t>Lograr un grado de inserción en los niños en el Movimiento Cooperativo</a:t>
            </a:r>
          </a:p>
        </p:txBody>
      </p:sp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5786438" y="2857500"/>
            <a:ext cx="2376487" cy="9858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s-ES_tradnl" b="1" dirty="0"/>
              <a:t>A) DIRIGENTES </a:t>
            </a:r>
          </a:p>
          <a:p>
            <a:pPr algn="ctr"/>
            <a:r>
              <a:rPr lang="es-ES_tradnl" b="1" dirty="0"/>
              <a:t>Y CONSEJEROS</a:t>
            </a:r>
          </a:p>
        </p:txBody>
      </p:sp>
      <p:sp>
        <p:nvSpPr>
          <p:cNvPr id="6" name="Rectangle 10"/>
          <p:cNvSpPr>
            <a:spLocks noChangeArrowheads="1"/>
          </p:cNvSpPr>
          <p:nvPr/>
        </p:nvSpPr>
        <p:spPr bwMode="auto">
          <a:xfrm>
            <a:off x="5786438" y="4000500"/>
            <a:ext cx="2736850" cy="9858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s-ES_tradnl" b="1"/>
              <a:t>B) CONFORMACION DE</a:t>
            </a:r>
          </a:p>
          <a:p>
            <a:pPr algn="ctr"/>
            <a:r>
              <a:rPr lang="es-ES_tradnl" b="1"/>
              <a:t>COOPERATIVAS </a:t>
            </a:r>
          </a:p>
          <a:p>
            <a:pPr algn="ctr"/>
            <a:r>
              <a:rPr lang="es-ES_tradnl" b="1"/>
              <a:t>ESCOLARES</a:t>
            </a:r>
          </a:p>
        </p:txBody>
      </p:sp>
      <p:sp>
        <p:nvSpPr>
          <p:cNvPr id="7" name="6 Flecha derecha"/>
          <p:cNvSpPr/>
          <p:nvPr/>
        </p:nvSpPr>
        <p:spPr>
          <a:xfrm>
            <a:off x="4929188" y="3286125"/>
            <a:ext cx="785812" cy="5000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/>
          </a:p>
        </p:txBody>
      </p:sp>
      <p:sp>
        <p:nvSpPr>
          <p:cNvPr id="8" name="7 Flecha derecha"/>
          <p:cNvSpPr/>
          <p:nvPr/>
        </p:nvSpPr>
        <p:spPr>
          <a:xfrm>
            <a:off x="4857750" y="4143375"/>
            <a:ext cx="857250" cy="5000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2 Marcador de contenido"/>
          <p:cNvSpPr txBox="1">
            <a:spLocks/>
          </p:cNvSpPr>
          <p:nvPr/>
        </p:nvSpPr>
        <p:spPr>
          <a:xfrm>
            <a:off x="428596" y="1571612"/>
            <a:ext cx="8229600" cy="4525963"/>
          </a:xfrm>
          <a:prstGeom prst="rect">
            <a:avLst/>
          </a:prstGeom>
        </p:spPr>
        <p:txBody>
          <a:bodyPr/>
          <a:lstStyle/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3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A)CONSEJEROS Y/O DIRIGENTES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Creación desde UCAPFE junto a la Universidad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Curso de Extensión Universitaria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32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Diplomatura en COOPERATIVISMO Y MUTUALISMO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s-ES_tradnl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uadroTexto"/>
          <p:cNvSpPr txBox="1"/>
          <p:nvPr/>
        </p:nvSpPr>
        <p:spPr>
          <a:xfrm>
            <a:off x="214282" y="357166"/>
            <a:ext cx="8572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_tradnl" dirty="0"/>
          </a:p>
        </p:txBody>
      </p:sp>
      <p:sp>
        <p:nvSpPr>
          <p:cNvPr id="8" name="7 Rectángulo"/>
          <p:cNvSpPr/>
          <p:nvPr/>
        </p:nvSpPr>
        <p:spPr>
          <a:xfrm>
            <a:off x="357188" y="357188"/>
            <a:ext cx="1214437" cy="57864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_tradnl" sz="2000" b="1" dirty="0">
                <a:solidFill>
                  <a:schemeClr val="tx1"/>
                </a:solidFill>
              </a:rPr>
              <a:t>U</a:t>
            </a:r>
          </a:p>
          <a:p>
            <a:pPr algn="ctr">
              <a:defRPr/>
            </a:pPr>
            <a:r>
              <a:rPr lang="es-ES_tradnl" sz="2000" b="1" dirty="0">
                <a:solidFill>
                  <a:schemeClr val="tx1"/>
                </a:solidFill>
              </a:rPr>
              <a:t>C</a:t>
            </a:r>
          </a:p>
          <a:p>
            <a:pPr algn="ctr">
              <a:defRPr/>
            </a:pPr>
            <a:r>
              <a:rPr lang="es-ES_tradnl" sz="2000" b="1" dirty="0">
                <a:solidFill>
                  <a:schemeClr val="tx1"/>
                </a:solidFill>
              </a:rPr>
              <a:t>A</a:t>
            </a:r>
          </a:p>
          <a:p>
            <a:pPr algn="ctr">
              <a:defRPr/>
            </a:pPr>
            <a:r>
              <a:rPr lang="es-ES_tradnl" sz="2000" b="1" dirty="0">
                <a:solidFill>
                  <a:schemeClr val="tx1"/>
                </a:solidFill>
              </a:rPr>
              <a:t>P</a:t>
            </a:r>
          </a:p>
          <a:p>
            <a:pPr algn="ctr">
              <a:defRPr/>
            </a:pPr>
            <a:r>
              <a:rPr lang="es-ES_tradnl" sz="2000" b="1" dirty="0">
                <a:solidFill>
                  <a:schemeClr val="tx1"/>
                </a:solidFill>
              </a:rPr>
              <a:t>F</a:t>
            </a:r>
          </a:p>
          <a:p>
            <a:pPr algn="ctr">
              <a:defRPr/>
            </a:pPr>
            <a:r>
              <a:rPr lang="es-ES_tradnl" sz="2000" b="1" dirty="0">
                <a:solidFill>
                  <a:schemeClr val="tx1"/>
                </a:solidFill>
              </a:rPr>
              <a:t>E</a:t>
            </a:r>
          </a:p>
          <a:p>
            <a:pPr algn="ctr">
              <a:defRPr/>
            </a:pPr>
            <a:endParaRPr lang="es-ES_tradnl" sz="2000" b="1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es-ES_tradnl" sz="2000" b="1" dirty="0">
                <a:solidFill>
                  <a:schemeClr val="tx1"/>
                </a:solidFill>
              </a:rPr>
              <a:t>E</a:t>
            </a:r>
          </a:p>
          <a:p>
            <a:pPr algn="ctr">
              <a:defRPr/>
            </a:pPr>
            <a:r>
              <a:rPr lang="es-ES_tradnl" sz="2000" b="1" dirty="0">
                <a:solidFill>
                  <a:schemeClr val="tx1"/>
                </a:solidFill>
              </a:rPr>
              <a:t>D</a:t>
            </a:r>
          </a:p>
          <a:p>
            <a:pPr algn="ctr">
              <a:defRPr/>
            </a:pPr>
            <a:r>
              <a:rPr lang="es-ES_tradnl" sz="2000" b="1" dirty="0">
                <a:solidFill>
                  <a:schemeClr val="tx1"/>
                </a:solidFill>
              </a:rPr>
              <a:t>U</a:t>
            </a:r>
          </a:p>
          <a:p>
            <a:pPr algn="ctr">
              <a:defRPr/>
            </a:pPr>
            <a:r>
              <a:rPr lang="es-ES_tradnl" sz="2000" b="1" dirty="0">
                <a:solidFill>
                  <a:schemeClr val="tx1"/>
                </a:solidFill>
              </a:rPr>
              <a:t>C</a:t>
            </a:r>
          </a:p>
          <a:p>
            <a:pPr algn="ctr">
              <a:defRPr/>
            </a:pPr>
            <a:r>
              <a:rPr lang="es-ES_tradnl" sz="2000" b="1" dirty="0">
                <a:solidFill>
                  <a:schemeClr val="tx1"/>
                </a:solidFill>
              </a:rPr>
              <a:t>A</a:t>
            </a:r>
          </a:p>
          <a:p>
            <a:pPr algn="ctr">
              <a:defRPr/>
            </a:pPr>
            <a:r>
              <a:rPr lang="es-ES_tradnl" sz="2000" b="1" dirty="0">
                <a:solidFill>
                  <a:schemeClr val="tx1"/>
                </a:solidFill>
              </a:rPr>
              <a:t>C</a:t>
            </a:r>
          </a:p>
          <a:p>
            <a:pPr algn="ctr">
              <a:defRPr/>
            </a:pPr>
            <a:r>
              <a:rPr lang="es-ES_tradnl" sz="2000" b="1" dirty="0">
                <a:solidFill>
                  <a:schemeClr val="tx1"/>
                </a:solidFill>
              </a:rPr>
              <a:t>I</a:t>
            </a:r>
          </a:p>
          <a:p>
            <a:pPr algn="ctr">
              <a:defRPr/>
            </a:pPr>
            <a:r>
              <a:rPr lang="es-ES_tradnl" sz="2000" b="1" dirty="0">
                <a:solidFill>
                  <a:schemeClr val="tx1"/>
                </a:solidFill>
              </a:rPr>
              <a:t>Ó</a:t>
            </a:r>
          </a:p>
          <a:p>
            <a:pPr algn="ctr">
              <a:defRPr/>
            </a:pPr>
            <a:r>
              <a:rPr lang="es-ES_tradnl" sz="2000" b="1" dirty="0">
                <a:solidFill>
                  <a:schemeClr val="tx1"/>
                </a:solidFill>
              </a:rPr>
              <a:t>N</a:t>
            </a:r>
          </a:p>
        </p:txBody>
      </p:sp>
      <p:sp>
        <p:nvSpPr>
          <p:cNvPr id="9" name="8 Flecha derecha"/>
          <p:cNvSpPr/>
          <p:nvPr/>
        </p:nvSpPr>
        <p:spPr>
          <a:xfrm>
            <a:off x="1785938" y="1071563"/>
            <a:ext cx="977900" cy="48418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/>
          </a:p>
        </p:txBody>
      </p:sp>
      <p:sp>
        <p:nvSpPr>
          <p:cNvPr id="10" name="9 Elipse"/>
          <p:cNvSpPr/>
          <p:nvPr/>
        </p:nvSpPr>
        <p:spPr>
          <a:xfrm>
            <a:off x="3000375" y="357188"/>
            <a:ext cx="3214688" cy="13573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_tradnl" b="1" dirty="0" smtClean="0">
                <a:solidFill>
                  <a:schemeClr val="tx1"/>
                </a:solidFill>
              </a:rPr>
              <a:t> </a:t>
            </a:r>
            <a:r>
              <a:rPr lang="es-ES_tradnl" b="1" dirty="0">
                <a:solidFill>
                  <a:schemeClr val="tx1"/>
                </a:solidFill>
              </a:rPr>
              <a:t>DIPLOMATURA EN COOPERATIVISMO</a:t>
            </a:r>
          </a:p>
        </p:txBody>
      </p:sp>
      <p:sp>
        <p:nvSpPr>
          <p:cNvPr id="11" name="10 Flecha derecha"/>
          <p:cNvSpPr/>
          <p:nvPr/>
        </p:nvSpPr>
        <p:spPr>
          <a:xfrm>
            <a:off x="1785938" y="3786188"/>
            <a:ext cx="977900" cy="48418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/>
          </a:p>
        </p:txBody>
      </p:sp>
      <p:sp>
        <p:nvSpPr>
          <p:cNvPr id="12" name="11 Elipse"/>
          <p:cNvSpPr/>
          <p:nvPr/>
        </p:nvSpPr>
        <p:spPr>
          <a:xfrm>
            <a:off x="2928938" y="3286125"/>
            <a:ext cx="2857500" cy="1143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_tradnl" b="1" dirty="0">
                <a:solidFill>
                  <a:schemeClr val="tx1"/>
                </a:solidFill>
              </a:rPr>
              <a:t>COOPERATIVAS ESCOLARES</a:t>
            </a:r>
          </a:p>
        </p:txBody>
      </p:sp>
      <p:sp>
        <p:nvSpPr>
          <p:cNvPr id="13" name="12 Rectángulo"/>
          <p:cNvSpPr/>
          <p:nvPr/>
        </p:nvSpPr>
        <p:spPr>
          <a:xfrm>
            <a:off x="6286500" y="428625"/>
            <a:ext cx="2643188" cy="57864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_tradnl" sz="2000" b="1" u="sng" dirty="0">
                <a:solidFill>
                  <a:schemeClr val="tx1"/>
                </a:solidFill>
              </a:rPr>
              <a:t>Resultados Concretos </a:t>
            </a:r>
          </a:p>
          <a:p>
            <a:pPr algn="ctr">
              <a:defRPr/>
            </a:pPr>
            <a:endParaRPr lang="es-ES_tradnl" sz="2000" b="1" dirty="0">
              <a:solidFill>
                <a:schemeClr val="tx1"/>
              </a:solidFill>
            </a:endParaRPr>
          </a:p>
          <a:p>
            <a:pPr algn="ctr">
              <a:defRPr/>
            </a:pPr>
            <a:endParaRPr lang="es-ES_tradnl" sz="2000" b="1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es-ES_tradnl" sz="2000" b="1" dirty="0">
                <a:solidFill>
                  <a:schemeClr val="tx1"/>
                </a:solidFill>
              </a:rPr>
              <a:t>ADULTOS Y NIÑOS</a:t>
            </a:r>
          </a:p>
          <a:p>
            <a:pPr algn="ctr">
              <a:defRPr/>
            </a:pPr>
            <a:r>
              <a:rPr lang="es-ES_tradnl" sz="2000" b="1" dirty="0">
                <a:solidFill>
                  <a:schemeClr val="tx1"/>
                </a:solidFill>
              </a:rPr>
              <a:t>CAPACITADOS BAJO LA CULTURA DE LA COOPERACIÓN Y EL CUIDADO Y RACIONALIZACIÓN DEL RECURSO AGUA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214282" y="214290"/>
            <a:ext cx="8572560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b="1" u="sng" dirty="0" smtClean="0"/>
              <a:t>DESAFIO</a:t>
            </a:r>
          </a:p>
          <a:p>
            <a:r>
              <a:rPr lang="es-ES_tradnl" sz="2000" b="1" dirty="0" smtClean="0"/>
              <a:t>Afirmamos que no solo somos capaces de administrar el recurso agua mediante el sistema cooperativo en localidades pequeñas o medianas sino que podemos realizarlo en grandes ciudades.</a:t>
            </a:r>
          </a:p>
          <a:p>
            <a:r>
              <a:rPr lang="es-ES_tradnl" sz="2000" b="1" dirty="0" smtClean="0"/>
              <a:t>Dos ejemplos:</a:t>
            </a:r>
          </a:p>
          <a:p>
            <a:endParaRPr lang="es-ES_tradnl" b="1" dirty="0" smtClean="0"/>
          </a:p>
          <a:p>
            <a:pPr>
              <a:buFont typeface="Arial" pitchFamily="34" charset="0"/>
              <a:buChar char="•"/>
            </a:pPr>
            <a:r>
              <a:rPr lang="es-ES_tradnl" sz="2000" b="1" dirty="0" smtClean="0"/>
              <a:t> Sociedad Cooperativa Popular limitada de Comodoro Rivadavia con 40.000 usuarios donde se extrae agua desde el lago Musters y mediante acueductos llegan a los todos los habitantes de la ciudad.</a:t>
            </a:r>
          </a:p>
          <a:p>
            <a:pPr>
              <a:buFont typeface="Arial" pitchFamily="34" charset="0"/>
              <a:buChar char="•"/>
            </a:pPr>
            <a:endParaRPr lang="es-ES_tradnl" b="1" dirty="0" smtClean="0"/>
          </a:p>
          <a:p>
            <a:pPr>
              <a:buFont typeface="Arial" pitchFamily="34" charset="0"/>
              <a:buChar char="•"/>
            </a:pPr>
            <a:r>
              <a:rPr lang="es-ES_tradnl" b="1" dirty="0"/>
              <a:t> </a:t>
            </a:r>
            <a:r>
              <a:rPr lang="es-ES_tradnl" sz="2000" b="1" dirty="0" smtClean="0"/>
              <a:t>COOPI Ltda. Cooperativa que brinda servicios de agua potable a  más de 100.000  habitantes en Villa Carlos Paz, provincia de Córdoba.</a:t>
            </a:r>
          </a:p>
          <a:p>
            <a:pPr>
              <a:buFont typeface="Arial" pitchFamily="34" charset="0"/>
              <a:buChar char="•"/>
            </a:pPr>
            <a:endParaRPr lang="es-ES_tradnl" b="1" dirty="0"/>
          </a:p>
          <a:p>
            <a:r>
              <a:rPr lang="es-ES_tradnl" b="1" dirty="0" smtClean="0"/>
              <a:t>Con estos simples ejemplos decimos: </a:t>
            </a:r>
          </a:p>
          <a:p>
            <a:endParaRPr lang="es-ES_tradnl" dirty="0"/>
          </a:p>
          <a:p>
            <a:pPr algn="just"/>
            <a:r>
              <a:rPr lang="es-ES_tradnl" sz="3200" b="1" dirty="0" smtClean="0"/>
              <a:t>SÍ SE PUEDE BRINDAR  EL SERVICIO DE AGUA POTABLE POR MEDIO DEL SISTEMA COOPERATIVO EN LAS GRANDES CIUDADES DE LA REPÚBLICA</a:t>
            </a:r>
            <a:endParaRPr lang="es-ES_tradnl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302</TotalTime>
  <Words>1246</Words>
  <Application>Microsoft Office PowerPoint</Application>
  <PresentationFormat>Presentación en pantalla (4:3)</PresentationFormat>
  <Paragraphs>198</Paragraphs>
  <Slides>21</Slides>
  <Notes>0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Tema de Office</vt:lpstr>
      <vt:lpstr>Gráfico</vt:lpstr>
      <vt:lpstr>Presentación de PowerPoint</vt:lpstr>
      <vt:lpstr>Presentación de PowerPoint</vt:lpstr>
      <vt:lpstr>Volumen de agua dulce en m3 disponible por habitante y por año Referencia: 5 países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Gráfico de Concesión del Servicio Ley Nº 11.220 – Prov. Santa Fe</vt:lpstr>
      <vt:lpstr>Presentación de PowerPoint</vt:lpstr>
      <vt:lpstr>ALGUNAS FUNCIONES DEL ENRESS  LEY Nº 11.220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Yacopetti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WinuE</dc:creator>
  <cp:lastModifiedBy>.</cp:lastModifiedBy>
  <cp:revision>76</cp:revision>
  <dcterms:created xsi:type="dcterms:W3CDTF">2012-03-13T17:47:01Z</dcterms:created>
  <dcterms:modified xsi:type="dcterms:W3CDTF">2014-06-27T18:38:49Z</dcterms:modified>
</cp:coreProperties>
</file>