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2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3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4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5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6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58" r:id="rId2"/>
    <p:sldId id="259" r:id="rId3"/>
    <p:sldId id="256" r:id="rId4"/>
    <p:sldId id="261" r:id="rId5"/>
    <p:sldId id="262" r:id="rId6"/>
    <p:sldId id="268" r:id="rId7"/>
    <p:sldId id="265" r:id="rId8"/>
    <p:sldId id="263" r:id="rId9"/>
    <p:sldId id="264" r:id="rId10"/>
    <p:sldId id="269" r:id="rId11"/>
    <p:sldId id="266" r:id="rId12"/>
    <p:sldId id="267" r:id="rId13"/>
  </p:sldIdLst>
  <p:sldSz cx="9144000" cy="6858000" type="screen4x3"/>
  <p:notesSz cx="6797675" cy="9928225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cacwf01\Tecnica\Actual\APE%202015\Gtecnica\Educaci&#243;n%20para%20actualizar\Seminario%20Rosario%2010%20y%2011%20sep\Salud%20Santa%20F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AR"/>
              <a:t>Inversión Sector</a:t>
            </a:r>
            <a:r>
              <a:rPr lang="es-AR" baseline="0"/>
              <a:t> Salud - Santa Fé</a:t>
            </a:r>
            <a:endParaRPr lang="es-AR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A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>
                  <a:shade val="6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2">
                  <a:tint val="6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accent1">
                        <a:lumMod val="10000"/>
                        <a:alpha val="93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AR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Hoja4!$AB$56:$AD$56</c:f>
              <c:strCache>
                <c:ptCount val="3"/>
                <c:pt idx="0">
                  <c:v>Refuncionalización</c:v>
                </c:pt>
                <c:pt idx="1">
                  <c:v>Obra Nueva</c:v>
                </c:pt>
                <c:pt idx="2">
                  <c:v>Mantenimiento</c:v>
                </c:pt>
              </c:strCache>
            </c:strRef>
          </c:cat>
          <c:val>
            <c:numRef>
              <c:f>Hoja4!$AB$58:$AD$58</c:f>
              <c:numCache>
                <c:formatCode>[$$-2C0A]\ #,##0.0</c:formatCode>
                <c:ptCount val="3"/>
                <c:pt idx="0">
                  <c:v>1349.9019000000001</c:v>
                </c:pt>
                <c:pt idx="1">
                  <c:v>3461.6719999999996</c:v>
                </c:pt>
                <c:pt idx="2">
                  <c:v>14082.2304</c:v>
                </c:pt>
              </c:numCache>
            </c:numRef>
          </c:val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0734251968503947E-2"/>
          <c:y val="0.89838181685622631"/>
          <c:w val="0.88408683289588796"/>
          <c:h val="7.384040536599591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A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A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AR"/>
              <a:t>Superficie (m2) a construir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AR"/>
        </a:p>
      </c:txPr>
    </c:title>
    <c:autoTitleDeleted val="0"/>
    <c:plotArea>
      <c:layout/>
      <c:pie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AR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AR"/>
              <a:t>Superficie (m2) a construir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AR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>
                  <a:tint val="58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>
                  <a:tint val="86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2">
                  <a:shade val="86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2">
                  <a:shade val="58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>
                          <a:tint val="58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>
                          <a:tint val="86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>
                          <a:shade val="86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>
                          <a:shade val="58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'Cuadro 28'!$A$6:$A$9</c:f>
              <c:strCache>
                <c:ptCount val="4"/>
                <c:pt idx="0">
                  <c:v>Inicial</c:v>
                </c:pt>
                <c:pt idx="1">
                  <c:v>Primario</c:v>
                </c:pt>
                <c:pt idx="2">
                  <c:v>Secundario</c:v>
                </c:pt>
                <c:pt idx="3">
                  <c:v>Total</c:v>
                </c:pt>
              </c:strCache>
            </c:strRef>
          </c:cat>
          <c:val>
            <c:numRef>
              <c:f>'Cuadro 28'!$H$6:$H$9</c:f>
              <c:numCache>
                <c:formatCode>#,##0</c:formatCode>
                <c:ptCount val="4"/>
                <c:pt idx="0">
                  <c:v>1239296.5978807337</c:v>
                </c:pt>
                <c:pt idx="1">
                  <c:v>3242241.225003039</c:v>
                </c:pt>
                <c:pt idx="2">
                  <c:v>5116821.6033063391</c:v>
                </c:pt>
                <c:pt idx="3">
                  <c:v>9598359.4261901118</c:v>
                </c:pt>
              </c:numCache>
            </c:numRef>
          </c:val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AR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AR"/>
              <a:t>Cantidad de Escuelas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AR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>
                  <a:tint val="58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>
                  <a:tint val="86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2">
                  <a:shade val="86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2">
                  <a:shade val="58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>
                          <a:tint val="58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>
                          <a:tint val="86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>
                          <a:shade val="86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>
                          <a:shade val="58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'Cuadro 28'!$A$6:$A$9</c:f>
              <c:strCache>
                <c:ptCount val="4"/>
                <c:pt idx="0">
                  <c:v>Inicial</c:v>
                </c:pt>
                <c:pt idx="1">
                  <c:v>Primario</c:v>
                </c:pt>
                <c:pt idx="2">
                  <c:v>Secundario</c:v>
                </c:pt>
                <c:pt idx="3">
                  <c:v>Total</c:v>
                </c:pt>
              </c:strCache>
            </c:strRef>
          </c:cat>
          <c:val>
            <c:numRef>
              <c:f>'Cuadro 28'!$I$6:$I$9</c:f>
              <c:numCache>
                <c:formatCode>#,##0</c:formatCode>
                <c:ptCount val="4"/>
                <c:pt idx="0">
                  <c:v>2929.7791912074081</c:v>
                </c:pt>
                <c:pt idx="1">
                  <c:v>2814.4455078151382</c:v>
                </c:pt>
                <c:pt idx="2">
                  <c:v>3008.1255751360018</c:v>
                </c:pt>
                <c:pt idx="3">
                  <c:v>8752.3502741585489</c:v>
                </c:pt>
              </c:numCache>
            </c:numRef>
          </c:val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AR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AR"/>
              <a:t>Inversión en</a:t>
            </a:r>
            <a:r>
              <a:rPr lang="es-AR" baseline="0"/>
              <a:t> construcción</a:t>
            </a:r>
            <a:r>
              <a:rPr lang="es-AR"/>
              <a:t> (mill$)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AR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>
                  <a:tint val="58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>
                  <a:tint val="86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2">
                  <a:shade val="86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2">
                  <a:shade val="58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>
                          <a:tint val="58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>
                          <a:tint val="86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>
                          <a:shade val="86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>
                          <a:shade val="58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AR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'Cuadro 28'!$A$6:$A$9</c:f>
              <c:strCache>
                <c:ptCount val="4"/>
                <c:pt idx="0">
                  <c:v>Inicial</c:v>
                </c:pt>
                <c:pt idx="1">
                  <c:v>Primario</c:v>
                </c:pt>
                <c:pt idx="2">
                  <c:v>Secundario</c:v>
                </c:pt>
                <c:pt idx="3">
                  <c:v>Total</c:v>
                </c:pt>
              </c:strCache>
            </c:strRef>
          </c:cat>
          <c:val>
            <c:numRef>
              <c:f>'Cuadro 28'!$J$6:$J$9</c:f>
              <c:numCache>
                <c:formatCode>#,##0</c:formatCode>
                <c:ptCount val="4"/>
                <c:pt idx="0">
                  <c:v>13177.440725265842</c:v>
                </c:pt>
                <c:pt idx="1">
                  <c:v>34474.750945457316</c:v>
                </c:pt>
                <c:pt idx="2">
                  <c:v>54407.164107956305</c:v>
                </c:pt>
                <c:pt idx="3">
                  <c:v>102059.35577867946</c:v>
                </c:pt>
              </c:numCache>
            </c:numRef>
          </c:val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AR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4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5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D508D7-2755-4FFF-B820-630AC71811FA}" type="datetimeFigureOut">
              <a:rPr lang="es-AR" smtClean="0"/>
              <a:t>09/09/2015</a:t>
            </a:fld>
            <a:endParaRPr lang="es-AR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3B387A-C43F-4652-81AB-BCF6DA05ACB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92070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3B387A-C43F-4652-81AB-BCF6DA05ACB5}" type="slidenum">
              <a:rPr lang="es-AR" smtClean="0"/>
              <a:t>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160373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3B387A-C43F-4652-81AB-BCF6DA05ACB5}" type="slidenum">
              <a:rPr lang="es-AR" smtClean="0"/>
              <a:t>12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41351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09/09/2015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09/09/2015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09/09/2015</a:t>
            </a:fld>
            <a:endParaRPr lang="es-E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09/09/2015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09/09/2015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09/09/2015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09/09/2015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09/09/2015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09/09/2015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09/09/2015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09/09/2015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23DB207C-8C57-40AE-A1CA-824E60E8E4EC}" type="datetimeFigureOut">
              <a:rPr lang="es-ES" smtClean="0"/>
              <a:t>09/09/2015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401216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Seminario infraestructura y construcción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b="0" dirty="0"/>
              <a:t>Desafíos y Oportunidades para la próxima década</a:t>
            </a:r>
          </a:p>
        </p:txBody>
      </p:sp>
      <p:pic>
        <p:nvPicPr>
          <p:cNvPr id="5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99736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159732" y="4345940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/>
              <a:t>Ing. </a:t>
            </a:r>
            <a:r>
              <a:rPr lang="es-ES" sz="1400" dirty="0" smtClean="0"/>
              <a:t>Cecilia Cavedo</a:t>
            </a:r>
            <a:endParaRPr lang="es-ES" sz="1400" dirty="0"/>
          </a:p>
          <a:p>
            <a:pPr algn="ctr"/>
            <a:r>
              <a:rPr lang="es-ES" sz="1400" dirty="0"/>
              <a:t>Rosario – Septiembre 2015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611560" y="2636912"/>
            <a:ext cx="7920880" cy="13748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b="1" cap="none" dirty="0" smtClean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Sector </a:t>
            </a:r>
            <a:r>
              <a:rPr lang="es-ES" sz="2400" b="1" cap="none" dirty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Salud e Infraestructura Escolar</a:t>
            </a:r>
          </a:p>
          <a:p>
            <a:pPr algn="ctr"/>
            <a:r>
              <a:rPr lang="es-ES" sz="2400" b="1" cap="none" dirty="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Plan de Inversión Propuesto 2016-2025</a:t>
            </a:r>
            <a:endParaRPr lang="es-AR" sz="2400" b="1" cap="none" dirty="0">
              <a:solidFill>
                <a:schemeClr val="tx1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745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124656"/>
              </p:ext>
            </p:extLst>
          </p:nvPr>
        </p:nvGraphicFramePr>
        <p:xfrm>
          <a:off x="684213" y="2133600"/>
          <a:ext cx="7704138" cy="342300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2024358"/>
                <a:gridCol w="1602865"/>
                <a:gridCol w="1657778"/>
                <a:gridCol w="2419137"/>
              </a:tblGrid>
              <a:tr h="23336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AR" sz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2015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2025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Observaciones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</a:tr>
              <a:tr h="311151">
                <a:tc gridSpan="4"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s-ES" sz="1600" kern="1400">
                          <a:effectLst/>
                        </a:rPr>
                        <a:t>Infraestructura Social</a:t>
                      </a:r>
                      <a:endParaRPr lang="es-AR" sz="1600" b="1" kern="1400">
                        <a:solidFill>
                          <a:srgbClr val="FFFFFF"/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427023"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600" dirty="0">
                          <a:effectLst/>
                        </a:rPr>
                        <a:t>Sector Educación</a:t>
                      </a:r>
                      <a:endParaRPr lang="es-AR" sz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4678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</a:rPr>
                        <a:t>Aulas para Jardín  4 años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</a:rPr>
                        <a:t> 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dirty="0">
                          <a:effectLst/>
                        </a:rPr>
                        <a:t>100%</a:t>
                      </a:r>
                      <a:endParaRPr lang="es-AR" sz="1200" b="1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</a:rPr>
                        <a:t>Fortalecimiento del nivel pedagógico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</a:tr>
              <a:tr h="6417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</a:rPr>
                        <a:t>Escuelas calefaccionadas, Seguras, equipadas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</a:rPr>
                        <a:t> 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dirty="0">
                          <a:effectLst/>
                        </a:rPr>
                        <a:t>100%</a:t>
                      </a:r>
                      <a:endParaRPr lang="es-AR" sz="1200" b="1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</a:rPr>
                        <a:t>Mejora de instalaciones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</a:tr>
              <a:tr h="435937"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600">
                          <a:effectLst/>
                        </a:rPr>
                        <a:t>Sector Salud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4780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</a:rPr>
                        <a:t>Unidades de Atención con y sin internación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</a:rPr>
                        <a:t>187.700 camas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213.000 camas</a:t>
                      </a:r>
                      <a:endParaRPr lang="es-AR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</a:rPr>
                        <a:t> 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</a:rPr>
                        <a:t>Atención temprana, cercanía, prevención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</a:tr>
              <a:tr h="4278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</a:rPr>
                        <a:t>Hospitales bien mantenidos, equipados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</a:rPr>
                        <a:t> 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effectLst/>
                        </a:rPr>
                        <a:t>100%</a:t>
                      </a:r>
                      <a:endParaRPr lang="es-AR" sz="120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 dirty="0">
                          <a:effectLst/>
                        </a:rPr>
                        <a:t>Calidad, </a:t>
                      </a:r>
                      <a:r>
                        <a:rPr lang="es-ES" sz="1100" dirty="0" err="1">
                          <a:effectLst/>
                        </a:rPr>
                        <a:t>refuncionalización</a:t>
                      </a:r>
                      <a:endParaRPr lang="es-AR" sz="1200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74" marR="68574" marT="0" marB="0"/>
                </a:tc>
              </a:tr>
            </a:tbl>
          </a:graphicData>
        </a:graphic>
      </p:graphicFrame>
      <p:sp>
        <p:nvSpPr>
          <p:cNvPr id="7" name="Rectángulo 6"/>
          <p:cNvSpPr/>
          <p:nvPr/>
        </p:nvSpPr>
        <p:spPr>
          <a:xfrm>
            <a:off x="684213" y="1196975"/>
            <a:ext cx="7704137" cy="584200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 eaLnBrk="1" hangingPunct="1">
              <a:spcAft>
                <a:spcPts val="0"/>
              </a:spcAft>
              <a:defRPr/>
            </a:pPr>
            <a:r>
              <a:rPr lang="es-ES" sz="3200" b="1" dirty="0">
                <a:solidFill>
                  <a:schemeClr val="bg1"/>
                </a:solidFill>
                <a:ea typeface="Times New Roman" panose="02020603050405020304" pitchFamily="18" charset="0"/>
              </a:rPr>
              <a:t>Metas para el Cuarto de Siglo: 2025</a:t>
            </a:r>
            <a:endParaRPr lang="es-AR" sz="32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3034680" cy="563904"/>
          </a:xfrm>
        </p:spPr>
        <p:txBody>
          <a:bodyPr>
            <a:normAutofit fontScale="90000"/>
          </a:bodyPr>
          <a:lstStyle/>
          <a:p>
            <a:endParaRPr lang="es-AR" dirty="0"/>
          </a:p>
        </p:txBody>
      </p:sp>
      <p:pic>
        <p:nvPicPr>
          <p:cNvPr id="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0890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2051720" y="2348880"/>
            <a:ext cx="5041900" cy="232217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 eaLnBrk="1" hangingPunct="1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s-AR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Evaluar la capacidad instalada del Sistema de Salud Argentino y la oferta de servicios.</a:t>
            </a:r>
            <a:endParaRPr lang="es-A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5000"/>
              </a:lnSpc>
              <a:spcAft>
                <a:spcPts val="0"/>
              </a:spcAft>
              <a:defRPr/>
            </a:pPr>
            <a:r>
              <a:rPr lang="es-AR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s-A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5000"/>
              </a:lnSpc>
              <a:spcAft>
                <a:spcPts val="0"/>
              </a:spcAft>
              <a:defRPr/>
            </a:pPr>
            <a:r>
              <a:rPr lang="es-AR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s-A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 eaLnBrk="1" hangingPunct="1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s-AR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Establecer una Hipótesis de Inversión necesaria para responder a la demanda actual y futura dentro de un Plan de Inversión </a:t>
            </a:r>
            <a:r>
              <a:rPr lang="es-AR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2016 </a:t>
            </a:r>
            <a:r>
              <a:rPr lang="es-AR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– 2025.</a:t>
            </a:r>
            <a:endParaRPr lang="es-A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115616" y="1268760"/>
            <a:ext cx="6696744" cy="584775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a typeface="Times New Roman" panose="02020603050405020304" pitchFamily="18" charset="0"/>
              </a:rPr>
              <a:t>Sector Salud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620688"/>
            <a:ext cx="7428384" cy="6027421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2376263" cy="449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057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1" y="638531"/>
            <a:ext cx="6840809" cy="6003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2376263" cy="449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767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260648"/>
            <a:ext cx="2377646" cy="451143"/>
          </a:xfrm>
          <a:prstGeom prst="rect">
            <a:avLst/>
          </a:prstGeom>
        </p:spPr>
      </p:pic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082809"/>
              </p:ext>
            </p:extLst>
          </p:nvPr>
        </p:nvGraphicFramePr>
        <p:xfrm>
          <a:off x="683568" y="908714"/>
          <a:ext cx="7272808" cy="575023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040608"/>
                <a:gridCol w="1068322"/>
                <a:gridCol w="883420"/>
                <a:gridCol w="1438126"/>
                <a:gridCol w="842332"/>
              </a:tblGrid>
              <a:tr h="561464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 dirty="0">
                          <a:effectLst/>
                        </a:rPr>
                        <a:t>Concepto</a:t>
                      </a:r>
                      <a:endParaRPr lang="es-A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Superficie afectada (m2)</a:t>
                      </a:r>
                      <a:endParaRPr lang="es-AR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 dirty="0">
                          <a:effectLst/>
                        </a:rPr>
                        <a:t>$/m2</a:t>
                      </a:r>
                      <a:endParaRPr lang="es-A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 dirty="0">
                          <a:effectLst/>
                        </a:rPr>
                        <a:t>Inversión 2025 </a:t>
                      </a:r>
                      <a:br>
                        <a:rPr lang="es-AR" sz="1200" u="none" strike="noStrike" dirty="0">
                          <a:effectLst/>
                        </a:rPr>
                      </a:br>
                      <a:r>
                        <a:rPr lang="es-AR" sz="1200" u="none" strike="noStrike" dirty="0">
                          <a:effectLst/>
                        </a:rPr>
                        <a:t>(millones de $)</a:t>
                      </a:r>
                      <a:endParaRPr lang="es-A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%</a:t>
                      </a:r>
                      <a:endParaRPr lang="es-AR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210548">
                <a:tc grid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Inversión Pública</a:t>
                      </a:r>
                    </a:p>
                  </a:txBody>
                  <a:tcPr marL="6246" marR="6246" marT="6246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$ 123.962,1</a:t>
                      </a:r>
                    </a:p>
                  </a:txBody>
                  <a:tcPr marL="6246" marR="6246" marT="6246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51,5%</a:t>
                      </a:r>
                    </a:p>
                  </a:txBody>
                  <a:tcPr marL="6246" marR="6246" marT="6246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84480">
                <a:tc grid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Refuncionalización</a:t>
                      </a:r>
                    </a:p>
                  </a:txBody>
                  <a:tcPr marL="6246" marR="6246" marT="6246" marB="0" anchor="b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$ 8.272,2</a:t>
                      </a: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6,7%</a:t>
                      </a:r>
                    </a:p>
                  </a:txBody>
                  <a:tcPr marL="6246" marR="6246" marT="6246" marB="0" anchor="ctr"/>
                </a:tc>
              </a:tr>
              <a:tr h="184480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>
                          <a:effectLst/>
                        </a:rPr>
                        <a:t>Establecimiento SIN Internación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29.216 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$ 7.440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$ 217,4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2,6%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84480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>
                          <a:effectLst/>
                        </a:rPr>
                        <a:t>Establecimiento CON Internación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720.791 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$ 11.175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$ 8.054,8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97,4%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84480">
                <a:tc grid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Ejecución Obra Nueva</a:t>
                      </a:r>
                    </a:p>
                  </a:txBody>
                  <a:tcPr marL="6246" marR="6246" marT="6246" marB="0" anchor="b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$ 26.317,6</a:t>
                      </a: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21,2%</a:t>
                      </a:r>
                    </a:p>
                  </a:txBody>
                  <a:tcPr marL="6246" marR="6246" marT="6246" marB="0" anchor="ctr"/>
                </a:tc>
              </a:tr>
              <a:tr h="184480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 dirty="0">
                          <a:effectLst/>
                        </a:rPr>
                        <a:t>Establecimiento SIN Internación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 dirty="0">
                          <a:effectLst/>
                        </a:rPr>
                        <a:t>65.340 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 dirty="0">
                          <a:effectLst/>
                        </a:rPr>
                        <a:t>$ 12.400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$ 810,2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3,1%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84480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 dirty="0">
                          <a:effectLst/>
                        </a:rPr>
                        <a:t>Establecimiento CON Internación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 dirty="0">
                          <a:effectLst/>
                        </a:rPr>
                        <a:t>1.711.908 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$ 14.900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$ 25.507,4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96,9%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84480">
                <a:tc grid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Mantenimiento Obra Nueva</a:t>
                      </a:r>
                    </a:p>
                  </a:txBody>
                  <a:tcPr marL="6246" marR="6246" marT="6246" marB="0" anchor="b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$ 16.810,7</a:t>
                      </a: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13,6%</a:t>
                      </a:r>
                    </a:p>
                  </a:txBody>
                  <a:tcPr marL="6246" marR="6246" marT="6246" marB="0" anchor="ctr"/>
                </a:tc>
              </a:tr>
              <a:tr h="184480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>
                          <a:effectLst/>
                        </a:rPr>
                        <a:t>Establecimiento SIN Internación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65.340 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$ 5.760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 dirty="0">
                          <a:effectLst/>
                        </a:rPr>
                        <a:t>$ 376,4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 dirty="0">
                          <a:effectLst/>
                        </a:rPr>
                        <a:t>2,2%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63258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>
                          <a:effectLst/>
                        </a:rPr>
                        <a:t>Establecimiento CON Internación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1.711.908 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$ 9.600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$ 16.434,3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97,8%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84480">
                <a:tc grid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Mantenimiento Obra Existente</a:t>
                      </a:r>
                    </a:p>
                  </a:txBody>
                  <a:tcPr marL="6246" marR="6246" marT="6246" marB="0" anchor="b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$ 72.561,6</a:t>
                      </a: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58,5%</a:t>
                      </a:r>
                    </a:p>
                  </a:txBody>
                  <a:tcPr marL="6246" marR="6246" marT="6246" marB="0" anchor="ctr"/>
                </a:tc>
              </a:tr>
              <a:tr h="184480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>
                          <a:effectLst/>
                        </a:rPr>
                        <a:t>Establecimiento SIN Internación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584.316 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$ 5.760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$ 3.365,7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4,6%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92502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>
                          <a:effectLst/>
                        </a:rPr>
                        <a:t>Establecimiento CON Internación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7.207.910 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$ 9.600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$ 69.195,9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95,4%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200523">
                <a:tc grid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Inversión Privada</a:t>
                      </a:r>
                    </a:p>
                  </a:txBody>
                  <a:tcPr marL="6246" marR="6246" marT="6246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$ 116.717,7</a:t>
                      </a:r>
                    </a:p>
                  </a:txBody>
                  <a:tcPr marL="6246" marR="6246" marT="6246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48,5%</a:t>
                      </a:r>
                    </a:p>
                  </a:txBody>
                  <a:tcPr marL="6246" marR="6246" marT="6246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84480">
                <a:tc grid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Refuncionalización</a:t>
                      </a:r>
                    </a:p>
                  </a:txBody>
                  <a:tcPr marL="6246" marR="6246" marT="6246" marB="0" anchor="b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$ 8.961,6</a:t>
                      </a: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7,7%</a:t>
                      </a:r>
                    </a:p>
                  </a:txBody>
                  <a:tcPr marL="6246" marR="6246" marT="6246" marB="0" anchor="ctr"/>
                </a:tc>
              </a:tr>
              <a:tr h="184480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>
                          <a:effectLst/>
                        </a:rPr>
                        <a:t>Establecimiento SIN Internación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31.650 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$ 7.440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$ 235,5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2,6%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84480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>
                          <a:effectLst/>
                        </a:rPr>
                        <a:t>Establecimiento CON Internación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780.857 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$ 11.175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$ 8.726,1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97,4%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8448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AR" sz="1200" b="1" u="none" strike="noStrike" dirty="0">
                          <a:effectLst/>
                        </a:rPr>
                        <a:t>Ejecución Obra Nueva</a:t>
                      </a:r>
                      <a:endParaRPr lang="es-AR" sz="12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b="1" u="none" strike="noStrike" dirty="0">
                          <a:effectLst/>
                        </a:rPr>
                        <a:t>$ 17.815,2</a:t>
                      </a:r>
                      <a:endParaRPr lang="es-AR" sz="12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u="none" strike="noStrike" dirty="0">
                          <a:effectLst/>
                        </a:rPr>
                        <a:t>15,3%</a:t>
                      </a:r>
                      <a:endParaRPr lang="es-AR" sz="12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84480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>
                          <a:effectLst/>
                        </a:rPr>
                        <a:t>Establecimiento SIN Internación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65.340 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 dirty="0">
                          <a:effectLst/>
                        </a:rPr>
                        <a:t>$ 12.400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 dirty="0">
                          <a:effectLst/>
                        </a:rPr>
                        <a:t>$ 810,2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 dirty="0">
                          <a:effectLst/>
                        </a:rPr>
                        <a:t>4,5%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201441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>
                          <a:effectLst/>
                        </a:rPr>
                        <a:t>Establecimiento CON Internación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1.141.272 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$ 14.900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$ 17.005,0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95,5%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84480">
                <a:tc grid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Mantenimiento Obra Nueva</a:t>
                      </a:r>
                    </a:p>
                  </a:txBody>
                  <a:tcPr marL="6246" marR="6246" marT="6246" marB="0" anchor="b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$ 11.332,6</a:t>
                      </a: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9,7%</a:t>
                      </a:r>
                    </a:p>
                  </a:txBody>
                  <a:tcPr marL="6246" marR="6246" marT="6246" marB="0" anchor="ctr"/>
                </a:tc>
              </a:tr>
              <a:tr h="184480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 dirty="0">
                          <a:effectLst/>
                        </a:rPr>
                        <a:t>Establecimiento SIN Internación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 dirty="0">
                          <a:effectLst/>
                        </a:rPr>
                        <a:t>65.340 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 dirty="0">
                          <a:effectLst/>
                        </a:rPr>
                        <a:t>$ 5.760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 dirty="0">
                          <a:effectLst/>
                        </a:rPr>
                        <a:t>$ 376,4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3,3%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84480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>
                          <a:effectLst/>
                        </a:rPr>
                        <a:t>Establecimiento CON Internación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1.141.272 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$ 9.600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$ 10.956,2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96,7%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84480">
                <a:tc grid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Mantenimiento Obra Existente</a:t>
                      </a:r>
                    </a:p>
                  </a:txBody>
                  <a:tcPr marL="6246" marR="6246" marT="6246" marB="0" anchor="b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$ 78.608,4</a:t>
                      </a: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67,3%</a:t>
                      </a:r>
                    </a:p>
                  </a:txBody>
                  <a:tcPr marL="6246" marR="6246" marT="6246" marB="0" anchor="ctr"/>
                </a:tc>
              </a:tr>
              <a:tr h="184480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 dirty="0">
                          <a:effectLst/>
                        </a:rPr>
                        <a:t>Establecimiento SIN Internación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 dirty="0">
                          <a:effectLst/>
                        </a:rPr>
                        <a:t>633.009 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 dirty="0">
                          <a:effectLst/>
                        </a:rPr>
                        <a:t>$ 5.760</a:t>
                      </a:r>
                      <a:endParaRPr lang="es-A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$ 3.646,1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4,6%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192502"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u="none" strike="noStrike">
                          <a:effectLst/>
                        </a:rPr>
                        <a:t>Establecimiento CON Internación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7.808.570 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$ 9.600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u="none" strike="noStrike">
                          <a:effectLst/>
                        </a:rPr>
                        <a:t>$ 74.962,3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u="none" strike="noStrike">
                          <a:effectLst/>
                        </a:rPr>
                        <a:t>95,4%</a:t>
                      </a:r>
                      <a:endParaRPr lang="es-A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46" marR="6246" marT="6246" marB="0" anchor="ctr"/>
                </a:tc>
              </a:tr>
              <a:tr h="200523">
                <a:tc grid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4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Inversión Total</a:t>
                      </a:r>
                    </a:p>
                  </a:txBody>
                  <a:tcPr marL="6246" marR="6246" marT="6246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4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$ 240.679,8</a:t>
                      </a:r>
                    </a:p>
                  </a:txBody>
                  <a:tcPr marL="6246" marR="6246" marT="6246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AR" sz="14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100,0%</a:t>
                      </a:r>
                    </a:p>
                  </a:txBody>
                  <a:tcPr marL="6246" marR="6246" marT="6246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475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2376263" cy="449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7</a:t>
            </a:fld>
            <a:endParaRPr lang="es-ES"/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4577644"/>
              </p:ext>
            </p:extLst>
          </p:nvPr>
        </p:nvGraphicFramePr>
        <p:xfrm>
          <a:off x="1835696" y="1188000"/>
          <a:ext cx="5112567" cy="3105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6" y="4509120"/>
            <a:ext cx="6651526" cy="123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48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5762" y="1052736"/>
            <a:ext cx="8229600" cy="604838"/>
          </a:xfrm>
          <a:solidFill>
            <a:schemeClr val="bg2"/>
          </a:solidFill>
        </p:spPr>
        <p:txBody>
          <a:bodyPr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a typeface="Times New Roman" panose="02020603050405020304" pitchFamily="18" charset="0"/>
              </a:rPr>
              <a:t>Infraestructura Escolar</a:t>
            </a:r>
            <a:endParaRPr lang="es-AR" sz="3200" dirty="0">
              <a:solidFill>
                <a:schemeClr val="bg1"/>
              </a:solidFill>
              <a:ea typeface="Times New Roman" panose="02020603050405020304" pitchFamily="18" charset="0"/>
            </a:endParaRPr>
          </a:p>
        </p:txBody>
      </p:sp>
      <p:sp>
        <p:nvSpPr>
          <p:cNvPr id="6148" name="Rectángulo 5"/>
          <p:cNvSpPr>
            <a:spLocks noChangeArrowheads="1"/>
          </p:cNvSpPr>
          <p:nvPr/>
        </p:nvSpPr>
        <p:spPr bwMode="auto">
          <a:xfrm>
            <a:off x="1403648" y="2996952"/>
            <a:ext cx="6192688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AR" altLang="es-AR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Contribuir a la universalización de la educación inicial para niños de cinco años y expandir la cobertura para niños de cuatro años</a:t>
            </a:r>
            <a:r>
              <a:rPr lang="es-AR" altLang="es-AR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</a:p>
          <a:p>
            <a:pPr algn="just">
              <a:lnSpc>
                <a:spcPct val="115000"/>
              </a:lnSpc>
            </a:pPr>
            <a:endParaRPr lang="es-AR" altLang="es-AR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AR" altLang="es-AR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Mejorar la calidad de la instrucción a través de la provisión de infraestructura dirigidas a ese fin. </a:t>
            </a:r>
          </a:p>
        </p:txBody>
      </p:sp>
      <p:pic>
        <p:nvPicPr>
          <p:cNvPr id="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66161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92696"/>
            <a:ext cx="6768802" cy="5994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2376263" cy="449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6665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57951229"/>
              </p:ext>
            </p:extLst>
          </p:nvPr>
        </p:nvGraphicFramePr>
        <p:xfrm>
          <a:off x="611560" y="1052736"/>
          <a:ext cx="3816424" cy="256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2376263" cy="449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Grá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1783661"/>
              </p:ext>
            </p:extLst>
          </p:nvPr>
        </p:nvGraphicFramePr>
        <p:xfrm>
          <a:off x="200096" y="1041306"/>
          <a:ext cx="4061460" cy="256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" name="Grá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2669966"/>
              </p:ext>
            </p:extLst>
          </p:nvPr>
        </p:nvGraphicFramePr>
        <p:xfrm>
          <a:off x="4860032" y="1029876"/>
          <a:ext cx="3589020" cy="25831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4" name="Gráfico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0037315"/>
              </p:ext>
            </p:extLst>
          </p:nvPr>
        </p:nvGraphicFramePr>
        <p:xfrm>
          <a:off x="290324" y="3645038"/>
          <a:ext cx="4137660" cy="2750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5" name="CuadroTexto 14"/>
          <p:cNvSpPr txBox="1"/>
          <p:nvPr/>
        </p:nvSpPr>
        <p:spPr>
          <a:xfrm>
            <a:off x="5220072" y="4186082"/>
            <a:ext cx="3084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Inversión en mantenimiento </a:t>
            </a:r>
            <a:r>
              <a:rPr lang="es-AR" dirty="0"/>
              <a:t>de las </a:t>
            </a:r>
            <a:r>
              <a:rPr lang="es-AR" dirty="0" smtClean="0"/>
              <a:t>escuelas</a:t>
            </a:r>
            <a:endParaRPr lang="es-AR" dirty="0"/>
          </a:p>
        </p:txBody>
      </p:sp>
      <p:sp>
        <p:nvSpPr>
          <p:cNvPr id="16" name="Elipse 15"/>
          <p:cNvSpPr/>
          <p:nvPr/>
        </p:nvSpPr>
        <p:spPr>
          <a:xfrm>
            <a:off x="5646430" y="5020448"/>
            <a:ext cx="2232248" cy="12888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7" name="Rectángulo 16"/>
          <p:cNvSpPr/>
          <p:nvPr/>
        </p:nvSpPr>
        <p:spPr>
          <a:xfrm>
            <a:off x="6116383" y="5415695"/>
            <a:ext cx="12923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sz="1400" b="1" dirty="0">
                <a:latin typeface="Arial" panose="020B0604020202020204" pitchFamily="34" charset="0"/>
              </a:rPr>
              <a:t>$ </a:t>
            </a:r>
            <a:r>
              <a:rPr lang="es-AR" sz="1400" b="1" dirty="0" err="1">
                <a:latin typeface="Arial" panose="020B0604020202020204" pitchFamily="34" charset="0"/>
              </a:rPr>
              <a:t>Mill</a:t>
            </a:r>
            <a:r>
              <a:rPr lang="es-AR" sz="1400" b="1" dirty="0">
                <a:latin typeface="Arial" panose="020B0604020202020204" pitchFamily="34" charset="0"/>
              </a:rPr>
              <a:t> 99.101</a:t>
            </a:r>
            <a:r>
              <a:rPr lang="es-AR" dirty="0"/>
              <a:t> </a:t>
            </a:r>
          </a:p>
        </p:txBody>
      </p:sp>
      <p:sp>
        <p:nvSpPr>
          <p:cNvPr id="18" name="Marcador de número de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88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276872"/>
            <a:ext cx="1421700" cy="2298700"/>
          </a:xfrm>
          <a:prstGeom prst="rect">
            <a:avLst/>
          </a:prstGeom>
        </p:spPr>
      </p:pic>
      <p:pic>
        <p:nvPicPr>
          <p:cNvPr id="5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2376263" cy="449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1759" y="1700808"/>
            <a:ext cx="6328375" cy="3203822"/>
          </a:xfrm>
          <a:prstGeom prst="rect">
            <a:avLst/>
          </a:prstGeom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901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Rectángulo"/>
          <p:cNvSpPr>
            <a:spLocks noGrp="1"/>
          </p:cNvSpPr>
          <p:nvPr>
            <p:ph idx="1"/>
          </p:nvPr>
        </p:nvSpPr>
        <p:spPr>
          <a:xfrm>
            <a:off x="2339752" y="2420888"/>
            <a:ext cx="4186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altLang="es-ES" sz="3600" dirty="0">
                <a:solidFill>
                  <a:srgbClr val="8C2020"/>
                </a:solidFill>
              </a:rPr>
              <a:t>Muchas Gracias </a:t>
            </a:r>
            <a:r>
              <a:rPr lang="es-AR" altLang="es-ES" sz="3600" dirty="0" smtClean="0">
                <a:solidFill>
                  <a:srgbClr val="8C2020"/>
                </a:solidFill>
              </a:rPr>
              <a:t>!</a:t>
            </a:r>
            <a:endParaRPr lang="es-ES" altLang="es-ES" sz="3600" dirty="0">
              <a:solidFill>
                <a:srgbClr val="8C2020"/>
              </a:solidFill>
            </a:endParaRPr>
          </a:p>
        </p:txBody>
      </p:sp>
      <p:pic>
        <p:nvPicPr>
          <p:cNvPr id="5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2376263" cy="449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309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encial">
  <a:themeElements>
    <a:clrScheme name="Personalizado 1">
      <a:dk1>
        <a:srgbClr val="8C2020"/>
      </a:dk1>
      <a:lt1>
        <a:sysClr val="window" lastClr="FFFFFF"/>
      </a:lt1>
      <a:dk2>
        <a:srgbClr val="C9C9C9"/>
      </a:dk2>
      <a:lt2>
        <a:srgbClr val="8C2020"/>
      </a:lt2>
      <a:accent1>
        <a:srgbClr val="D8D8D8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Esenc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enc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ersonalizado 1">
    <a:dk1>
      <a:srgbClr val="8C2020"/>
    </a:dk1>
    <a:lt1>
      <a:sysClr val="window" lastClr="FFFFFF"/>
    </a:lt1>
    <a:dk2>
      <a:srgbClr val="C9C9C9"/>
    </a:dk2>
    <a:lt2>
      <a:srgbClr val="8C2020"/>
    </a:lt2>
    <a:accent1>
      <a:srgbClr val="D8D8D8"/>
    </a:accent1>
    <a:accent2>
      <a:srgbClr val="D2610C"/>
    </a:accent2>
    <a:accent3>
      <a:srgbClr val="80716A"/>
    </a:accent3>
    <a:accent4>
      <a:srgbClr val="94147C"/>
    </a:accent4>
    <a:accent5>
      <a:srgbClr val="5D5AD2"/>
    </a:accent5>
    <a:accent6>
      <a:srgbClr val="6F6C7D"/>
    </a:accent6>
    <a:hlink>
      <a:srgbClr val="6187E3"/>
    </a:hlink>
    <a:folHlink>
      <a:srgbClr val="7B8EB8"/>
    </a:folHlink>
  </a:clrScheme>
</a:themeOverride>
</file>

<file path=ppt/theme/themeOverride2.xml><?xml version="1.0" encoding="utf-8"?>
<a:themeOverride xmlns:a="http://schemas.openxmlformats.org/drawingml/2006/main">
  <a:clrScheme name="Personalizado 1">
    <a:dk1>
      <a:srgbClr val="8C2020"/>
    </a:dk1>
    <a:lt1>
      <a:sysClr val="window" lastClr="FFFFFF"/>
    </a:lt1>
    <a:dk2>
      <a:srgbClr val="C9C9C9"/>
    </a:dk2>
    <a:lt2>
      <a:srgbClr val="8C2020"/>
    </a:lt2>
    <a:accent1>
      <a:srgbClr val="D8D8D8"/>
    </a:accent1>
    <a:accent2>
      <a:srgbClr val="D2610C"/>
    </a:accent2>
    <a:accent3>
      <a:srgbClr val="80716A"/>
    </a:accent3>
    <a:accent4>
      <a:srgbClr val="94147C"/>
    </a:accent4>
    <a:accent5>
      <a:srgbClr val="5D5AD2"/>
    </a:accent5>
    <a:accent6>
      <a:srgbClr val="6F6C7D"/>
    </a:accent6>
    <a:hlink>
      <a:srgbClr val="6187E3"/>
    </a:hlink>
    <a:folHlink>
      <a:srgbClr val="7B8EB8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307</TotalTime>
  <Words>485</Words>
  <Application>Microsoft Office PowerPoint</Application>
  <PresentationFormat>Presentación en pantalla (4:3)</PresentationFormat>
  <Paragraphs>192</Paragraphs>
  <Slides>12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Symbol</vt:lpstr>
      <vt:lpstr>Times New Roman</vt:lpstr>
      <vt:lpstr>Esencial</vt:lpstr>
      <vt:lpstr>Seminario infraestructura y construcción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Miranda Noya Gasparetti</dc:creator>
  <cp:lastModifiedBy>Cecilia Cavedo</cp:lastModifiedBy>
  <cp:revision>26</cp:revision>
  <cp:lastPrinted>2015-09-09T19:33:23Z</cp:lastPrinted>
  <dcterms:created xsi:type="dcterms:W3CDTF">2015-09-07T18:35:41Z</dcterms:created>
  <dcterms:modified xsi:type="dcterms:W3CDTF">2015-09-09T20:54:34Z</dcterms:modified>
</cp:coreProperties>
</file>