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  <p:sldMasterId id="2147483732" r:id="rId3"/>
    <p:sldMasterId id="2147483744" r:id="rId4"/>
    <p:sldMasterId id="2147483756" r:id="rId5"/>
    <p:sldMasterId id="2147483768" r:id="rId6"/>
    <p:sldMasterId id="2147483780" r:id="rId7"/>
    <p:sldMasterId id="2147483792" r:id="rId8"/>
    <p:sldMasterId id="2147483804" r:id="rId9"/>
    <p:sldMasterId id="2147483816" r:id="rId10"/>
    <p:sldMasterId id="2147483828" r:id="rId11"/>
    <p:sldMasterId id="2147483840" r:id="rId12"/>
    <p:sldMasterId id="2147483852" r:id="rId13"/>
  </p:sldMasterIdLst>
  <p:notesMasterIdLst>
    <p:notesMasterId r:id="rId29"/>
  </p:notesMasterIdLst>
  <p:sldIdLst>
    <p:sldId id="258" r:id="rId14"/>
    <p:sldId id="271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70" r:id="rId24"/>
    <p:sldId id="272" r:id="rId25"/>
    <p:sldId id="267" r:id="rId26"/>
    <p:sldId id="268" r:id="rId27"/>
    <p:sldId id="269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077744-E49B-4359-8BEB-82764ED283A3}" type="datetimeFigureOut">
              <a:rPr lang="es-AR" smtClean="0"/>
              <a:t>08/09/2015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9B09AC-1160-441C-993B-D4002448AA3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71286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13686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5657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4983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4133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8005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3364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6023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0334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2450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0142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2282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1678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673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6528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3826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809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0608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07029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8992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8340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343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3479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884246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5427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2990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54952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0127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9138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8728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9818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52463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3853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39607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987555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1076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41628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57214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94285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71472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27227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70205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25444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73702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46940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85202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40262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98395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44865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32654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78203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72346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04747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88807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30752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4859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97754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95681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16771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35155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16423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9179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19059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06924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42905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20486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99407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63472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37535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26089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91878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94509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98597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03216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42105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80496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45247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00413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304913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27584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31557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35320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01149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28221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18984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52198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43370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40037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57124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244245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58385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38025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49515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89479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18419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09905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37614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41737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69980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95898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482906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85168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28400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08464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09684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41629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23247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31349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87581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087576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398869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3265161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551002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57127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762580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87757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80791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19024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11291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333169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08832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93864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044022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4250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2362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7494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509199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294311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30574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67942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395243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1894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961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3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3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3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3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image" Target="../media/image3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image" Target="../media/image3.jpe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Relationship Id="rId14" Type="http://schemas.openxmlformats.org/officeDocument/2006/relationships/image" Target="../media/image3.jpe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Relationship Id="rId14" Type="http://schemas.openxmlformats.org/officeDocument/2006/relationships/image" Target="../media/image3.jpe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23DB207C-8C57-40AE-A1CA-824E60E8E4EC}" type="datetimeFigureOut">
              <a:rPr lang="es-ES" smtClean="0"/>
              <a:t>08/09/2015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508D11F1-41DD-4B60-B312-CD0223FD58D9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978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005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3209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3456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17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6790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6530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5430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298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0565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6567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3D4B-F798-4C57-A2A0-B442B5D07C30}" type="datetimeFigureOut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08/09/2015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1D48D-5BAE-4C63-B79D-6D8ABB417F94}" type="slidenum">
              <a:rPr lang="es-A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Imagen 3" descr="EncabezadoWord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27432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Logo75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152400"/>
            <a:ext cx="5810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279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01216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Seminario infraestructura y construcción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b="0" dirty="0" smtClean="0"/>
              <a:t>Desafíos y Oportunidades para la </a:t>
            </a:r>
            <a:r>
              <a:rPr lang="es-ES" b="0" dirty="0"/>
              <a:t>p</a:t>
            </a:r>
            <a:r>
              <a:rPr lang="es-ES" b="0" dirty="0" smtClean="0"/>
              <a:t>róxima década</a:t>
            </a:r>
            <a:endParaRPr lang="es-ES" b="0" dirty="0"/>
          </a:p>
        </p:txBody>
      </p:sp>
      <p:pic>
        <p:nvPicPr>
          <p:cNvPr id="5" name="Picture 2" descr="C:\Users\mgasparetti\AppData\Local\Microsoft\Windows\Temporary Internet Files\Content.Outlook\8D7IWA6K\LogoCAMARC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997361"/>
            <a:ext cx="3168352" cy="5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159732" y="4345940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/>
              <a:t>Ing. </a:t>
            </a:r>
            <a:r>
              <a:rPr lang="es-ES" sz="1400" dirty="0" smtClean="0"/>
              <a:t>Marcelo Cammisa</a:t>
            </a:r>
            <a:r>
              <a:rPr lang="es-ES" sz="1400" dirty="0" smtClean="0"/>
              <a:t> </a:t>
            </a:r>
            <a:endParaRPr lang="es-ES" sz="1400" dirty="0"/>
          </a:p>
          <a:p>
            <a:pPr algn="ctr"/>
            <a:r>
              <a:rPr lang="es-ES" sz="1400" dirty="0"/>
              <a:t>Rosario – Septiembre 2015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187624" y="2636912"/>
            <a:ext cx="6552728" cy="13748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1800" cap="none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s-ES" sz="1800" cap="none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Análisis de las telecomunicaciones</a:t>
            </a:r>
            <a:endParaRPr lang="es-ES" sz="2400" b="1" cap="none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es-ES" sz="2400" b="1" cap="none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del Plan de Inversión Propuesto 2016-2025</a:t>
            </a:r>
            <a:endParaRPr lang="es-AR" sz="2400" b="1" cap="none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745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es-AR" dirty="0"/>
              <a:t>Evolución de telecomunicaciones</a:t>
            </a:r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916832"/>
            <a:ext cx="5830982" cy="3240360"/>
          </a:xfrm>
        </p:spPr>
      </p:pic>
      <p:pic>
        <p:nvPicPr>
          <p:cNvPr id="1026" name="Picture 2" descr="C:\Fotos digitales\CAC info de relevamiento\Fotos\Ficha_Entel_para_llamada_local_-_Frent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941168"/>
            <a:ext cx="1296144" cy="1363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7308304" y="371703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prstClr val="black"/>
                </a:solidFill>
              </a:rPr>
              <a:t>1946</a:t>
            </a:r>
            <a:endParaRPr lang="es-A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70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es-AR" dirty="0" smtClean="0"/>
              <a:t>Evolución de telecomunicaciones</a:t>
            </a:r>
            <a:endParaRPr lang="es-AR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483" y="1600201"/>
            <a:ext cx="5510814" cy="4133056"/>
          </a:xfrm>
        </p:spPr>
      </p:pic>
      <p:sp>
        <p:nvSpPr>
          <p:cNvPr id="5" name="4 CuadroTexto"/>
          <p:cNvSpPr txBox="1"/>
          <p:nvPr/>
        </p:nvSpPr>
        <p:spPr>
          <a:xfrm>
            <a:off x="4355976" y="6021287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>
                <a:solidFill>
                  <a:prstClr val="black"/>
                </a:solidFill>
              </a:rPr>
              <a:t>1er teléfono celular 1973</a:t>
            </a:r>
            <a:endParaRPr lang="es-AR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783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555572"/>
            <a:ext cx="8229600" cy="1143000"/>
          </a:xfrm>
        </p:spPr>
        <p:txBody>
          <a:bodyPr/>
          <a:lstStyle/>
          <a:p>
            <a:r>
              <a:rPr lang="es-AR" dirty="0" smtClean="0"/>
              <a:t>Evolución de telecomunicaciones</a:t>
            </a:r>
            <a:endParaRPr lang="es-AR" dirty="0"/>
          </a:p>
        </p:txBody>
      </p:sp>
      <p:sp>
        <p:nvSpPr>
          <p:cNvPr id="5" name="4 CuadroTexto"/>
          <p:cNvSpPr txBox="1"/>
          <p:nvPr/>
        </p:nvSpPr>
        <p:spPr>
          <a:xfrm>
            <a:off x="6158834" y="2564904"/>
            <a:ext cx="2157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>
                <a:solidFill>
                  <a:prstClr val="black"/>
                </a:solidFill>
              </a:rPr>
              <a:t>Asunción Papa Benedicto XVI</a:t>
            </a:r>
            <a:endParaRPr lang="es-AR" b="1" dirty="0">
              <a:solidFill>
                <a:prstClr val="black"/>
              </a:solidFill>
            </a:endParaRPr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348880"/>
            <a:ext cx="4419600" cy="3048000"/>
          </a:xfrm>
        </p:spPr>
      </p:pic>
      <p:sp>
        <p:nvSpPr>
          <p:cNvPr id="7" name="6 CuadroTexto"/>
          <p:cNvSpPr txBox="1"/>
          <p:nvPr/>
        </p:nvSpPr>
        <p:spPr>
          <a:xfrm>
            <a:off x="6180145" y="4509118"/>
            <a:ext cx="2030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>
                <a:solidFill>
                  <a:prstClr val="black"/>
                </a:solidFill>
              </a:rPr>
              <a:t>Asunción Papa Francisco</a:t>
            </a:r>
            <a:endParaRPr lang="es-AR" b="1" dirty="0">
              <a:solidFill>
                <a:prstClr val="black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051720" y="1429788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600" dirty="0" smtClean="0">
                <a:solidFill>
                  <a:prstClr val="black"/>
                </a:solidFill>
              </a:rPr>
              <a:t>Redes sociales</a:t>
            </a:r>
            <a:endParaRPr lang="es-AR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60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es-AR" dirty="0" smtClean="0"/>
              <a:t>Evolución de telecomunicaciones</a:t>
            </a:r>
            <a:endParaRPr lang="es-AR" dirty="0"/>
          </a:p>
        </p:txBody>
      </p:sp>
      <p:sp>
        <p:nvSpPr>
          <p:cNvPr id="7" name="6 CuadroTexto"/>
          <p:cNvSpPr txBox="1"/>
          <p:nvPr/>
        </p:nvSpPr>
        <p:spPr>
          <a:xfrm>
            <a:off x="7020272" y="4509119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>
                <a:solidFill>
                  <a:prstClr val="black"/>
                </a:solidFill>
              </a:rPr>
              <a:t>Google </a:t>
            </a:r>
            <a:r>
              <a:rPr lang="es-AR" b="1" dirty="0" err="1" smtClean="0">
                <a:solidFill>
                  <a:prstClr val="black"/>
                </a:solidFill>
              </a:rPr>
              <a:t>Chromecast</a:t>
            </a:r>
            <a:r>
              <a:rPr lang="es-AR" b="1" dirty="0" smtClean="0">
                <a:solidFill>
                  <a:prstClr val="black"/>
                </a:solidFill>
              </a:rPr>
              <a:t> 2015</a:t>
            </a:r>
            <a:endParaRPr lang="es-AR" b="1" dirty="0">
              <a:solidFill>
                <a:prstClr val="black"/>
              </a:solidFill>
            </a:endParaRPr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1709505"/>
            <a:ext cx="6061235" cy="3879735"/>
          </a:xfrm>
        </p:spPr>
      </p:pic>
    </p:spTree>
    <p:extLst>
      <p:ext uri="{BB962C8B-B14F-4D97-AF65-F5344CB8AC3E}">
        <p14:creationId xmlns:p14="http://schemas.microsoft.com/office/powerpoint/2010/main" val="258264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es-AR" dirty="0" smtClean="0"/>
              <a:t>Telecomunicaciones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3196952"/>
          </a:xfrm>
        </p:spPr>
        <p:txBody>
          <a:bodyPr/>
          <a:lstStyle/>
          <a:p>
            <a:r>
              <a:rPr lang="es-AR" dirty="0"/>
              <a:t>T</a:t>
            </a:r>
            <a:r>
              <a:rPr lang="es-AR" dirty="0" smtClean="0"/>
              <a:t>elecomunicaciones : disciplina </a:t>
            </a:r>
            <a:r>
              <a:rPr lang="es-AR" dirty="0"/>
              <a:t>que abarca las soluciones de ingeniería como el diseño y la explotación de sistemas que permiten realizar comunicaciones a distancia utilizando el espectro </a:t>
            </a:r>
            <a:r>
              <a:rPr lang="es-AR" dirty="0" smtClean="0"/>
              <a:t>electromagnético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59929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es-AR" dirty="0" smtClean="0"/>
              <a:t>Telecomunicaciones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AR" dirty="0" smtClean="0"/>
              <a:t>Servicios </a:t>
            </a:r>
            <a:r>
              <a:rPr lang="es-AR"/>
              <a:t>de </a:t>
            </a:r>
            <a:r>
              <a:rPr lang="es-AR" smtClean="0"/>
              <a:t>telecomunicaciones</a:t>
            </a:r>
            <a:r>
              <a:rPr lang="es-AR"/>
              <a:t>:</a:t>
            </a:r>
            <a:r>
              <a:rPr lang="es-AR" smtClean="0"/>
              <a:t> </a:t>
            </a:r>
          </a:p>
          <a:p>
            <a:pPr lvl="1"/>
            <a:r>
              <a:rPr lang="es-AR" dirty="0" smtClean="0"/>
              <a:t>telefonía fija</a:t>
            </a:r>
          </a:p>
          <a:p>
            <a:pPr lvl="1"/>
            <a:r>
              <a:rPr lang="es-AR" dirty="0" smtClean="0"/>
              <a:t>telefonía móvil</a:t>
            </a:r>
          </a:p>
          <a:p>
            <a:pPr lvl="1"/>
            <a:r>
              <a:rPr lang="es-AR" dirty="0" smtClean="0"/>
              <a:t>radio </a:t>
            </a:r>
            <a:r>
              <a:rPr lang="es-AR" dirty="0"/>
              <a:t>y </a:t>
            </a:r>
            <a:r>
              <a:rPr lang="es-AR" dirty="0" smtClean="0"/>
              <a:t>televisión</a:t>
            </a:r>
          </a:p>
          <a:p>
            <a:pPr lvl="1"/>
            <a:r>
              <a:rPr lang="es-AR" dirty="0" smtClean="0"/>
              <a:t>transmisión </a:t>
            </a:r>
            <a:r>
              <a:rPr lang="es-AR" dirty="0"/>
              <a:t>de </a:t>
            </a:r>
            <a:r>
              <a:rPr lang="es-AR" dirty="0" smtClean="0"/>
              <a:t>datos</a:t>
            </a:r>
            <a:endParaRPr lang="es-AR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7628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Telefonía</a:t>
            </a:r>
            <a:endParaRPr lang="es-AR" dirty="0"/>
          </a:p>
        </p:txBody>
      </p:sp>
      <p:pic>
        <p:nvPicPr>
          <p:cNvPr id="8195" name="Picture 3" descr="C:\Fotos digitales\CAC info de relevamiento\Fotos\antenas mov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3816424" cy="283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Fotos digitales\CAC info de relevamiento\Fotos\GSM_base_station_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645024"/>
            <a:ext cx="4228728" cy="2819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15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es-AR" dirty="0" smtClean="0"/>
              <a:t>Líneas telefónicas fijas/móviles</a:t>
            </a:r>
            <a:endParaRPr lang="es-AR" dirty="0"/>
          </a:p>
        </p:txBody>
      </p:sp>
      <p:pic>
        <p:nvPicPr>
          <p:cNvPr id="1026" name="Picture 2" descr="https://lh4.googleusercontent.com/Sy013G2z2ecrBb5Y3GjBCJIhb0c84zRCGoXLAziVMq1CNiGsPwnVRuKvnp0mkmL1yj4zwm-CXZcSUPt414y2u5KFgukZg95NCl5u-o-LyylPFLQjXmV3PQREdfhdnLJmm7X-zl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749" y="1484784"/>
            <a:ext cx="625858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h4.googleusercontent.com/FCR8I2YIiMtYLOhgcYEMYpujndCWp_fAdWRR9g5hde5KC7h8coImi3PrlWo4nwGvXsuHLiHnVKZJ83tXkl3BSlICVEEvyVi56RTFa3A6XZcRD9lg3gcLQDpm21SXSKv7tmPJq_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749" y="4149080"/>
            <a:ext cx="6258587" cy="2677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47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es-AR" dirty="0" smtClean="0"/>
              <a:t>Acceso banda ancha</a:t>
            </a:r>
            <a:endParaRPr lang="es-AR" dirty="0"/>
          </a:p>
        </p:txBody>
      </p:sp>
      <p:pic>
        <p:nvPicPr>
          <p:cNvPr id="2050" name="Picture 2" descr="https://lh4.googleusercontent.com/JagzxIRoitEc4SIjmomQaYyN8u2jhATBID4kP99rUk-_GMpUDW5vMn0b020jtZb8JLIGbDgn-xB8bZ55vexCoaxltfvdyYvlDLMXUlXZv8-yFvb_mKqNH7xytxbyTshrbnNsZW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658" y="1362075"/>
            <a:ext cx="5902564" cy="257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lh6.googleusercontent.com/JGNwDnoN7uhjYNaovykIk90dr3ReuAZOP3Q3oGF_ofCEfhoXy6z1RmiNL5dNnmTHZjX8-kV__sAri4krRfCQdKwNs_Ixx9_uN-X26voUvQcgZTNwHkDRip0mWntH3_Nnp27oe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658" y="4062240"/>
            <a:ext cx="5902564" cy="2504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65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es-AR" dirty="0" smtClean="0"/>
              <a:t>Estadísticas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AR" dirty="0"/>
              <a:t>Sacrificios por tener un </a:t>
            </a:r>
            <a:r>
              <a:rPr lang="es-AR" dirty="0" err="1"/>
              <a:t>smartphone</a:t>
            </a:r>
            <a:endParaRPr lang="es-AR" dirty="0"/>
          </a:p>
          <a:p>
            <a:pPr lvl="1"/>
            <a:r>
              <a:rPr lang="es-AR" dirty="0"/>
              <a:t>1/3 dejaría de comprar zapatos o salir a cenar (fuente Motorola </a:t>
            </a:r>
            <a:r>
              <a:rPr lang="es-AR" dirty="0" err="1"/>
              <a:t>Mobility</a:t>
            </a:r>
            <a:r>
              <a:rPr lang="es-AR" dirty="0"/>
              <a:t>)</a:t>
            </a:r>
          </a:p>
          <a:p>
            <a:r>
              <a:rPr lang="es-AR" dirty="0" smtClean="0"/>
              <a:t>Facebook</a:t>
            </a:r>
            <a:endParaRPr lang="es-AR" dirty="0" smtClean="0"/>
          </a:p>
          <a:p>
            <a:pPr lvl="1"/>
            <a:r>
              <a:rPr lang="es-AR" dirty="0" smtClean="0"/>
              <a:t>1,000,000,000 usuarios</a:t>
            </a:r>
            <a:endParaRPr lang="es-AR" dirty="0" smtClean="0"/>
          </a:p>
          <a:p>
            <a:pPr lvl="1"/>
            <a:r>
              <a:rPr lang="es-AR" dirty="0" smtClean="0"/>
              <a:t>1 de cada 7 personas en el mundo</a:t>
            </a:r>
            <a:endParaRPr lang="es-AR" dirty="0" smtClean="0"/>
          </a:p>
          <a:p>
            <a:r>
              <a:rPr lang="es-AR" dirty="0" smtClean="0"/>
              <a:t>WhatsApp</a:t>
            </a:r>
            <a:endParaRPr lang="es-AR" dirty="0"/>
          </a:p>
          <a:p>
            <a:pPr lvl="1"/>
            <a:r>
              <a:rPr lang="es-AR" dirty="0" smtClean="0"/>
              <a:t>900,000,000 </a:t>
            </a:r>
            <a:r>
              <a:rPr lang="es-AR" dirty="0"/>
              <a:t>usuarios</a:t>
            </a:r>
          </a:p>
          <a:p>
            <a:pPr lvl="1"/>
            <a:r>
              <a:rPr lang="es-AR" dirty="0" smtClean="0"/>
              <a:t>Argentina: entre los 10 países de mayor uso</a:t>
            </a:r>
          </a:p>
        </p:txBody>
      </p:sp>
    </p:spTree>
    <p:extLst>
      <p:ext uri="{BB962C8B-B14F-4D97-AF65-F5344CB8AC3E}">
        <p14:creationId xmlns:p14="http://schemas.microsoft.com/office/powerpoint/2010/main" val="25626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es-AR" dirty="0" smtClean="0"/>
              <a:t>Infraestructura en Santa Fe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s-AR" dirty="0"/>
              <a:t>Red interurbana de fibra óptica que une las ciudades </a:t>
            </a:r>
            <a:r>
              <a:rPr lang="es-AR" dirty="0" smtClean="0"/>
              <a:t>de Santa </a:t>
            </a:r>
            <a:r>
              <a:rPr lang="es-AR" dirty="0"/>
              <a:t>Fe y Rosario con 180 Km de extensión (propia)</a:t>
            </a:r>
          </a:p>
          <a:p>
            <a:r>
              <a:rPr lang="es-AR" dirty="0" smtClean="0"/>
              <a:t>Red </a:t>
            </a:r>
            <a:r>
              <a:rPr lang="es-AR" dirty="0"/>
              <a:t>metropolitana de fibra óptica en la ciudad de Santa </a:t>
            </a:r>
            <a:r>
              <a:rPr lang="es-AR" dirty="0" smtClean="0"/>
              <a:t>Fe con </a:t>
            </a:r>
            <a:r>
              <a:rPr lang="es-AR" dirty="0"/>
              <a:t>92 Km que vinculan 88 edificios públicos (propia)</a:t>
            </a:r>
          </a:p>
          <a:p>
            <a:r>
              <a:rPr lang="es-AR" dirty="0" smtClean="0"/>
              <a:t>Red </a:t>
            </a:r>
            <a:r>
              <a:rPr lang="es-AR" dirty="0"/>
              <a:t>metropolitana de fibra óptica en Rosario que vincula </a:t>
            </a:r>
            <a:r>
              <a:rPr lang="es-AR" dirty="0" smtClean="0"/>
              <a:t>22 edificios </a:t>
            </a:r>
            <a:r>
              <a:rPr lang="es-AR" dirty="0"/>
              <a:t>públicos con 20 km tendidos (propia)</a:t>
            </a:r>
          </a:p>
          <a:p>
            <a:r>
              <a:rPr lang="es-AR" dirty="0" smtClean="0"/>
              <a:t>Red </a:t>
            </a:r>
            <a:r>
              <a:rPr lang="es-AR" dirty="0"/>
              <a:t>de Área Amplia (WAN) que conecta 94 edificios </a:t>
            </a:r>
            <a:r>
              <a:rPr lang="es-AR" dirty="0" smtClean="0"/>
              <a:t>públicos ubicados </a:t>
            </a:r>
            <a:r>
              <a:rPr lang="es-AR" dirty="0"/>
              <a:t>en diferentes puntos del territorio provincial a </a:t>
            </a:r>
            <a:r>
              <a:rPr lang="es-AR" dirty="0" smtClean="0"/>
              <a:t>través de </a:t>
            </a:r>
            <a:r>
              <a:rPr lang="es-AR" dirty="0"/>
              <a:t>enlaces de terceros con tecnología MPLS. (contratada)</a:t>
            </a:r>
          </a:p>
          <a:p>
            <a:r>
              <a:rPr lang="es-AR" dirty="0" smtClean="0"/>
              <a:t>Centro </a:t>
            </a:r>
            <a:r>
              <a:rPr lang="es-AR" dirty="0"/>
              <a:t>de Procesamiento de Datos (Data Center) en Santa </a:t>
            </a:r>
            <a:r>
              <a:rPr lang="es-AR" dirty="0" smtClean="0"/>
              <a:t>Fe y </a:t>
            </a:r>
            <a:r>
              <a:rPr lang="es-AR" dirty="0"/>
              <a:t>en Rosario (propio)</a:t>
            </a:r>
          </a:p>
          <a:p>
            <a:r>
              <a:rPr lang="es-AR" dirty="0" smtClean="0"/>
              <a:t>Más </a:t>
            </a:r>
            <a:r>
              <a:rPr lang="es-AR" dirty="0"/>
              <a:t>de 300 escuelas con Internet satelital (contratada)</a:t>
            </a:r>
          </a:p>
          <a:p>
            <a:r>
              <a:rPr lang="es-AR" dirty="0" smtClean="0"/>
              <a:t>Red </a:t>
            </a:r>
            <a:r>
              <a:rPr lang="es-AR" dirty="0"/>
              <a:t>Privada que conecta a través de Internet 3500 </a:t>
            </a:r>
            <a:r>
              <a:rPr lang="es-AR" dirty="0" smtClean="0"/>
              <a:t>edificios públicos </a:t>
            </a:r>
            <a:r>
              <a:rPr lang="es-AR" dirty="0"/>
              <a:t>(escuelas, municipios, comisarías y entes públicos)</a:t>
            </a:r>
          </a:p>
          <a:p>
            <a:r>
              <a:rPr lang="es-AR" dirty="0" smtClean="0"/>
              <a:t>WIFI </a:t>
            </a:r>
            <a:r>
              <a:rPr lang="es-AR" dirty="0"/>
              <a:t>Público en las ciudades de Santa Fe y de Rosario (propia)</a:t>
            </a:r>
            <a:endParaRPr lang="es-AR" dirty="0" smtClean="0">
              <a:effectLst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AR" smtClean="0">
                <a:solidFill>
                  <a:prstClr val="black">
                    <a:tint val="75000"/>
                  </a:prstClr>
                </a:solidFill>
              </a:rPr>
              <a:t>Fuente: UNR - Facultad de Ciencias Exactas, Ingeniería y Agrimensura</a:t>
            </a:r>
            <a:endParaRPr lang="es-A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0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57200"/>
            <a:ext cx="8229600" cy="1143000"/>
          </a:xfrm>
        </p:spPr>
        <p:txBody>
          <a:bodyPr/>
          <a:lstStyle/>
          <a:p>
            <a:r>
              <a:rPr lang="es-AR" dirty="0" smtClean="0"/>
              <a:t>Tecnología en telecomunicaciones</a:t>
            </a:r>
            <a:endParaRPr lang="es-AR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849126"/>
              </p:ext>
            </p:extLst>
          </p:nvPr>
        </p:nvGraphicFramePr>
        <p:xfrm>
          <a:off x="899592" y="1600200"/>
          <a:ext cx="7200800" cy="4421088"/>
        </p:xfrm>
        <a:graphic>
          <a:graphicData uri="http://schemas.openxmlformats.org/drawingml/2006/table">
            <a:tbl>
              <a:tblPr/>
              <a:tblGrid>
                <a:gridCol w="2358229"/>
                <a:gridCol w="1664635"/>
                <a:gridCol w="3177936"/>
              </a:tblGrid>
              <a:tr h="499155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Tecnología</a:t>
                      </a:r>
                      <a:endParaRPr lang="es-AR" sz="1400" dirty="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Versión actual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Actualización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3078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Telefónica Móvil / Banda ancha Móvil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2.5G, 2.75G y  3G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4G y </a:t>
                      </a:r>
                      <a:r>
                        <a:rPr lang="es-A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5G (año 2020</a:t>
                      </a:r>
                      <a:r>
                        <a:rPr lang="es-A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)</a:t>
                      </a:r>
                      <a:endParaRPr lang="es-AR" sz="1400" dirty="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155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Banca Ancha fija telefónica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ADSL, VDSL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VDSL, xDSL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4850"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Cable Modem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HFC (Hibrid Fibre Coaxial)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DOCSIS 3.1, EuroDOCSIS, MoCA (estos estándares están en etapa de investigación y/o pruebas)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4850"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Fibra óptica al hogar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incipiente</a:t>
                      </a:r>
                      <a:endParaRPr lang="es-AR" sz="140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FTTH (</a:t>
                      </a:r>
                      <a:r>
                        <a:rPr lang="es-AR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Fiber</a:t>
                      </a:r>
                      <a:r>
                        <a:rPr lang="es-A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-To-The-Home)</a:t>
                      </a:r>
                      <a:endParaRPr lang="es-AR" sz="1400" dirty="0">
                        <a:effectLst/>
                      </a:endParaRPr>
                    </a:p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A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GPON(La Red Óptica Pasiva con Capacidad de Gigabit (GPON)</a:t>
                      </a:r>
                      <a:endParaRPr lang="es-AR" sz="1400" dirty="0">
                        <a:effectLst/>
                      </a:endParaRPr>
                    </a:p>
                  </a:txBody>
                  <a:tcPr marL="60833" marR="60833" marT="36500" marB="365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400300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AR" altLang="es-AR" smtClean="0">
                <a:solidFill>
                  <a:prstClr val="black"/>
                </a:solidFill>
                <a:latin typeface="Arial" pitchFamily="34" charset="0"/>
              </a:rPr>
              <a:t/>
            </a:r>
            <a:br>
              <a:rPr lang="es-AR" altLang="es-AR" smtClean="0">
                <a:solidFill>
                  <a:prstClr val="black"/>
                </a:solidFill>
                <a:latin typeface="Arial" pitchFamily="34" charset="0"/>
              </a:rPr>
            </a:br>
            <a:endParaRPr lang="es-AR" altLang="es-AR" smtClean="0">
              <a:solidFill>
                <a:prstClr val="black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AR" altLang="es-AR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62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r>
              <a:rPr lang="es-AR" dirty="0" smtClean="0"/>
              <a:t>Servicios: actuales y futuros</a:t>
            </a: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AR" dirty="0" smtClean="0"/>
              <a:t>Ciudad Inteligentes</a:t>
            </a:r>
          </a:p>
          <a:p>
            <a:r>
              <a:rPr lang="es-AR" dirty="0" smtClean="0"/>
              <a:t>Modelización y simulación en tiempo real con múltiples </a:t>
            </a:r>
            <a:r>
              <a:rPr lang="es-AR" dirty="0" smtClean="0"/>
              <a:t>variables</a:t>
            </a:r>
          </a:p>
          <a:p>
            <a:r>
              <a:rPr lang="es-AR" dirty="0" smtClean="0"/>
              <a:t>Impresión 3D para construcción de edificios</a:t>
            </a:r>
            <a:endParaRPr lang="es-AR" dirty="0" smtClean="0"/>
          </a:p>
          <a:p>
            <a:r>
              <a:rPr lang="es-AR" dirty="0" smtClean="0"/>
              <a:t>Big Data: análisis y tendencias. Transformando los datos en información</a:t>
            </a:r>
          </a:p>
          <a:p>
            <a:r>
              <a:rPr lang="es-AR" dirty="0" smtClean="0"/>
              <a:t>Virtualización. Menor necesidad de transporte de personas?</a:t>
            </a:r>
          </a:p>
          <a:p>
            <a:r>
              <a:rPr lang="es-AR" dirty="0" smtClean="0"/>
              <a:t>Educación. Alumnos con acceso a toda la información y a todos los profesores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86438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>
            <a:normAutofit/>
          </a:bodyPr>
          <a:lstStyle/>
          <a:p>
            <a:r>
              <a:rPr lang="es-AR" dirty="0" smtClean="0"/>
              <a:t>Cambio de paradigma?</a:t>
            </a:r>
            <a:endParaRPr lang="es-AR" dirty="0"/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210" y="1600200"/>
            <a:ext cx="6795580" cy="4525963"/>
          </a:xfrm>
        </p:spPr>
      </p:pic>
    </p:spTree>
    <p:extLst>
      <p:ext uri="{BB962C8B-B14F-4D97-AF65-F5344CB8AC3E}">
        <p14:creationId xmlns:p14="http://schemas.microsoft.com/office/powerpoint/2010/main" val="396358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encial">
  <a:themeElements>
    <a:clrScheme name="Personalizado 1">
      <a:dk1>
        <a:srgbClr val="8C2020"/>
      </a:dk1>
      <a:lt1>
        <a:sysClr val="window" lastClr="FFFFFF"/>
      </a:lt1>
      <a:dk2>
        <a:srgbClr val="C9C9C9"/>
      </a:dk2>
      <a:lt2>
        <a:srgbClr val="8C2020"/>
      </a:lt2>
      <a:accent1>
        <a:srgbClr val="D8D8D8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Esenc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enc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</TotalTime>
  <Words>445</Words>
  <Application>Microsoft Office PowerPoint</Application>
  <PresentationFormat>Presentación en pantalla (4:3)</PresentationFormat>
  <Paragraphs>72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13</vt:i4>
      </vt:variant>
      <vt:variant>
        <vt:lpstr>Títulos de diapositiva</vt:lpstr>
      </vt:variant>
      <vt:variant>
        <vt:i4>15</vt:i4>
      </vt:variant>
    </vt:vector>
  </HeadingPairs>
  <TitlesOfParts>
    <vt:vector size="28" baseType="lpstr">
      <vt:lpstr>Esencial</vt:lpstr>
      <vt:lpstr>Tema de Office</vt:lpstr>
      <vt:lpstr>1_Tema de Office</vt:lpstr>
      <vt:lpstr>2_Tema de Office</vt:lpstr>
      <vt:lpstr>3_Tema de Office</vt:lpstr>
      <vt:lpstr>4_Tema de Office</vt:lpstr>
      <vt:lpstr>5_Tema de Office</vt:lpstr>
      <vt:lpstr>6_Tema de Office</vt:lpstr>
      <vt:lpstr>7_Tema de Office</vt:lpstr>
      <vt:lpstr>8_Tema de Office</vt:lpstr>
      <vt:lpstr>9_Tema de Office</vt:lpstr>
      <vt:lpstr>10_Tema de Office</vt:lpstr>
      <vt:lpstr>11_Tema de Office</vt:lpstr>
      <vt:lpstr>Seminario infraestructura y construcción</vt:lpstr>
      <vt:lpstr>Evolución de telecomunicaciones</vt:lpstr>
      <vt:lpstr>Evolución de telecomunicaciones</vt:lpstr>
      <vt:lpstr>Evolución de telecomunicaciones</vt:lpstr>
      <vt:lpstr>Evolución de telecomunicaciones</vt:lpstr>
      <vt:lpstr>Telecomunicaciones</vt:lpstr>
      <vt:lpstr>Telecomunicaciones</vt:lpstr>
      <vt:lpstr>Telefonía</vt:lpstr>
      <vt:lpstr>Líneas telefónicas fijas/móviles</vt:lpstr>
      <vt:lpstr>Acceso banda ancha</vt:lpstr>
      <vt:lpstr>Estadísticas</vt:lpstr>
      <vt:lpstr>Infraestructura en Santa Fe</vt:lpstr>
      <vt:lpstr>Tecnología en telecomunicaciones</vt:lpstr>
      <vt:lpstr>Servicios: actuales y futuros</vt:lpstr>
      <vt:lpstr>Cambio de paradigma?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Miranda Noya Gasparetti</dc:creator>
  <cp:lastModifiedBy>MC</cp:lastModifiedBy>
  <cp:revision>10</cp:revision>
  <dcterms:created xsi:type="dcterms:W3CDTF">2015-09-07T18:35:41Z</dcterms:created>
  <dcterms:modified xsi:type="dcterms:W3CDTF">2015-09-08T14:17:25Z</dcterms:modified>
</cp:coreProperties>
</file>