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8" r:id="rId2"/>
    <p:sldId id="256" r:id="rId3"/>
    <p:sldId id="260" r:id="rId4"/>
    <p:sldId id="259" r:id="rId5"/>
    <p:sldId id="261" r:id="rId6"/>
    <p:sldId id="262" r:id="rId7"/>
    <p:sldId id="263" r:id="rId8"/>
    <p:sldId id="268" r:id="rId9"/>
    <p:sldId id="264" r:id="rId10"/>
    <p:sldId id="270" r:id="rId11"/>
    <p:sldId id="271" r:id="rId12"/>
    <p:sldId id="269" r:id="rId13"/>
    <p:sldId id="267" r:id="rId14"/>
    <p:sldId id="266" r:id="rId15"/>
    <p:sldId id="272" r:id="rId16"/>
    <p:sldId id="273" r:id="rId17"/>
    <p:sldId id="265" r:id="rId18"/>
    <p:sldId id="274" r:id="rId19"/>
    <p:sldId id="275" r:id="rId2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0" d="100"/>
          <a:sy n="50" d="100"/>
        </p:scale>
        <p:origin x="-710" y="-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228600"/>
            <a:ext cx="7772400" cy="4571999"/>
          </a:xfrm>
        </p:spPr>
        <p:txBody>
          <a:bodyPr anchor="ctr">
            <a:noAutofit/>
          </a:bodyPr>
          <a:lstStyle>
            <a:lvl1pPr>
              <a:lnSpc>
                <a:spcPct val="100000"/>
              </a:lnSpc>
              <a:defRPr sz="8800" spc="-80" baseline="0">
                <a:solidFill>
                  <a:schemeClr val="tx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4800600"/>
            <a:ext cx="6858000" cy="914400"/>
          </a:xfrm>
        </p:spPr>
        <p:txBody>
          <a:bodyPr/>
          <a:lstStyle>
            <a:lvl1pPr marL="0" indent="0" algn="l">
              <a:buNone/>
              <a:defRPr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B207C-8C57-40AE-A1CA-824E60E8E4EC}" type="datetimeFigureOut">
              <a:rPr lang="es-ES" smtClean="0"/>
              <a:pPr/>
              <a:t>11/09/2015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508D11F1-41DD-4B60-B312-CD0223FD58D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B207C-8C57-40AE-A1CA-824E60E8E4EC}" type="datetimeFigureOut">
              <a:rPr lang="es-ES" smtClean="0"/>
              <a:pPr/>
              <a:t>11/09/2015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D11F1-41DD-4B60-B312-CD0223FD58D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47800"/>
            <a:ext cx="7772400" cy="4321175"/>
          </a:xfr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defRPr sz="8800" b="0" cap="all" spc="-80" baseline="0">
                <a:solidFill>
                  <a:schemeClr val="tx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8601"/>
            <a:ext cx="7772400" cy="1066800"/>
          </a:xfrm>
        </p:spPr>
        <p:txBody>
          <a:bodyPr anchor="b"/>
          <a:lstStyle>
            <a:lvl1pPr marL="0" indent="0">
              <a:buNone/>
              <a:defRPr sz="2000"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B207C-8C57-40AE-A1CA-824E60E8E4EC}" type="datetimeFigureOut">
              <a:rPr lang="es-ES" smtClean="0"/>
              <a:pPr/>
              <a:t>11/09/2015</a:t>
            </a:fld>
            <a:endParaRPr lang="es-E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08D11F1-41DD-4B60-B312-CD0223FD58D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3068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9016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B207C-8C57-40AE-A1CA-824E60E8E4EC}" type="datetimeFigureOut">
              <a:rPr lang="es-ES" smtClean="0"/>
              <a:pPr/>
              <a:t>11/09/2015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D11F1-41DD-4B60-B312-CD0223FD58D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7632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sz="1800" b="0" cap="all" spc="10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27632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93208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lang="en-US" sz="1800" b="0" kern="1200" cap="all" spc="100" baseline="0" dirty="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</a:pPr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93208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B207C-8C57-40AE-A1CA-824E60E8E4EC}" type="datetimeFigureOut">
              <a:rPr lang="es-ES" smtClean="0"/>
              <a:pPr/>
              <a:t>11/09/2015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D11F1-41DD-4B60-B312-CD0223FD58D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B207C-8C57-40AE-A1CA-824E60E8E4EC}" type="datetimeFigureOut">
              <a:rPr lang="es-ES" smtClean="0"/>
              <a:pPr/>
              <a:t>11/09/2015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D11F1-41DD-4B60-B312-CD0223FD58D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B207C-8C57-40AE-A1CA-824E60E8E4EC}" type="datetimeFigureOut">
              <a:rPr lang="es-ES" smtClean="0"/>
              <a:pPr/>
              <a:t>11/09/2015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D11F1-41DD-4B60-B312-CD0223FD58D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600200"/>
            <a:ext cx="5111750" cy="44805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600200"/>
            <a:ext cx="3008313" cy="448056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B207C-8C57-40AE-A1CA-824E60E8E4EC}" type="datetimeFigureOut">
              <a:rPr lang="es-ES" smtClean="0"/>
              <a:pPr/>
              <a:t>11/09/2015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D11F1-41DD-4B60-B312-CD0223FD58D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-1" y="0"/>
            <a:ext cx="9000877" cy="4846320"/>
          </a:xfrm>
          <a:solidFill>
            <a:schemeClr val="bg1">
              <a:lumMod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5715000"/>
            <a:ext cx="8153400" cy="4572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B207C-8C57-40AE-A1CA-824E60E8E4EC}" type="datetimeFigureOut">
              <a:rPr lang="es-ES" smtClean="0"/>
              <a:pPr/>
              <a:t>11/09/2015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508D11F1-41DD-4B60-B312-CD0223FD58D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4953000"/>
            <a:ext cx="8153400" cy="762000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B207C-8C57-40AE-A1CA-824E60E8E4EC}" type="datetimeFigureOut">
              <a:rPr lang="es-ES" smtClean="0"/>
              <a:pPr/>
              <a:t>11/09/2015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D11F1-41DD-4B60-B312-CD0223FD58D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B207C-8C57-40AE-A1CA-824E60E8E4EC}" type="datetimeFigureOut">
              <a:rPr lang="es-ES" smtClean="0"/>
              <a:pPr/>
              <a:t>11/09/2015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D11F1-41DD-4B60-B312-CD0223FD58D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5791200" cy="1371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76200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 vert="horz" lIns="91440" tIns="45720" rIns="91440" bIns="0" rtlCol="0" anchor="b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fld id="{23DB207C-8C57-40AE-A1CA-824E60E8E4EC}" type="datetimeFigureOut">
              <a:rPr lang="es-ES" smtClean="0"/>
              <a:pPr/>
              <a:t>11/09/2015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492875"/>
            <a:ext cx="3429000" cy="28384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 rot="16200000">
            <a:off x="8227377" y="5885497"/>
            <a:ext cx="13157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 b="1">
                <a:solidFill>
                  <a:schemeClr val="tx2"/>
                </a:solidFill>
              </a:defRPr>
            </a:lvl1pPr>
          </a:lstStyle>
          <a:p>
            <a:fld id="{508D11F1-41DD-4B60-B312-CD0223FD58D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7" name="Rectangle 6"/>
          <p:cNvSpPr/>
          <p:nvPr/>
        </p:nvSpPr>
        <p:spPr>
          <a:xfrm>
            <a:off x="9001124" y="0"/>
            <a:ext cx="142876" cy="1371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9001124" y="1371600"/>
            <a:ext cx="142876" cy="5486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600" kern="1200" cap="all" spc="-6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spcAft>
          <a:spcPts val="600"/>
        </a:spcAft>
        <a:buFont typeface="Arial" pitchFamily="34" charset="0"/>
        <a:buNone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7" Type="http://schemas.openxmlformats.org/officeDocument/2006/relationships/image" Target="../media/image21.e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emf"/><Relationship Id="rId5" Type="http://schemas.openxmlformats.org/officeDocument/2006/relationships/image" Target="../media/image19.emf"/><Relationship Id="rId4" Type="http://schemas.openxmlformats.org/officeDocument/2006/relationships/image" Target="../media/image18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e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e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emf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401216"/>
            <a:ext cx="5791200" cy="1371600"/>
          </a:xfrm>
        </p:spPr>
        <p:txBody>
          <a:bodyPr>
            <a:normAutofit fontScale="90000"/>
          </a:bodyPr>
          <a:lstStyle/>
          <a:p>
            <a:r>
              <a:rPr lang="es-ES" dirty="0" smtClean="0"/>
              <a:t>Seminario infraestructura y construcción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s-AR" b="0" dirty="0" smtClean="0"/>
              <a:t>Agua, saneamiento y Residuos Sólidos Urbanos</a:t>
            </a:r>
            <a:endParaRPr lang="es-ES" b="0" dirty="0"/>
          </a:p>
        </p:txBody>
      </p:sp>
      <p:pic>
        <p:nvPicPr>
          <p:cNvPr id="5" name="Picture 2" descr="C:\Users\mgasparetti\AppData\Local\Microsoft\Windows\Temporary Internet Files\Content.Outlook\8D7IWA6K\LogoCAMARC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24128" y="5997361"/>
            <a:ext cx="3168352" cy="5999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2159732" y="4345940"/>
            <a:ext cx="46085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dirty="0"/>
              <a:t>Ing. Daniel </a:t>
            </a:r>
            <a:r>
              <a:rPr lang="es-ES" sz="1400" dirty="0" smtClean="0"/>
              <a:t>Martínez</a:t>
            </a:r>
            <a:endParaRPr lang="es-ES" sz="1400" dirty="0"/>
          </a:p>
          <a:p>
            <a:pPr algn="ctr"/>
            <a:r>
              <a:rPr lang="es-ES" sz="1400" dirty="0"/>
              <a:t>Rosario – Septiembre 2015</a:t>
            </a:r>
          </a:p>
        </p:txBody>
      </p:sp>
      <p:sp>
        <p:nvSpPr>
          <p:cNvPr id="8" name="Título 1"/>
          <p:cNvSpPr txBox="1">
            <a:spLocks/>
          </p:cNvSpPr>
          <p:nvPr/>
        </p:nvSpPr>
        <p:spPr>
          <a:xfrm>
            <a:off x="1187624" y="2636912"/>
            <a:ext cx="6552728" cy="13748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 cap="all" spc="-6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ES" sz="1800" cap="none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/>
            </a:r>
            <a:br>
              <a:rPr lang="es-ES" sz="1800" cap="none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es-ES" sz="2400" b="1" cap="none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Agua, Saneamiento y Construcción</a:t>
            </a:r>
            <a:endParaRPr lang="es-AR" sz="2400" b="1" cap="none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07451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mgasparetti\AppData\Local\Microsoft\Windows\Temporary Internet Files\Content.Outlook\8D7IWA6K\LogoCAMARC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3" y="116631"/>
            <a:ext cx="3168352" cy="5999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ítulo 1"/>
          <p:cNvSpPr txBox="1">
            <a:spLocks/>
          </p:cNvSpPr>
          <p:nvPr/>
        </p:nvSpPr>
        <p:spPr>
          <a:xfrm>
            <a:off x="107504" y="541965"/>
            <a:ext cx="6264696" cy="79880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 cap="all" spc="-6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ES" sz="2400" b="1" cap="none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Historia</a:t>
            </a:r>
            <a:endParaRPr lang="es-AR" sz="2400" b="1" cap="none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323528" y="1484784"/>
            <a:ext cx="8496944" cy="48567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3050" lvl="0" indent="-2730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/>
            </a:pPr>
            <a:r>
              <a:rPr lang="es-AR" b="1" dirty="0" smtClean="0"/>
              <a:t>ANTECEDENTES HISTÓRICOS</a:t>
            </a:r>
          </a:p>
          <a:p>
            <a:pPr marL="273050" lvl="0" indent="-2730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defRPr/>
            </a:pPr>
            <a:endParaRPr lang="es-AR" b="1" dirty="0" smtClean="0"/>
          </a:p>
          <a:p>
            <a:pPr marL="273050" lvl="0" indent="-2730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/>
            </a:pPr>
            <a:r>
              <a:rPr lang="es-AR" b="1" dirty="0" smtClean="0"/>
              <a:t>Ciudad de Buenos Aires: Origen Obras Sanitarias</a:t>
            </a:r>
          </a:p>
          <a:p>
            <a:pPr marL="273050" lvl="0" indent="-2730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defRPr/>
            </a:pPr>
            <a:endParaRPr lang="es-AR" b="1" dirty="0" smtClean="0"/>
          </a:p>
          <a:p>
            <a:pPr marL="273050" lvl="0" indent="-2730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/>
            </a:pPr>
            <a:r>
              <a:rPr lang="es-AR" b="1" dirty="0" smtClean="0"/>
              <a:t>1867 – Cólera Asiática – 8.000 muertos –  4,2%</a:t>
            </a:r>
          </a:p>
          <a:p>
            <a:pPr marL="273050" lvl="0" indent="-2730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/>
            </a:pPr>
            <a:r>
              <a:rPr lang="es-AR" b="1" dirty="0" smtClean="0"/>
              <a:t>Creación Obras Sanitarias de la Ciudad de Buenos Aires </a:t>
            </a:r>
          </a:p>
          <a:p>
            <a:pPr marL="273050" lvl="0" indent="-2730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defRPr/>
            </a:pPr>
            <a:endParaRPr lang="es-AR" b="1" dirty="0" smtClean="0"/>
          </a:p>
          <a:p>
            <a:pPr marL="273050" lvl="0" indent="-2730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/>
            </a:pPr>
            <a:r>
              <a:rPr lang="es-AR" b="1" dirty="0" smtClean="0"/>
              <a:t>Entre 1869 y 1871 cubrió el radio antiguo de la ciudad, solamente con agua potable. </a:t>
            </a:r>
          </a:p>
          <a:p>
            <a:pPr marL="273050" lvl="0" indent="-2730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defRPr/>
            </a:pPr>
            <a:endParaRPr lang="es-AR" b="1" dirty="0" smtClean="0"/>
          </a:p>
          <a:p>
            <a:pPr marL="273050" lvl="0" indent="-2730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/>
            </a:pPr>
            <a:r>
              <a:rPr lang="es-AR" b="1" dirty="0" smtClean="0"/>
              <a:t>1871 – fiebre amarilla – 20.000 muertos (11%).</a:t>
            </a:r>
          </a:p>
          <a:p>
            <a:pPr marL="273050" lvl="0" indent="-2730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defRPr/>
            </a:pPr>
            <a:endParaRPr lang="es-AR" b="1" dirty="0" smtClean="0"/>
          </a:p>
          <a:p>
            <a:pPr marL="273050" lvl="0" indent="-2730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/>
            </a:pPr>
            <a:r>
              <a:rPr lang="es-AR" b="1" dirty="0" smtClean="0"/>
              <a:t>Posteriormente, en coincidencia con la ampliación de la red de agua potable y de desagüe cloacal, la tasa descendió bruscamente, estabilizándose en alrededor del 1,3%.</a:t>
            </a:r>
          </a:p>
        </p:txBody>
      </p:sp>
    </p:spTree>
    <p:extLst>
      <p:ext uri="{BB962C8B-B14F-4D97-AF65-F5344CB8AC3E}">
        <p14:creationId xmlns:p14="http://schemas.microsoft.com/office/powerpoint/2010/main" xmlns="" val="2971673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mgasparetti\AppData\Local\Microsoft\Windows\Temporary Internet Files\Content.Outlook\8D7IWA6K\LogoCAMARC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3" y="116631"/>
            <a:ext cx="3168352" cy="5999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ítulo 1"/>
          <p:cNvSpPr txBox="1">
            <a:spLocks/>
          </p:cNvSpPr>
          <p:nvPr/>
        </p:nvSpPr>
        <p:spPr>
          <a:xfrm>
            <a:off x="107504" y="541965"/>
            <a:ext cx="6264696" cy="79880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 cap="all" spc="-6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ES" sz="2400" b="1" cap="none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Historia</a:t>
            </a:r>
            <a:endParaRPr lang="es-AR" sz="2400" b="1" cap="none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5" name="3 Marcador de contenido"/>
          <p:cNvSpPr txBox="1">
            <a:spLocks/>
          </p:cNvSpPr>
          <p:nvPr/>
        </p:nvSpPr>
        <p:spPr>
          <a:xfrm>
            <a:off x="395536" y="6093296"/>
            <a:ext cx="8244408" cy="5760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273050" marR="0" lvl="0" indent="-273050" defTabSz="91440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tabLst/>
              <a:defRPr/>
            </a:pPr>
            <a:r>
              <a:rPr lang="es-AR" sz="1000" b="1" dirty="0" smtClean="0"/>
              <a:t>En la figura 1 se indica la tasa de mortalidad general en Buenos Aires entre 1855 y 1936, cotejándola con los servicios de agua potable y saneamiento. En ella puede apreciarse una notoria disminución de la tasa, en coincidencia con la provisión de agua y desagües, a partir de 1890. </a:t>
            </a: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 l="17625" t="13922" r="10626" b="1416"/>
          <a:stretch>
            <a:fillRect/>
          </a:stretch>
        </p:blipFill>
        <p:spPr bwMode="auto">
          <a:xfrm>
            <a:off x="827584" y="836712"/>
            <a:ext cx="7707680" cy="51845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971673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mgasparetti\AppData\Local\Microsoft\Windows\Temporary Internet Files\Content.Outlook\8D7IWA6K\LogoCAMARC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3" y="116631"/>
            <a:ext cx="3168352" cy="5999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3 Marcador de contenido"/>
          <p:cNvSpPr txBox="1">
            <a:spLocks/>
          </p:cNvSpPr>
          <p:nvPr/>
        </p:nvSpPr>
        <p:spPr>
          <a:xfrm>
            <a:off x="395536" y="6222032"/>
            <a:ext cx="8244408" cy="6633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273050" marR="0" lvl="0" indent="-273050" defTabSz="91440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tabLst/>
              <a:defRPr/>
            </a:pPr>
            <a:r>
              <a:rPr lang="es-AR" sz="1000" b="1" dirty="0" smtClean="0"/>
              <a:t>En la figura 2, también se reproduce la tasa de mortandad, pero por fiebre tifoidea, desde 1860 hasta 1936 y el resultado es similar, con valores que disminuyen de 3,37% en 1860 a 0,014% en 1936, coincidente el último período de 1912 a 1936, con la ampliación de agua y cloacas al nuevo radio de la Capital Federal.</a:t>
            </a:r>
            <a:endParaRPr lang="es-AR" sz="1000" b="1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 l="20945" t="15350" r="10153" b="-399"/>
          <a:stretch>
            <a:fillRect/>
          </a:stretch>
        </p:blipFill>
        <p:spPr bwMode="auto">
          <a:xfrm>
            <a:off x="755576" y="908720"/>
            <a:ext cx="7920880" cy="51533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971673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mgasparetti\AppData\Local\Microsoft\Windows\Temporary Internet Files\Content.Outlook\8D7IWA6K\LogoCAMARC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3" y="116631"/>
            <a:ext cx="3168352" cy="5999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ítulo 1"/>
          <p:cNvSpPr txBox="1">
            <a:spLocks/>
          </p:cNvSpPr>
          <p:nvPr/>
        </p:nvSpPr>
        <p:spPr>
          <a:xfrm>
            <a:off x="1475656" y="541965"/>
            <a:ext cx="6264696" cy="79880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 cap="all" spc="-6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ES" sz="2400" b="1" cap="none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Mortalidad: Causas (2004)</a:t>
            </a:r>
            <a:endParaRPr lang="es-AR" sz="2400" b="1" cap="none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34634" t="40723" r="34820" b="8373"/>
          <a:stretch>
            <a:fillRect/>
          </a:stretch>
        </p:blipFill>
        <p:spPr bwMode="auto">
          <a:xfrm>
            <a:off x="1907704" y="1266813"/>
            <a:ext cx="6048672" cy="53130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7" name="6 Conector recto de flecha"/>
          <p:cNvCxnSpPr>
            <a:endCxn id="9" idx="2"/>
          </p:cNvCxnSpPr>
          <p:nvPr/>
        </p:nvCxnSpPr>
        <p:spPr>
          <a:xfrm>
            <a:off x="7524328" y="1844824"/>
            <a:ext cx="720080" cy="0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8 Elipse"/>
          <p:cNvSpPr/>
          <p:nvPr/>
        </p:nvSpPr>
        <p:spPr>
          <a:xfrm>
            <a:off x="8244408" y="1556792"/>
            <a:ext cx="720080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AR" sz="1400" dirty="0" smtClean="0">
                <a:latin typeface="+mj-lt"/>
              </a:rPr>
              <a:t>10%</a:t>
            </a:r>
            <a:endParaRPr lang="es-AR" sz="14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71673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mgasparetti\AppData\Local\Microsoft\Windows\Temporary Internet Files\Content.Outlook\8D7IWA6K\LogoCAMARC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3" y="116631"/>
            <a:ext cx="3168352" cy="5999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ítulo 1"/>
          <p:cNvSpPr txBox="1">
            <a:spLocks/>
          </p:cNvSpPr>
          <p:nvPr/>
        </p:nvSpPr>
        <p:spPr>
          <a:xfrm>
            <a:off x="1475656" y="541965"/>
            <a:ext cx="6264696" cy="79880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 cap="all" spc="-6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ES" sz="2400" b="1" cap="none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Mortalidad: Causas (2004)</a:t>
            </a:r>
            <a:endParaRPr lang="es-AR" sz="2400" b="1" cap="none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/>
          <a:srcRect l="18454" t="31100" r="25926" b="32675"/>
          <a:stretch>
            <a:fillRect/>
          </a:stretch>
        </p:blipFill>
        <p:spPr bwMode="auto">
          <a:xfrm>
            <a:off x="1187624" y="2636912"/>
            <a:ext cx="6912768" cy="1656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4" cstate="print"/>
          <a:srcRect l="16794" t="37400" r="22605" b="34250"/>
          <a:stretch>
            <a:fillRect/>
          </a:stretch>
        </p:blipFill>
        <p:spPr bwMode="auto">
          <a:xfrm>
            <a:off x="1187624" y="1196752"/>
            <a:ext cx="6984776" cy="1296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4"/>
          <p:cNvPicPr>
            <a:picLocks noChangeAspect="1" noChangeArrowheads="1"/>
          </p:cNvPicPr>
          <p:nvPr/>
        </p:nvPicPr>
        <p:blipFill>
          <a:blip r:embed="rId5" cstate="print"/>
          <a:srcRect l="3512" t="24800" r="13473" b="10626"/>
          <a:stretch>
            <a:fillRect/>
          </a:stretch>
        </p:blipFill>
        <p:spPr bwMode="auto">
          <a:xfrm>
            <a:off x="1187624" y="4373745"/>
            <a:ext cx="6912768" cy="20075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2" name="11 Conector recto de flecha"/>
          <p:cNvCxnSpPr/>
          <p:nvPr/>
        </p:nvCxnSpPr>
        <p:spPr>
          <a:xfrm flipV="1">
            <a:off x="6084168" y="4405754"/>
            <a:ext cx="2160240" cy="391398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12 Conector recto de flecha"/>
          <p:cNvCxnSpPr/>
          <p:nvPr/>
        </p:nvCxnSpPr>
        <p:spPr>
          <a:xfrm flipV="1">
            <a:off x="7740352" y="4405754"/>
            <a:ext cx="504056" cy="391398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13 Elipse"/>
          <p:cNvSpPr/>
          <p:nvPr/>
        </p:nvSpPr>
        <p:spPr>
          <a:xfrm>
            <a:off x="8244408" y="4077072"/>
            <a:ext cx="720080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AR" sz="1400" dirty="0" smtClean="0">
                <a:latin typeface="+mj-lt"/>
              </a:rPr>
              <a:t>10%</a:t>
            </a:r>
            <a:endParaRPr lang="es-AR" sz="14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71673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mgasparetti\AppData\Local\Microsoft\Windows\Temporary Internet Files\Content.Outlook\8D7IWA6K\LogoCAMARC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3" y="116631"/>
            <a:ext cx="3168352" cy="5999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"/>
          <p:cNvPicPr>
            <a:picLocks noChangeAspect="1" noChangeArrowheads="1"/>
          </p:cNvPicPr>
          <p:nvPr/>
        </p:nvPicPr>
        <p:blipFill>
          <a:blip r:embed="rId3" cstate="print"/>
          <a:srcRect l="10153" t="34250" r="16794" b="40550"/>
          <a:stretch>
            <a:fillRect/>
          </a:stretch>
        </p:blipFill>
        <p:spPr bwMode="auto">
          <a:xfrm>
            <a:off x="755576" y="4005064"/>
            <a:ext cx="8028384" cy="14597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4" cstate="print"/>
          <a:srcRect l="10153" t="68900" r="16794" b="10625"/>
          <a:stretch>
            <a:fillRect/>
          </a:stretch>
        </p:blipFill>
        <p:spPr bwMode="auto">
          <a:xfrm>
            <a:off x="683568" y="1844824"/>
            <a:ext cx="8087052" cy="11946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16 Abrir llave"/>
          <p:cNvSpPr/>
          <p:nvPr/>
        </p:nvSpPr>
        <p:spPr>
          <a:xfrm rot="16200000">
            <a:off x="6732240" y="3789040"/>
            <a:ext cx="288032" cy="3744416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18" name="17 Elipse"/>
          <p:cNvSpPr/>
          <p:nvPr/>
        </p:nvSpPr>
        <p:spPr>
          <a:xfrm>
            <a:off x="5364088" y="5877272"/>
            <a:ext cx="3024336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AR" sz="1400" dirty="0" smtClean="0">
                <a:latin typeface="+mj-lt"/>
              </a:rPr>
              <a:t>0,5% del PBI</a:t>
            </a:r>
            <a:endParaRPr lang="es-AR" sz="1400" dirty="0">
              <a:latin typeface="+mj-lt"/>
            </a:endParaRPr>
          </a:p>
        </p:txBody>
      </p:sp>
      <p:sp>
        <p:nvSpPr>
          <p:cNvPr id="19" name="Título 1"/>
          <p:cNvSpPr txBox="1">
            <a:spLocks/>
          </p:cNvSpPr>
          <p:nvPr/>
        </p:nvSpPr>
        <p:spPr>
          <a:xfrm>
            <a:off x="1475656" y="541965"/>
            <a:ext cx="6264696" cy="79880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 cap="all" spc="-6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ES" sz="2400" b="1" cap="none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Impacto en PBI: Gasto en Salud</a:t>
            </a:r>
            <a:endParaRPr lang="es-AR" sz="2400" b="1" cap="none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71673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mgasparetti\AppData\Local\Microsoft\Windows\Temporary Internet Files\Content.Outlook\8D7IWA6K\LogoCAMARC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3" y="116631"/>
            <a:ext cx="3168352" cy="5999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Título 1"/>
          <p:cNvSpPr txBox="1">
            <a:spLocks/>
          </p:cNvSpPr>
          <p:nvPr/>
        </p:nvSpPr>
        <p:spPr>
          <a:xfrm>
            <a:off x="1475656" y="397949"/>
            <a:ext cx="6264696" cy="79880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 cap="all" spc="-6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ES" sz="2400" b="1" cap="none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Situación Actual de los servicios</a:t>
            </a:r>
            <a:endParaRPr lang="es-AR" sz="2400" b="1" cap="none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1124744"/>
            <a:ext cx="8210550" cy="5495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971673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mgasparetti\AppData\Local\Microsoft\Windows\Temporary Internet Files\Content.Outlook\8D7IWA6K\LogoCAMARC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3" y="116631"/>
            <a:ext cx="3168352" cy="5999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Título 1"/>
          <p:cNvSpPr txBox="1">
            <a:spLocks/>
          </p:cNvSpPr>
          <p:nvPr/>
        </p:nvSpPr>
        <p:spPr>
          <a:xfrm>
            <a:off x="1475656" y="397949"/>
            <a:ext cx="6264696" cy="79880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 cap="all" spc="-6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ES" sz="2400" b="1" cap="none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Situación Actual de los servicios</a:t>
            </a:r>
            <a:endParaRPr lang="es-AR" sz="2400" b="1" cap="none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1031134"/>
            <a:ext cx="7128792" cy="582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2971673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mgasparetti\AppData\Local\Microsoft\Windows\Temporary Internet Files\Content.Outlook\8D7IWA6K\LogoCAMARC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3" y="116631"/>
            <a:ext cx="3168352" cy="5999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Título 1"/>
          <p:cNvSpPr txBox="1">
            <a:spLocks/>
          </p:cNvSpPr>
          <p:nvPr/>
        </p:nvSpPr>
        <p:spPr>
          <a:xfrm>
            <a:off x="1475656" y="397949"/>
            <a:ext cx="6264696" cy="79880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 cap="all" spc="-6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ES" sz="2400" b="1" cap="none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Situación Actual de los servicios</a:t>
            </a:r>
            <a:endParaRPr lang="es-AR" sz="2400" b="1" cap="none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64519" y="1124744"/>
            <a:ext cx="5211738" cy="56517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2971673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mgasparetti\AppData\Local\Microsoft\Windows\Temporary Internet Files\Content.Outlook\8D7IWA6K\LogoCAMARC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3" y="116631"/>
            <a:ext cx="3168352" cy="5999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Título 1"/>
          <p:cNvSpPr txBox="1">
            <a:spLocks/>
          </p:cNvSpPr>
          <p:nvPr/>
        </p:nvSpPr>
        <p:spPr>
          <a:xfrm>
            <a:off x="755576" y="613973"/>
            <a:ext cx="6264696" cy="79880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 cap="all" spc="-6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ES" sz="2400" b="1" cap="none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NACIONES UNIDAS: Objetivos del Milenio</a:t>
            </a:r>
            <a:endParaRPr lang="es-AR" sz="2400" b="1" cap="none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 l="65415" t="57195" r="13360" b="4326"/>
          <a:stretch>
            <a:fillRect/>
          </a:stretch>
        </p:blipFill>
        <p:spPr bwMode="auto">
          <a:xfrm>
            <a:off x="4836587" y="2060848"/>
            <a:ext cx="3843217" cy="36724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3" cstate="print"/>
          <a:srcRect l="64943" t="18500" r="12643" b="42126"/>
          <a:stretch>
            <a:fillRect/>
          </a:stretch>
        </p:blipFill>
        <p:spPr bwMode="auto">
          <a:xfrm>
            <a:off x="18214" y="2060848"/>
            <a:ext cx="4121738" cy="3816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971673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mgasparetti\AppData\Local\Microsoft\Windows\Temporary Internet Files\Content.Outlook\8D7IWA6K\LogoCAMARC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3" y="116631"/>
            <a:ext cx="3168352" cy="5999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Título 1"/>
          <p:cNvSpPr txBox="1">
            <a:spLocks/>
          </p:cNvSpPr>
          <p:nvPr/>
        </p:nvSpPr>
        <p:spPr>
          <a:xfrm>
            <a:off x="395536" y="613973"/>
            <a:ext cx="6264696" cy="79880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 cap="all" spc="-6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ES" sz="2400" b="1" cap="none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NACIONES UNIDAS: Objetivos del Milenio</a:t>
            </a:r>
            <a:endParaRPr lang="es-AR" sz="2400" b="1" cap="none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827584" y="1196752"/>
            <a:ext cx="763284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AR" b="1" dirty="0" smtClean="0"/>
              <a:t>META 7 C: “Reducir </a:t>
            </a:r>
            <a:r>
              <a:rPr lang="es-AR" b="1" dirty="0" smtClean="0"/>
              <a:t>a la mitad, para 2015, la proporción de personas sin acceso sostenible al agua potable y a servicios básicos de </a:t>
            </a:r>
            <a:r>
              <a:rPr lang="es-AR" b="1" dirty="0" smtClean="0"/>
              <a:t>saneamiento”</a:t>
            </a:r>
            <a:endParaRPr lang="es-AR" b="1" dirty="0"/>
          </a:p>
        </p:txBody>
      </p:sp>
      <p:sp>
        <p:nvSpPr>
          <p:cNvPr id="7" name="Título 1"/>
          <p:cNvSpPr txBox="1">
            <a:spLocks/>
          </p:cNvSpPr>
          <p:nvPr/>
        </p:nvSpPr>
        <p:spPr>
          <a:xfrm>
            <a:off x="323528" y="3861048"/>
            <a:ext cx="2088232" cy="79880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 cap="all" spc="-6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ES" sz="2400" b="1" cap="none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Objetivos PIP</a:t>
            </a:r>
            <a:endParaRPr lang="es-AR" sz="2400" b="1" cap="none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827584" y="4437112"/>
            <a:ext cx="799288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AR" b="1" dirty="0" smtClean="0"/>
              <a:t>Reducir </a:t>
            </a:r>
            <a:r>
              <a:rPr lang="es-AR" b="1" dirty="0" smtClean="0"/>
              <a:t>a la mitad, para</a:t>
            </a:r>
            <a:r>
              <a:rPr lang="es-AR" b="1" u="sng" dirty="0" smtClean="0"/>
              <a:t> </a:t>
            </a:r>
            <a:r>
              <a:rPr lang="es-AR" b="1" u="sng" dirty="0" smtClean="0"/>
              <a:t>2025</a:t>
            </a:r>
            <a:r>
              <a:rPr lang="es-AR" b="1" dirty="0" smtClean="0"/>
              <a:t>, la proporción de personas sin acceso sostenible al agua potable y a </a:t>
            </a:r>
            <a:r>
              <a:rPr lang="es-AR" b="1" dirty="0" smtClean="0"/>
              <a:t>servicios de saneamiento. </a:t>
            </a:r>
            <a:r>
              <a:rPr lang="es-AR" b="1" u="sng" dirty="0" smtClean="0"/>
              <a:t>A través de Redes Públicas.</a:t>
            </a:r>
            <a:endParaRPr lang="es-AR" b="1" dirty="0" smtClean="0"/>
          </a:p>
        </p:txBody>
      </p:sp>
      <p:sp>
        <p:nvSpPr>
          <p:cNvPr id="9" name="8 Rectángulo"/>
          <p:cNvSpPr/>
          <p:nvPr/>
        </p:nvSpPr>
        <p:spPr>
          <a:xfrm>
            <a:off x="864096" y="2276872"/>
            <a:ext cx="788436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AR" b="1" dirty="0" smtClean="0"/>
              <a:t>META 7 A</a:t>
            </a:r>
            <a:r>
              <a:rPr lang="es-AR" b="1" dirty="0" smtClean="0"/>
              <a:t>: </a:t>
            </a:r>
            <a:br>
              <a:rPr lang="es-AR" b="1" dirty="0" smtClean="0"/>
            </a:br>
            <a:r>
              <a:rPr lang="es-AR" b="1" dirty="0" smtClean="0"/>
              <a:t>“Incorporar </a:t>
            </a:r>
            <a:r>
              <a:rPr lang="es-AR" b="1" dirty="0" smtClean="0"/>
              <a:t>los principios del desarrollo sostenible en las políticas y los programas nacionales y reducir la pérdida de recursos del medio </a:t>
            </a:r>
            <a:r>
              <a:rPr lang="es-AR" b="1" dirty="0" smtClean="0"/>
              <a:t>ambiente”</a:t>
            </a:r>
            <a:endParaRPr lang="es-AR" b="1" dirty="0"/>
          </a:p>
        </p:txBody>
      </p:sp>
      <p:sp>
        <p:nvSpPr>
          <p:cNvPr id="10" name="9 Rectángulo"/>
          <p:cNvSpPr/>
          <p:nvPr/>
        </p:nvSpPr>
        <p:spPr>
          <a:xfrm>
            <a:off x="864096" y="5373216"/>
            <a:ext cx="788436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AR" b="1" dirty="0" smtClean="0"/>
              <a:t>Incorporar </a:t>
            </a:r>
            <a:r>
              <a:rPr lang="es-AR" b="1" dirty="0" smtClean="0"/>
              <a:t>los principios del desarrollo sostenible en las políticas y los programas nacionales y reducir la pérdida de recursos del medio </a:t>
            </a:r>
            <a:r>
              <a:rPr lang="es-AR" b="1" dirty="0" smtClean="0"/>
              <a:t>ambiente.  </a:t>
            </a:r>
            <a:r>
              <a:rPr lang="es-AR" b="1" u="sng" dirty="0" smtClean="0"/>
              <a:t>Reducir el impacto ambiental de infraestructura instalada y proteger el ambiente.</a:t>
            </a:r>
            <a:endParaRPr lang="es-AR" b="1" u="sng" dirty="0"/>
          </a:p>
        </p:txBody>
      </p:sp>
    </p:spTree>
    <p:extLst>
      <p:ext uri="{BB962C8B-B14F-4D97-AF65-F5344CB8AC3E}">
        <p14:creationId xmlns:p14="http://schemas.microsoft.com/office/powerpoint/2010/main" xmlns="" val="2971673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mgasparetti\AppData\Local\Microsoft\Windows\Temporary Internet Files\Content.Outlook\8D7IWA6K\LogoCAMARC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3" y="116631"/>
            <a:ext cx="3168352" cy="5999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Título 1"/>
          <p:cNvSpPr txBox="1">
            <a:spLocks/>
          </p:cNvSpPr>
          <p:nvPr/>
        </p:nvSpPr>
        <p:spPr>
          <a:xfrm>
            <a:off x="1475656" y="397949"/>
            <a:ext cx="6264696" cy="79880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 cap="all" spc="-6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ES" sz="2400" b="1" cap="none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PIP </a:t>
            </a:r>
            <a:r>
              <a:rPr lang="es-ES" sz="2400" b="1" cap="none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2016-2025 (*)</a:t>
            </a:r>
            <a:endParaRPr lang="es-AR" sz="2400" b="1" cap="none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7588" y="1052736"/>
            <a:ext cx="7994852" cy="5688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2971673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mgasparetti\AppData\Local\Microsoft\Windows\Temporary Internet Files\Content.Outlook\8D7IWA6K\LogoCAMARC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3" y="116631"/>
            <a:ext cx="3168352" cy="5999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Título 1"/>
          <p:cNvSpPr txBox="1">
            <a:spLocks/>
          </p:cNvSpPr>
          <p:nvPr/>
        </p:nvSpPr>
        <p:spPr>
          <a:xfrm>
            <a:off x="1475656" y="397949"/>
            <a:ext cx="6264696" cy="79880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 cap="all" spc="-6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ES" sz="2400" b="1" cap="none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PIP: </a:t>
            </a:r>
            <a:r>
              <a:rPr lang="es-ES" sz="2400" b="1" cap="none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Porcentajes de impacto</a:t>
            </a:r>
            <a:endParaRPr lang="es-AR" sz="2400" b="1" cap="none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980728"/>
            <a:ext cx="6893234" cy="57877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2971673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mgasparetti\AppData\Local\Microsoft\Windows\Temporary Internet Files\Content.Outlook\8D7IWA6K\LogoCAMARC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3" y="116631"/>
            <a:ext cx="3168352" cy="5999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Título 1"/>
          <p:cNvSpPr txBox="1">
            <a:spLocks/>
          </p:cNvSpPr>
          <p:nvPr/>
        </p:nvSpPr>
        <p:spPr>
          <a:xfrm>
            <a:off x="1475656" y="397949"/>
            <a:ext cx="6264696" cy="79880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 cap="all" spc="-6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ES" sz="2400" b="1" cap="none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PIP: Variables de Cálculo</a:t>
            </a:r>
            <a:endParaRPr lang="es-AR" sz="2400" b="1" cap="none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980728"/>
            <a:ext cx="4792663" cy="1836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75656" y="2852936"/>
            <a:ext cx="6972300" cy="165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7504" y="4509120"/>
            <a:ext cx="2522537" cy="110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6" cstate="print"/>
          <a:srcRect r="19982"/>
          <a:stretch>
            <a:fillRect/>
          </a:stretch>
        </p:blipFill>
        <p:spPr bwMode="auto">
          <a:xfrm>
            <a:off x="2843808" y="4941168"/>
            <a:ext cx="2018481" cy="147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990405" y="4976639"/>
            <a:ext cx="3902075" cy="1836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2971673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mgasparetti\AppData\Local\Microsoft\Windows\Temporary Internet Files\Content.Outlook\8D7IWA6K\LogoCAMARC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3" y="116631"/>
            <a:ext cx="3168352" cy="5999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Título 1"/>
          <p:cNvSpPr txBox="1">
            <a:spLocks/>
          </p:cNvSpPr>
          <p:nvPr/>
        </p:nvSpPr>
        <p:spPr>
          <a:xfrm>
            <a:off x="1475656" y="397949"/>
            <a:ext cx="6264696" cy="79880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 cap="all" spc="-6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ES" sz="2400" b="1" cap="none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PIP: Variables de Cálculo</a:t>
            </a:r>
            <a:endParaRPr lang="es-AR" sz="2400" b="1" cap="none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983350"/>
            <a:ext cx="8424936" cy="58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2971673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mgasparetti\AppData\Local\Microsoft\Windows\Temporary Internet Files\Content.Outlook\8D7IWA6K\LogoCAMARC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3" y="116631"/>
            <a:ext cx="3168352" cy="5999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Título 1"/>
          <p:cNvSpPr txBox="1">
            <a:spLocks/>
          </p:cNvSpPr>
          <p:nvPr/>
        </p:nvSpPr>
        <p:spPr>
          <a:xfrm>
            <a:off x="1475656" y="397949"/>
            <a:ext cx="6264696" cy="79880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 cap="all" spc="-6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ES" sz="2400" b="1" cap="none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PIP: Inversión por provincia</a:t>
            </a:r>
            <a:endParaRPr lang="es-AR" sz="2400" b="1" cap="none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978786"/>
            <a:ext cx="7128792" cy="47544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504" y="5805264"/>
            <a:ext cx="8730771" cy="9459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2971673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mgasparetti\AppData\Local\Microsoft\Windows\Temporary Internet Files\Content.Outlook\8D7IWA6K\LogoCAMARC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3" y="116631"/>
            <a:ext cx="3168352" cy="5999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Título 1"/>
          <p:cNvSpPr txBox="1">
            <a:spLocks/>
          </p:cNvSpPr>
          <p:nvPr/>
        </p:nvSpPr>
        <p:spPr>
          <a:xfrm>
            <a:off x="1475656" y="397949"/>
            <a:ext cx="6264696" cy="79880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 cap="all" spc="-6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ES" sz="2400" b="1" cap="none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CONCLUSIONES</a:t>
            </a:r>
            <a:endParaRPr lang="es-AR" sz="2400" b="1" cap="none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755576" y="1412776"/>
            <a:ext cx="76328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b="1" i="1" u="sng" dirty="0" smtClean="0">
                <a:solidFill>
                  <a:schemeClr val="tx2"/>
                </a:solidFill>
              </a:rPr>
              <a:t>La infraestructura de servicios sanitarios está directa o indirectamente relacionada con indicadores de salud. Ya sea por aspectos HISTÓRICOS y ESTADÍSTICOS.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755576" y="2422629"/>
            <a:ext cx="75608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b="1" i="1" u="sng" dirty="0" smtClean="0">
                <a:solidFill>
                  <a:schemeClr val="tx2"/>
                </a:solidFill>
              </a:rPr>
              <a:t>De manera OBJETIVA, las zonas donde falta o falla la infraestructura de servicios sanitarios, se está altamente expuestos a EPIDEMIAS.</a:t>
            </a:r>
          </a:p>
        </p:txBody>
      </p:sp>
      <p:sp>
        <p:nvSpPr>
          <p:cNvPr id="8" name="7 CuadroTexto"/>
          <p:cNvSpPr txBox="1"/>
          <p:nvPr/>
        </p:nvSpPr>
        <p:spPr>
          <a:xfrm>
            <a:off x="755576" y="3513782"/>
            <a:ext cx="75608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b="1" i="1" u="sng" dirty="0" smtClean="0">
                <a:solidFill>
                  <a:schemeClr val="tx2"/>
                </a:solidFill>
              </a:rPr>
              <a:t>La INVERSION NECESARIA para una cobertura sustentable, se cubre FINANCIERAMENTE con el ahorro de solo 10 años. </a:t>
            </a:r>
          </a:p>
        </p:txBody>
      </p:sp>
      <p:sp>
        <p:nvSpPr>
          <p:cNvPr id="9" name="8 CuadroTexto"/>
          <p:cNvSpPr txBox="1"/>
          <p:nvPr/>
        </p:nvSpPr>
        <p:spPr>
          <a:xfrm>
            <a:off x="755576" y="4294837"/>
            <a:ext cx="75608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b="1" i="1" u="sng" dirty="0" smtClean="0">
                <a:solidFill>
                  <a:schemeClr val="tx2"/>
                </a:solidFill>
              </a:rPr>
              <a:t>Existen enfermedades directamente relacionadas con el agua como Diarrea, y otras indirectamente relacionadas como la parasitosis.  Pero ambas, se </a:t>
            </a:r>
            <a:r>
              <a:rPr lang="es-AR" b="1" i="1" u="sng" dirty="0" err="1" smtClean="0">
                <a:solidFill>
                  <a:schemeClr val="tx2"/>
                </a:solidFill>
              </a:rPr>
              <a:t>reducidirían</a:t>
            </a:r>
            <a:r>
              <a:rPr lang="es-AR" b="1" i="1" u="sng" dirty="0" smtClean="0">
                <a:solidFill>
                  <a:schemeClr val="tx2"/>
                </a:solidFill>
              </a:rPr>
              <a:t> con un servicio adecuado. </a:t>
            </a:r>
          </a:p>
        </p:txBody>
      </p:sp>
      <p:sp>
        <p:nvSpPr>
          <p:cNvPr id="10" name="9 CuadroTexto"/>
          <p:cNvSpPr txBox="1"/>
          <p:nvPr/>
        </p:nvSpPr>
        <p:spPr>
          <a:xfrm>
            <a:off x="755576" y="5313982"/>
            <a:ext cx="75608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b="1" i="1" u="sng" dirty="0" smtClean="0">
                <a:solidFill>
                  <a:schemeClr val="tx2"/>
                </a:solidFill>
              </a:rPr>
              <a:t>Nuevo Dilema: el servicio a brindar a Poblados con problemas químicos, ya sea provocados por el hombre (nitrato) o naturales (arsénico). En el cual la solución de corto plazo (POI) tiene restricciones de sustento en el tiempo.</a:t>
            </a:r>
          </a:p>
        </p:txBody>
      </p:sp>
    </p:spTree>
    <p:extLst>
      <p:ext uri="{BB962C8B-B14F-4D97-AF65-F5344CB8AC3E}">
        <p14:creationId xmlns:p14="http://schemas.microsoft.com/office/powerpoint/2010/main" xmlns="" val="2971673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mgasparetti\AppData\Local\Microsoft\Windows\Temporary Internet Files\Content.Outlook\8D7IWA6K\LogoCAMARC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3" y="116631"/>
            <a:ext cx="3168352" cy="5999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Título 1"/>
          <p:cNvSpPr txBox="1">
            <a:spLocks/>
          </p:cNvSpPr>
          <p:nvPr/>
        </p:nvSpPr>
        <p:spPr>
          <a:xfrm>
            <a:off x="1475656" y="397949"/>
            <a:ext cx="6264696" cy="79880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 cap="all" spc="-6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ES" sz="2400" b="1" cap="none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CONCLUSIONES</a:t>
            </a:r>
            <a:endParaRPr lang="es-AR" sz="2400" b="1" cap="none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2 Marcador de contenido"/>
          <p:cNvSpPr txBox="1">
            <a:spLocks/>
          </p:cNvSpPr>
          <p:nvPr/>
        </p:nvSpPr>
        <p:spPr>
          <a:xfrm>
            <a:off x="467544" y="1052736"/>
            <a:ext cx="8229600" cy="540060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s-AR" sz="2000" b="0" i="0" u="none" strike="noStrike" kern="1200" cap="all" spc="12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* ACTUALIZAR</a:t>
            </a:r>
            <a:r>
              <a:rPr kumimoji="0" lang="es-AR" sz="2000" b="0" i="0" u="none" strike="noStrike" kern="1200" cap="all" spc="12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 NORMATIVAS: COBERTURA DE INVERSIÓN Y NUEVOS USOS DEL AGUA.</a:t>
            </a:r>
            <a:endParaRPr kumimoji="0" lang="es-AR" sz="2000" b="0" i="0" u="none" strike="noStrike" kern="1200" cap="all" spc="12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s-AR" sz="2000" b="0" i="0" u="none" strike="noStrike" kern="1200" cap="all" spc="12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* LA</a:t>
            </a:r>
            <a:r>
              <a:rPr kumimoji="0" lang="es-AR" sz="2000" b="0" i="0" u="none" strike="noStrike" kern="1200" cap="all" spc="12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 PLANIFICACIÓN OPTIMIZA LOS BENEFICIOS DE LA INVERSIÓN.</a:t>
            </a:r>
            <a:endParaRPr kumimoji="0" lang="es-AR" sz="2000" b="0" i="0" u="none" strike="noStrike" kern="1200" cap="all" spc="12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  <a:p>
            <a:pPr lvl="1">
              <a:spcBef>
                <a:spcPct val="20000"/>
              </a:spcBef>
              <a:spcAft>
                <a:spcPts val="600"/>
              </a:spcAft>
              <a:buFont typeface="Arial" pitchFamily="34" charset="0"/>
              <a:buNone/>
            </a:pPr>
            <a:r>
              <a:rPr kumimoji="0" lang="es-AR" sz="2000" b="0" i="0" u="none" strike="noStrike" kern="1200" cap="all" spc="12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*Necesidad de Análisis de Proyecto al fin de ciclo de vida.</a:t>
            </a:r>
          </a:p>
          <a:p>
            <a:pPr lvl="1">
              <a:spcBef>
                <a:spcPct val="20000"/>
              </a:spcBef>
              <a:spcAft>
                <a:spcPts val="600"/>
              </a:spcAft>
              <a:buFont typeface="Arial" pitchFamily="34" charset="0"/>
              <a:buNone/>
            </a:pPr>
            <a:r>
              <a:rPr kumimoji="0" lang="es-AR" sz="2000" b="0" i="0" u="none" strike="noStrike" kern="1200" cap="all" spc="12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Eficiencia de Ciclo completo.</a:t>
            </a:r>
          </a:p>
          <a:p>
            <a:pPr lvl="1">
              <a:spcBef>
                <a:spcPct val="20000"/>
              </a:spcBef>
              <a:spcAft>
                <a:spcPts val="600"/>
              </a:spcAft>
              <a:buFont typeface="Arial" pitchFamily="34" charset="0"/>
              <a:buNone/>
            </a:pPr>
            <a:r>
              <a:rPr kumimoji="0" lang="es-AR" sz="2000" b="0" i="0" u="none" strike="noStrike" kern="1200" cap="all" spc="12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Eficiencia en el contexto, considerando factor social Y AMBIENTAL.</a:t>
            </a:r>
          </a:p>
          <a:p>
            <a:pPr lvl="1">
              <a:spcBef>
                <a:spcPct val="20000"/>
              </a:spcBef>
              <a:spcAft>
                <a:spcPts val="600"/>
              </a:spcAft>
              <a:buFont typeface="Arial" pitchFamily="34" charset="0"/>
              <a:buNone/>
            </a:pPr>
            <a:r>
              <a:rPr kumimoji="0" lang="es-AR" sz="2000" b="0" i="0" u="none" strike="noStrike" kern="1200" cap="all" spc="12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Minimización del residuo . “concepto de basura”</a:t>
            </a:r>
          </a:p>
          <a:p>
            <a:pPr lvl="1">
              <a:spcBef>
                <a:spcPct val="20000"/>
              </a:spcBef>
              <a:spcAft>
                <a:spcPts val="600"/>
              </a:spcAft>
              <a:buFont typeface="Arial" pitchFamily="34" charset="0"/>
              <a:buNone/>
            </a:pPr>
            <a:r>
              <a:rPr kumimoji="0" lang="es-AR" sz="2000" b="0" i="0" u="none" strike="noStrike" kern="1200" cap="all" spc="12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Maximización de la energía.</a:t>
            </a:r>
          </a:p>
          <a:p>
            <a:pPr lvl="1">
              <a:spcBef>
                <a:spcPct val="20000"/>
              </a:spcBef>
              <a:spcAft>
                <a:spcPts val="600"/>
              </a:spcAft>
              <a:buFont typeface="Arial" pitchFamily="34" charset="0"/>
              <a:buNone/>
            </a:pPr>
            <a:r>
              <a:rPr kumimoji="0" lang="es-AR" sz="2000" b="0" i="0" u="none" strike="noStrike" kern="1200" cap="all" spc="12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Reutilización de Agua.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s-AR" sz="2000" b="0" i="0" u="none" strike="noStrike" kern="1200" cap="all" spc="12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s-AR" sz="2000" b="0" i="0" u="none" strike="noStrike" kern="1200" cap="all" spc="12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Reaprovechamiento del agua para usos no potables. (riego y limpieza) </a:t>
            </a:r>
            <a:endParaRPr kumimoji="0" lang="es-AR" sz="2000" b="0" i="0" u="none" strike="noStrike" kern="1200" cap="all" spc="12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71673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sencial">
  <a:themeElements>
    <a:clrScheme name="Personalizado 1">
      <a:dk1>
        <a:srgbClr val="8C2020"/>
      </a:dk1>
      <a:lt1>
        <a:sysClr val="window" lastClr="FFFFFF"/>
      </a:lt1>
      <a:dk2>
        <a:srgbClr val="C9C9C9"/>
      </a:dk2>
      <a:lt2>
        <a:srgbClr val="8C2020"/>
      </a:lt2>
      <a:accent1>
        <a:srgbClr val="D8D8D8"/>
      </a:accent1>
      <a:accent2>
        <a:srgbClr val="D2610C"/>
      </a:accent2>
      <a:accent3>
        <a:srgbClr val="80716A"/>
      </a:accent3>
      <a:accent4>
        <a:srgbClr val="94147C"/>
      </a:accent4>
      <a:accent5>
        <a:srgbClr val="5D5AD2"/>
      </a:accent5>
      <a:accent6>
        <a:srgbClr val="6F6C7D"/>
      </a:accent6>
      <a:hlink>
        <a:srgbClr val="6187E3"/>
      </a:hlink>
      <a:folHlink>
        <a:srgbClr val="7B8EB8"/>
      </a:folHlink>
    </a:clrScheme>
    <a:fontScheme name="Esencial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encial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250000"/>
              </a:schemeClr>
            </a:gs>
            <a:gs pos="35000">
              <a:schemeClr val="phClr">
                <a:tint val="47000"/>
                <a:satMod val="275000"/>
              </a:schemeClr>
            </a:gs>
            <a:gs pos="100000">
              <a:schemeClr val="phClr">
                <a:tint val="25000"/>
                <a:satMod val="300000"/>
              </a:schemeClr>
            </a:gs>
          </a:gsLst>
          <a:lin ang="16200000" scaled="1"/>
        </a:gradFill>
        <a:solidFill>
          <a:schemeClr val="phClr">
            <a:satMod val="110000"/>
          </a:schemeClr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4127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9999" dist="23000" algn="bl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19050" algn="bl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l"/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6000"/>
              </a:schemeClr>
              <a:schemeClr val="phClr">
                <a:shade val="94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84000"/>
                <a:satMod val="110000"/>
              </a:schemeClr>
            </a:gs>
            <a:gs pos="44000">
              <a:schemeClr val="phClr">
                <a:tint val="93000"/>
                <a:satMod val="115000"/>
              </a:schemeClr>
            </a:gs>
            <a:gs pos="100000">
              <a:schemeClr val="phClr">
                <a:tint val="100000"/>
                <a:shade val="59000"/>
                <a:satMod val="120000"/>
              </a:schemeClr>
            </a:gs>
          </a:gsLst>
          <a:path path="circle">
            <a:fillToRect l="40000" t="60000" r="60000" b="4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229</TotalTime>
  <Words>630</Words>
  <Application>Microsoft Office PowerPoint</Application>
  <PresentationFormat>Presentación en pantalla (4:3)</PresentationFormat>
  <Paragraphs>59</Paragraphs>
  <Slides>19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19</vt:i4>
      </vt:variant>
    </vt:vector>
  </HeadingPairs>
  <TitlesOfParts>
    <vt:vector size="20" baseType="lpstr">
      <vt:lpstr>Esencial</vt:lpstr>
      <vt:lpstr>Seminario infraestructura y construcción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Miranda Noya Gasparetti</dc:creator>
  <cp:lastModifiedBy>dmartine</cp:lastModifiedBy>
  <cp:revision>27</cp:revision>
  <dcterms:created xsi:type="dcterms:W3CDTF">2015-09-07T18:35:41Z</dcterms:created>
  <dcterms:modified xsi:type="dcterms:W3CDTF">2015-09-11T12:36:48Z</dcterms:modified>
</cp:coreProperties>
</file>