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6"/>
  </p:notesMasterIdLst>
  <p:sldIdLst>
    <p:sldId id="272" r:id="rId2"/>
    <p:sldId id="256" r:id="rId3"/>
    <p:sldId id="260" r:id="rId4"/>
    <p:sldId id="261" r:id="rId5"/>
    <p:sldId id="259" r:id="rId6"/>
    <p:sldId id="263" r:id="rId7"/>
    <p:sldId id="264" r:id="rId8"/>
    <p:sldId id="265" r:id="rId9"/>
    <p:sldId id="266" r:id="rId10"/>
    <p:sldId id="267" r:id="rId11"/>
    <p:sldId id="269" r:id="rId12"/>
    <p:sldId id="268" r:id="rId13"/>
    <p:sldId id="270" r:id="rId14"/>
    <p:sldId id="271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53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49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0E080E-5AD0-4971-95F6-997E5DAF3069}" type="datetimeFigureOut">
              <a:rPr lang="es-AR" smtClean="0"/>
              <a:t>10/09/2015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C5114D-5FDC-419A-83E0-971DD450F57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45578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C5114D-5FDC-419A-83E0-971DD450F57F}" type="slidenum">
              <a:rPr lang="es-AR" smtClean="0"/>
              <a:t>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28112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23DB207C-8C57-40AE-A1CA-824E60E8E4EC}" type="datetimeFigureOut">
              <a:rPr lang="es-ES" smtClean="0"/>
              <a:t>10/09/2015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01216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Seminario infraestructura y construcción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b="0" dirty="0" smtClean="0"/>
              <a:t>Desafíos y Oportunidades para la </a:t>
            </a:r>
            <a:r>
              <a:rPr lang="es-ES" b="0" dirty="0"/>
              <a:t>p</a:t>
            </a:r>
            <a:r>
              <a:rPr lang="es-ES" b="0" dirty="0" smtClean="0"/>
              <a:t>róxima década</a:t>
            </a:r>
            <a:endParaRPr lang="es-ES" b="0" dirty="0"/>
          </a:p>
        </p:txBody>
      </p:sp>
      <p:pic>
        <p:nvPicPr>
          <p:cNvPr id="5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99736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123728" y="4489956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/>
              <a:t>Arq. Juan Carlos Angelomé </a:t>
            </a:r>
            <a:endParaRPr lang="es-ES" sz="1400" dirty="0"/>
          </a:p>
          <a:p>
            <a:pPr algn="ctr"/>
            <a:r>
              <a:rPr lang="es-ES" sz="1400" dirty="0"/>
              <a:t>Rosario – Septiembre 2015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755576" y="2918229"/>
            <a:ext cx="6984776" cy="13748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32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PROYECTOS URBANO AMBIENTALES </a:t>
            </a:r>
            <a:br>
              <a:rPr lang="es-ES" sz="32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s-AR" sz="1800" b="1" cap="none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rPr>
              <a:t>Su incorporación </a:t>
            </a:r>
            <a:r>
              <a:rPr lang="es-AR" sz="1800" b="1" cap="none" dirty="0">
                <a:solidFill>
                  <a:schemeClr val="tx1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rPr>
              <a:t>a una lógica de Planificación presupuestaria del </a:t>
            </a:r>
            <a:r>
              <a:rPr lang="es-AR" sz="1800" b="1" cap="none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rPr>
              <a:t>Plan </a:t>
            </a:r>
            <a:r>
              <a:rPr lang="es-AR" sz="1800" b="1" cap="none" dirty="0">
                <a:solidFill>
                  <a:schemeClr val="tx1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rPr>
              <a:t>2012 </a:t>
            </a:r>
            <a:r>
              <a:rPr lang="es-AR" sz="1800" b="1" cap="none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rPr>
              <a:t>| 2021</a:t>
            </a:r>
            <a:endParaRPr lang="es-AR" sz="1800" b="1" cap="none" dirty="0">
              <a:solidFill>
                <a:schemeClr val="tx1">
                  <a:lumMod val="40000"/>
                  <a:lumOff val="60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940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 redondeado"/>
          <p:cNvSpPr/>
          <p:nvPr/>
        </p:nvSpPr>
        <p:spPr>
          <a:xfrm>
            <a:off x="2339752" y="971436"/>
            <a:ext cx="5328592" cy="5481900"/>
          </a:xfrm>
          <a:prstGeom prst="roundRect">
            <a:avLst>
              <a:gd name="adj" fmla="val 8321"/>
            </a:avLst>
          </a:prstGeom>
          <a:solidFill>
            <a:schemeClr val="accent1">
              <a:alpha val="29000"/>
            </a:schemeClr>
          </a:solidFill>
          <a:ln cmpd="sng">
            <a:solidFill>
              <a:schemeClr val="accent1">
                <a:shade val="50000"/>
              </a:schemeClr>
            </a:solidFill>
          </a:ln>
          <a:effectLst>
            <a:glow rad="127000">
              <a:schemeClr val="accent1">
                <a:alpha val="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9513" y="971436"/>
            <a:ext cx="1368151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>
            <a:off x="239832" y="971436"/>
            <a:ext cx="1595864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s-AR" b="1" dirty="0" smtClean="0"/>
              <a:t>Objetivos</a:t>
            </a:r>
            <a:endParaRPr lang="es-AR" b="1" dirty="0"/>
          </a:p>
        </p:txBody>
      </p:sp>
      <p:sp>
        <p:nvSpPr>
          <p:cNvPr id="2" name="1 CuadroTexto"/>
          <p:cNvSpPr txBox="1"/>
          <p:nvPr/>
        </p:nvSpPr>
        <p:spPr>
          <a:xfrm>
            <a:off x="2676882" y="1156102"/>
            <a:ext cx="48362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dirty="0" smtClean="0"/>
              <a:t>Incorporar </a:t>
            </a:r>
            <a:r>
              <a:rPr lang="es-AR" dirty="0"/>
              <a:t>por primera  vez en un segmento separado y diferenciado, a obras de </a:t>
            </a:r>
            <a:r>
              <a:rPr lang="es-AR" b="1" dirty="0"/>
              <a:t>Desarrollo Urbano Ambiental </a:t>
            </a:r>
            <a:r>
              <a:rPr lang="es-AR" dirty="0"/>
              <a:t>en Ciudades de la República Argentina, definiendo un eje de trabajo en la </a:t>
            </a:r>
            <a:r>
              <a:rPr lang="es-AR" b="1" dirty="0"/>
              <a:t>dimensión Ciudad y Territorio</a:t>
            </a:r>
            <a:endParaRPr lang="es-AR" dirty="0"/>
          </a:p>
        </p:txBody>
      </p:sp>
      <p:sp>
        <p:nvSpPr>
          <p:cNvPr id="7" name="6 CuadroTexto"/>
          <p:cNvSpPr txBox="1"/>
          <p:nvPr/>
        </p:nvSpPr>
        <p:spPr>
          <a:xfrm>
            <a:off x="2688104" y="3059673"/>
            <a:ext cx="48250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Crear </a:t>
            </a:r>
            <a:r>
              <a:rPr lang="es-AR" dirty="0"/>
              <a:t>una </a:t>
            </a:r>
            <a:r>
              <a:rPr lang="es-AR" b="1" dirty="0"/>
              <a:t>línea de inversión</a:t>
            </a:r>
            <a:r>
              <a:rPr lang="es-AR" dirty="0"/>
              <a:t>, íntimamente  relacionada con los </a:t>
            </a:r>
            <a:r>
              <a:rPr lang="es-AR" dirty="0">
                <a:solidFill>
                  <a:schemeClr val="bg2"/>
                </a:solidFill>
              </a:rPr>
              <a:t>asentamientos urbanos </a:t>
            </a:r>
            <a:r>
              <a:rPr lang="es-AR" dirty="0"/>
              <a:t>que han iniciado o desarrollado </a:t>
            </a:r>
            <a:r>
              <a:rPr lang="es-AR" b="1" dirty="0"/>
              <a:t>procesos de planificación territorial.</a:t>
            </a:r>
          </a:p>
        </p:txBody>
      </p:sp>
      <p:sp>
        <p:nvSpPr>
          <p:cNvPr id="6" name="5 Elipse"/>
          <p:cNvSpPr/>
          <p:nvPr/>
        </p:nvSpPr>
        <p:spPr>
          <a:xfrm>
            <a:off x="2534710" y="1297375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9 Elipse"/>
          <p:cNvSpPr/>
          <p:nvPr/>
        </p:nvSpPr>
        <p:spPr>
          <a:xfrm>
            <a:off x="2531402" y="3169582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688104" y="4581128"/>
            <a:ext cx="48250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Crear </a:t>
            </a:r>
            <a:r>
              <a:rPr lang="es-AR" dirty="0"/>
              <a:t>una </a:t>
            </a:r>
            <a:r>
              <a:rPr lang="es-AR" b="1" dirty="0"/>
              <a:t>línea de </a:t>
            </a:r>
            <a:r>
              <a:rPr lang="es-AR" b="1" dirty="0" smtClean="0"/>
              <a:t>financiamiento, </a:t>
            </a:r>
            <a:r>
              <a:rPr lang="es-AR" dirty="0" smtClean="0"/>
              <a:t>donde </a:t>
            </a:r>
            <a:r>
              <a:rPr lang="es-AR" dirty="0"/>
              <a:t>el requisito de </a:t>
            </a:r>
            <a:r>
              <a:rPr lang="es-AR" dirty="0" smtClean="0"/>
              <a:t>acceso </a:t>
            </a:r>
            <a:r>
              <a:rPr lang="es-AR" dirty="0"/>
              <a:t>sea el de contar con estos documentos acordados y aprobados por los organismos del </a:t>
            </a:r>
            <a:r>
              <a:rPr lang="es-AR" dirty="0" smtClean="0"/>
              <a:t>Estado </a:t>
            </a:r>
            <a:r>
              <a:rPr lang="es-AR" dirty="0"/>
              <a:t>y con el </a:t>
            </a:r>
            <a:r>
              <a:rPr lang="es-AR" b="1" dirty="0"/>
              <a:t>apoyo y participación de la ciudadanía</a:t>
            </a:r>
            <a:r>
              <a:rPr lang="es-AR" b="1" dirty="0" smtClean="0"/>
              <a:t>.</a:t>
            </a:r>
            <a:endParaRPr lang="es-AR" b="1" dirty="0"/>
          </a:p>
        </p:txBody>
      </p:sp>
      <p:sp>
        <p:nvSpPr>
          <p:cNvPr id="13" name="12 Elipse"/>
          <p:cNvSpPr/>
          <p:nvPr/>
        </p:nvSpPr>
        <p:spPr>
          <a:xfrm>
            <a:off x="2531401" y="4725144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17" name="16 Forma libre"/>
          <p:cNvSpPr/>
          <p:nvPr/>
        </p:nvSpPr>
        <p:spPr>
          <a:xfrm>
            <a:off x="611560" y="1412777"/>
            <a:ext cx="1619545" cy="481990"/>
          </a:xfrm>
          <a:custGeom>
            <a:avLst/>
            <a:gdLst>
              <a:gd name="connsiteX0" fmla="*/ 7546 w 1619545"/>
              <a:gd name="connsiteY0" fmla="*/ 99657 h 682631"/>
              <a:gd name="connsiteX1" fmla="*/ 231664 w 1619545"/>
              <a:gd name="connsiteY1" fmla="*/ 682363 h 682631"/>
              <a:gd name="connsiteX2" fmla="*/ 1540511 w 1619545"/>
              <a:gd name="connsiteY2" fmla="*/ 36904 h 682631"/>
              <a:gd name="connsiteX3" fmla="*/ 1361216 w 1619545"/>
              <a:gd name="connsiteY3" fmla="*/ 135515 h 682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19545" h="682631">
                <a:moveTo>
                  <a:pt x="7546" y="99657"/>
                </a:moveTo>
                <a:cubicBezTo>
                  <a:pt x="-8142" y="396239"/>
                  <a:pt x="-23830" y="692822"/>
                  <a:pt x="231664" y="682363"/>
                </a:cubicBezTo>
                <a:cubicBezTo>
                  <a:pt x="487158" y="671904"/>
                  <a:pt x="1352252" y="128045"/>
                  <a:pt x="1540511" y="36904"/>
                </a:cubicBezTo>
                <a:cubicBezTo>
                  <a:pt x="1728770" y="-54237"/>
                  <a:pt x="1544993" y="40639"/>
                  <a:pt x="1361216" y="135515"/>
                </a:cubicBezTo>
              </a:path>
            </a:pathLst>
          </a:custGeom>
          <a:noFill/>
          <a:ln w="38100"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0" name="19 Forma libre"/>
          <p:cNvSpPr/>
          <p:nvPr/>
        </p:nvSpPr>
        <p:spPr>
          <a:xfrm>
            <a:off x="611561" y="2060849"/>
            <a:ext cx="1656184" cy="1296144"/>
          </a:xfrm>
          <a:custGeom>
            <a:avLst/>
            <a:gdLst>
              <a:gd name="connsiteX0" fmla="*/ 0 w 1649073"/>
              <a:gd name="connsiteY0" fmla="*/ 0 h 1078227"/>
              <a:gd name="connsiteX1" fmla="*/ 672353 w 1649073"/>
              <a:gd name="connsiteY1" fmla="*/ 1013012 h 1078227"/>
              <a:gd name="connsiteX2" fmla="*/ 1541930 w 1649073"/>
              <a:gd name="connsiteY2" fmla="*/ 977153 h 1078227"/>
              <a:gd name="connsiteX3" fmla="*/ 1604683 w 1649073"/>
              <a:gd name="connsiteY3" fmla="*/ 977153 h 1078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49073" h="1078227">
                <a:moveTo>
                  <a:pt x="0" y="0"/>
                </a:moveTo>
                <a:cubicBezTo>
                  <a:pt x="207682" y="425076"/>
                  <a:pt x="415365" y="850153"/>
                  <a:pt x="672353" y="1013012"/>
                </a:cubicBezTo>
                <a:cubicBezTo>
                  <a:pt x="929341" y="1175871"/>
                  <a:pt x="1386542" y="983130"/>
                  <a:pt x="1541930" y="977153"/>
                </a:cubicBezTo>
                <a:cubicBezTo>
                  <a:pt x="1697318" y="971177"/>
                  <a:pt x="1651000" y="974165"/>
                  <a:pt x="1604683" y="977153"/>
                </a:cubicBezTo>
              </a:path>
            </a:pathLst>
          </a:custGeom>
          <a:noFill/>
          <a:ln w="38100"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1" name="20 Forma libre"/>
          <p:cNvSpPr/>
          <p:nvPr/>
        </p:nvSpPr>
        <p:spPr>
          <a:xfrm>
            <a:off x="654515" y="2788024"/>
            <a:ext cx="1452191" cy="2249619"/>
          </a:xfrm>
          <a:custGeom>
            <a:avLst/>
            <a:gdLst>
              <a:gd name="connsiteX0" fmla="*/ 8873 w 1452191"/>
              <a:gd name="connsiteY0" fmla="*/ 0 h 2249619"/>
              <a:gd name="connsiteX1" fmla="*/ 215061 w 1452191"/>
              <a:gd name="connsiteY1" fmla="*/ 2043952 h 2249619"/>
              <a:gd name="connsiteX2" fmla="*/ 1452191 w 1452191"/>
              <a:gd name="connsiteY2" fmla="*/ 2070847 h 2249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2191" h="2249619">
                <a:moveTo>
                  <a:pt x="8873" y="0"/>
                </a:moveTo>
                <a:cubicBezTo>
                  <a:pt x="-8310" y="849405"/>
                  <a:pt x="-25492" y="1698811"/>
                  <a:pt x="215061" y="2043952"/>
                </a:cubicBezTo>
                <a:cubicBezTo>
                  <a:pt x="455614" y="2389093"/>
                  <a:pt x="953902" y="2229970"/>
                  <a:pt x="1452191" y="2070847"/>
                </a:cubicBezTo>
              </a:path>
            </a:pathLst>
          </a:custGeom>
          <a:noFill/>
          <a:ln w="38100"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71673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26" t="33241" r="29374" b="25854"/>
          <a:stretch/>
        </p:blipFill>
        <p:spPr bwMode="auto">
          <a:xfrm>
            <a:off x="818367" y="1389128"/>
            <a:ext cx="7363250" cy="408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203848" y="78619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b="1" dirty="0" smtClean="0">
                <a:solidFill>
                  <a:schemeClr val="bg1">
                    <a:lumMod val="50000"/>
                  </a:schemeClr>
                </a:solidFill>
              </a:rPr>
              <a:t>La secuencia de trabajo establecida fue la siguiente: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178407" y="1560284"/>
            <a:ext cx="6696744" cy="3744416"/>
          </a:xfrm>
          <a:prstGeom prst="rect">
            <a:avLst/>
          </a:prstGeom>
          <a:noFill/>
          <a:ln w="57150"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CuadroTexto"/>
          <p:cNvSpPr txBox="1"/>
          <p:nvPr/>
        </p:nvSpPr>
        <p:spPr>
          <a:xfrm>
            <a:off x="1142403" y="5607436"/>
            <a:ext cx="6840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1400" dirty="0" smtClean="0"/>
              <a:t>Como resultado, la </a:t>
            </a:r>
            <a:r>
              <a:rPr lang="es-AR" sz="1400" b="1" dirty="0" smtClean="0"/>
              <a:t>propuesta</a:t>
            </a:r>
            <a:r>
              <a:rPr lang="es-AR" sz="1400" dirty="0" smtClean="0"/>
              <a:t> pretende que al final del período se hayan implementado de </a:t>
            </a:r>
            <a:r>
              <a:rPr lang="es-AR" sz="1400" b="1" dirty="0" smtClean="0"/>
              <a:t>80 a 90 obras</a:t>
            </a:r>
            <a:r>
              <a:rPr lang="es-AR" sz="1400" dirty="0" smtClean="0"/>
              <a:t> resultantes de otros Planes Urbanos aprobados en asentamientos de </a:t>
            </a:r>
            <a:r>
              <a:rPr lang="es-AR" sz="1400" b="1" dirty="0" smtClean="0"/>
              <a:t>pequeño, mediano y gran tamaño</a:t>
            </a:r>
            <a:r>
              <a:rPr lang="es-AR" sz="1400" dirty="0" smtClean="0"/>
              <a:t>.</a:t>
            </a:r>
            <a:endParaRPr lang="es-AR" sz="1400" dirty="0"/>
          </a:p>
        </p:txBody>
      </p:sp>
      <p:sp>
        <p:nvSpPr>
          <p:cNvPr id="12" name="11 Rectángulo"/>
          <p:cNvSpPr/>
          <p:nvPr/>
        </p:nvSpPr>
        <p:spPr>
          <a:xfrm>
            <a:off x="179513" y="786190"/>
            <a:ext cx="2736303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3" name="12 CuadroTexto"/>
          <p:cNvSpPr txBox="1"/>
          <p:nvPr/>
        </p:nvSpPr>
        <p:spPr>
          <a:xfrm>
            <a:off x="167825" y="786190"/>
            <a:ext cx="318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Metodología de trabajo</a:t>
            </a:r>
            <a:endParaRPr lang="es-AR" b="1" dirty="0"/>
          </a:p>
        </p:txBody>
      </p:sp>
      <p:sp>
        <p:nvSpPr>
          <p:cNvPr id="11" name="10 Rectángulo"/>
          <p:cNvSpPr/>
          <p:nvPr/>
        </p:nvSpPr>
        <p:spPr>
          <a:xfrm>
            <a:off x="3995519" y="1772816"/>
            <a:ext cx="1152545" cy="227900"/>
          </a:xfrm>
          <a:prstGeom prst="rect">
            <a:avLst/>
          </a:prstGeom>
          <a:noFill/>
          <a:ln w="28575"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4" name="13 Rectángulo"/>
          <p:cNvSpPr/>
          <p:nvPr/>
        </p:nvSpPr>
        <p:spPr>
          <a:xfrm>
            <a:off x="4058727" y="2481020"/>
            <a:ext cx="1008112" cy="227900"/>
          </a:xfrm>
          <a:prstGeom prst="rect">
            <a:avLst/>
          </a:prstGeom>
          <a:noFill/>
          <a:ln w="28575"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5" name="14 Rectángulo"/>
          <p:cNvSpPr/>
          <p:nvPr/>
        </p:nvSpPr>
        <p:spPr>
          <a:xfrm>
            <a:off x="4058727" y="3140968"/>
            <a:ext cx="1008112" cy="227900"/>
          </a:xfrm>
          <a:prstGeom prst="rect">
            <a:avLst/>
          </a:prstGeom>
          <a:noFill/>
          <a:ln w="28575"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15 Rectángulo"/>
          <p:cNvSpPr/>
          <p:nvPr/>
        </p:nvSpPr>
        <p:spPr>
          <a:xfrm>
            <a:off x="4022723" y="3849172"/>
            <a:ext cx="1008112" cy="227900"/>
          </a:xfrm>
          <a:prstGeom prst="rect">
            <a:avLst/>
          </a:prstGeom>
          <a:noFill/>
          <a:ln w="28575"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37440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2987824" y="866816"/>
            <a:ext cx="58132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_tradnl" sz="1600" b="1" dirty="0" smtClean="0"/>
              <a:t>Búsqueda e Identificación de Planes Urbano Ambientales relevantes</a:t>
            </a:r>
            <a:endParaRPr lang="es-ES_tradnl" sz="16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69" t="13802" r="27708" b="13960"/>
          <a:stretch>
            <a:fillRect/>
          </a:stretch>
        </p:blipFill>
        <p:spPr bwMode="auto">
          <a:xfrm>
            <a:off x="2427288" y="1628775"/>
            <a:ext cx="1857375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85" t="13881" r="27319" b="13040"/>
          <a:stretch>
            <a:fillRect/>
          </a:stretch>
        </p:blipFill>
        <p:spPr bwMode="auto">
          <a:xfrm>
            <a:off x="250825" y="4221163"/>
            <a:ext cx="179705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97" t="13120" r="34090" b="3722"/>
          <a:stretch>
            <a:fillRect/>
          </a:stretch>
        </p:blipFill>
        <p:spPr bwMode="auto">
          <a:xfrm>
            <a:off x="2413000" y="4221163"/>
            <a:ext cx="1871663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55" t="27422" r="35155" b="10999"/>
          <a:stretch>
            <a:fillRect/>
          </a:stretch>
        </p:blipFill>
        <p:spPr bwMode="auto">
          <a:xfrm>
            <a:off x="179388" y="1773238"/>
            <a:ext cx="1871662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3" t="15292" r="32990" b="6322"/>
          <a:stretch>
            <a:fillRect/>
          </a:stretch>
        </p:blipFill>
        <p:spPr bwMode="auto">
          <a:xfrm>
            <a:off x="4643438" y="4221088"/>
            <a:ext cx="1800225" cy="250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85" t="13042" r="27792" b="13040"/>
          <a:stretch>
            <a:fillRect/>
          </a:stretch>
        </p:blipFill>
        <p:spPr bwMode="auto">
          <a:xfrm>
            <a:off x="7092950" y="4221163"/>
            <a:ext cx="172720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35" t="13120" r="31728" b="4561"/>
          <a:stretch>
            <a:fillRect/>
          </a:stretch>
        </p:blipFill>
        <p:spPr bwMode="auto">
          <a:xfrm>
            <a:off x="7092950" y="1700808"/>
            <a:ext cx="1708150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179512" y="971436"/>
            <a:ext cx="1871537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16 CuadroTexto"/>
          <p:cNvSpPr txBox="1"/>
          <p:nvPr/>
        </p:nvSpPr>
        <p:spPr>
          <a:xfrm>
            <a:off x="239832" y="971436"/>
            <a:ext cx="2187456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s-AR" b="1" dirty="0" smtClean="0"/>
              <a:t>Relevamiento</a:t>
            </a:r>
            <a:endParaRPr lang="es-AR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3" t="11293" r="39354" b="6092"/>
          <a:stretch/>
        </p:blipFill>
        <p:spPr bwMode="auto">
          <a:xfrm>
            <a:off x="4644008" y="1693472"/>
            <a:ext cx="2061057" cy="238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744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 redondeado"/>
          <p:cNvSpPr/>
          <p:nvPr/>
        </p:nvSpPr>
        <p:spPr>
          <a:xfrm>
            <a:off x="6804248" y="1715046"/>
            <a:ext cx="1872208" cy="3600400"/>
          </a:xfrm>
          <a:prstGeom prst="roundRect">
            <a:avLst>
              <a:gd name="adj" fmla="val 8321"/>
            </a:avLst>
          </a:prstGeom>
          <a:solidFill>
            <a:schemeClr val="bg2">
              <a:lumMod val="20000"/>
              <a:lumOff val="80000"/>
              <a:alpha val="29000"/>
            </a:schemeClr>
          </a:solidFill>
          <a:ln w="57150" cmpd="sng">
            <a:solidFill>
              <a:srgbClr val="DB535D"/>
            </a:solidFill>
          </a:ln>
          <a:effectLst>
            <a:glow rad="127000">
              <a:schemeClr val="accent1">
                <a:alpha val="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 redondeado"/>
          <p:cNvSpPr/>
          <p:nvPr/>
        </p:nvSpPr>
        <p:spPr>
          <a:xfrm>
            <a:off x="323528" y="1164945"/>
            <a:ext cx="5112567" cy="5259660"/>
          </a:xfrm>
          <a:prstGeom prst="roundRect">
            <a:avLst>
              <a:gd name="adj" fmla="val 8321"/>
            </a:avLst>
          </a:prstGeom>
          <a:solidFill>
            <a:schemeClr val="accent1">
              <a:alpha val="29000"/>
            </a:schemeClr>
          </a:solidFill>
          <a:ln cmpd="sng">
            <a:solidFill>
              <a:schemeClr val="accent1">
                <a:shade val="50000"/>
              </a:schemeClr>
            </a:solidFill>
          </a:ln>
          <a:effectLst>
            <a:glow rad="127000">
              <a:schemeClr val="accent1">
                <a:alpha val="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>
            <a:off x="611560" y="1355006"/>
            <a:ext cx="482500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Una vez definida la </a:t>
            </a:r>
            <a:r>
              <a:rPr lang="es-AR" b="1" dirty="0" smtClean="0"/>
              <a:t>Muestra Final de los Planes de mayor calidad de información</a:t>
            </a:r>
            <a:r>
              <a:rPr lang="es-AR" dirty="0" smtClean="0"/>
              <a:t>,</a:t>
            </a:r>
          </a:p>
          <a:p>
            <a:r>
              <a:rPr lang="es-AR" dirty="0" smtClean="0"/>
              <a:t>se seleccionaron las obras a partir de  </a:t>
            </a:r>
            <a:r>
              <a:rPr lang="es-AR" dirty="0"/>
              <a:t>acciones que:</a:t>
            </a:r>
          </a:p>
          <a:p>
            <a:r>
              <a:rPr lang="es-AR" dirty="0"/>
              <a:t> </a:t>
            </a:r>
          </a:p>
          <a:p>
            <a:pPr lvl="0"/>
            <a:r>
              <a:rPr lang="es-AR" b="1" dirty="0"/>
              <a:t>Recuperen áreas </a:t>
            </a:r>
            <a:r>
              <a:rPr lang="es-AR" b="1" dirty="0" smtClean="0"/>
              <a:t>degradadas</a:t>
            </a:r>
          </a:p>
          <a:p>
            <a:pPr lvl="0"/>
            <a:endParaRPr lang="es-AR" dirty="0"/>
          </a:p>
          <a:p>
            <a:pPr lvl="0"/>
            <a:r>
              <a:rPr lang="es-AR" b="1" dirty="0"/>
              <a:t>Completen el equipamiento urbano de la </a:t>
            </a:r>
            <a:r>
              <a:rPr lang="es-AR" b="1" dirty="0" smtClean="0"/>
              <a:t>Ciudad</a:t>
            </a:r>
          </a:p>
          <a:p>
            <a:pPr lvl="0"/>
            <a:endParaRPr lang="es-AR" dirty="0"/>
          </a:p>
          <a:p>
            <a:pPr lvl="0"/>
            <a:r>
              <a:rPr lang="es-AR" b="1" dirty="0"/>
              <a:t>Mejoren las </a:t>
            </a:r>
            <a:r>
              <a:rPr lang="es-AR" b="1" dirty="0" smtClean="0"/>
              <a:t>condiciones </a:t>
            </a:r>
            <a:r>
              <a:rPr lang="es-AR" b="1" dirty="0"/>
              <a:t>ambientales del </a:t>
            </a:r>
            <a:r>
              <a:rPr lang="es-AR" b="1" dirty="0" smtClean="0"/>
              <a:t>entorno</a:t>
            </a:r>
          </a:p>
          <a:p>
            <a:pPr lvl="0"/>
            <a:endParaRPr lang="es-AR" dirty="0"/>
          </a:p>
          <a:p>
            <a:pPr lvl="0"/>
            <a:r>
              <a:rPr lang="es-AR" b="1" dirty="0"/>
              <a:t>Habiliten a nuevos territorios para la oferta de </a:t>
            </a:r>
            <a:r>
              <a:rPr lang="es-AR" b="1" dirty="0" smtClean="0"/>
              <a:t>ciudad</a:t>
            </a:r>
          </a:p>
          <a:p>
            <a:pPr lvl="0"/>
            <a:endParaRPr lang="es-AR" dirty="0"/>
          </a:p>
          <a:p>
            <a:r>
              <a:rPr lang="es-AR" b="1" dirty="0" smtClean="0"/>
              <a:t>Fortifiquen </a:t>
            </a:r>
            <a:r>
              <a:rPr lang="es-AR" b="1" dirty="0"/>
              <a:t>o creen nuevas centralidades </a:t>
            </a:r>
          </a:p>
        </p:txBody>
      </p:sp>
      <p:sp>
        <p:nvSpPr>
          <p:cNvPr id="5" name="4 Elipse"/>
          <p:cNvSpPr/>
          <p:nvPr/>
        </p:nvSpPr>
        <p:spPr>
          <a:xfrm>
            <a:off x="496160" y="2867174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Elipse"/>
          <p:cNvSpPr/>
          <p:nvPr/>
        </p:nvSpPr>
        <p:spPr>
          <a:xfrm>
            <a:off x="496159" y="3399845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Elipse"/>
          <p:cNvSpPr/>
          <p:nvPr/>
        </p:nvSpPr>
        <p:spPr>
          <a:xfrm>
            <a:off x="496158" y="4235326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Elipse"/>
          <p:cNvSpPr/>
          <p:nvPr/>
        </p:nvSpPr>
        <p:spPr>
          <a:xfrm>
            <a:off x="505917" y="5027414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Elipse"/>
          <p:cNvSpPr/>
          <p:nvPr/>
        </p:nvSpPr>
        <p:spPr>
          <a:xfrm>
            <a:off x="505917" y="5891510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9 Flecha a la derecha con bandas"/>
          <p:cNvSpPr/>
          <p:nvPr/>
        </p:nvSpPr>
        <p:spPr>
          <a:xfrm>
            <a:off x="5580113" y="2694543"/>
            <a:ext cx="1080120" cy="1656184"/>
          </a:xfrm>
          <a:prstGeom prst="stripedRightArrow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1" name="10 CuadroTexto"/>
          <p:cNvSpPr txBox="1"/>
          <p:nvPr/>
        </p:nvSpPr>
        <p:spPr>
          <a:xfrm>
            <a:off x="6804248" y="1803008"/>
            <a:ext cx="187220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b="1" dirty="0"/>
              <a:t>18 Proyectos Urbanos </a:t>
            </a:r>
            <a:r>
              <a:rPr lang="es-AR" sz="1600" dirty="0"/>
              <a:t>destacados para </a:t>
            </a:r>
            <a:r>
              <a:rPr lang="es-AR" sz="1600" dirty="0" smtClean="0"/>
              <a:t>un </a:t>
            </a:r>
            <a:r>
              <a:rPr lang="es-AR" sz="1600" dirty="0"/>
              <a:t>futuro </a:t>
            </a:r>
            <a:r>
              <a:rPr lang="es-AR" sz="1600" b="1" dirty="0"/>
              <a:t>Plan de Obras </a:t>
            </a:r>
            <a:r>
              <a:rPr lang="es-AR" sz="1600" dirty="0"/>
              <a:t>en el período citado, conformando así un  </a:t>
            </a:r>
            <a:r>
              <a:rPr lang="es-AR" sz="1600" b="1" dirty="0"/>
              <a:t>PLAN </a:t>
            </a:r>
            <a:r>
              <a:rPr lang="es-AR" sz="1600" b="1" dirty="0" smtClean="0"/>
              <a:t> DE </a:t>
            </a:r>
            <a:r>
              <a:rPr lang="es-AR" sz="1600" b="1" dirty="0"/>
              <a:t>OBRAS </a:t>
            </a:r>
            <a:r>
              <a:rPr lang="es-AR" sz="1600" b="1" dirty="0" smtClean="0"/>
              <a:t> PARA </a:t>
            </a:r>
            <a:r>
              <a:rPr lang="es-AR" sz="1600" b="1" dirty="0"/>
              <a:t>EL DESARROLLO </a:t>
            </a:r>
            <a:r>
              <a:rPr lang="es-AR" sz="1600" b="1" dirty="0" smtClean="0"/>
              <a:t> URBANO </a:t>
            </a:r>
            <a:r>
              <a:rPr lang="es-AR" sz="1600" b="1" dirty="0"/>
              <a:t>AMBIENTAL  DE </a:t>
            </a:r>
            <a:r>
              <a:rPr lang="es-AR" sz="1600" b="1" dirty="0" smtClean="0"/>
              <a:t>ARGENTINA</a:t>
            </a:r>
            <a:endParaRPr lang="es-AR" sz="1600" dirty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83744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:\Argentina - Plan de Obras 2016-2020 - CAC - 2015\archivos de trabajo\papelera\Plan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1" b="5689"/>
          <a:stretch/>
        </p:blipFill>
        <p:spPr bwMode="auto">
          <a:xfrm>
            <a:off x="2411760" y="940078"/>
            <a:ext cx="5775996" cy="5820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3" y="940078"/>
            <a:ext cx="2664295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67826" y="940078"/>
            <a:ext cx="267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Distribución Territorial</a:t>
            </a:r>
            <a:endParaRPr lang="es-AR" b="1" dirty="0"/>
          </a:p>
        </p:txBody>
      </p:sp>
      <p:sp>
        <p:nvSpPr>
          <p:cNvPr id="5" name="4 Elipse"/>
          <p:cNvSpPr/>
          <p:nvPr/>
        </p:nvSpPr>
        <p:spPr>
          <a:xfrm>
            <a:off x="5796136" y="4653136"/>
            <a:ext cx="288032" cy="288032"/>
          </a:xfrm>
          <a:prstGeom prst="ellipse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Elipse"/>
          <p:cNvSpPr/>
          <p:nvPr/>
        </p:nvSpPr>
        <p:spPr>
          <a:xfrm>
            <a:off x="5868144" y="5130261"/>
            <a:ext cx="144016" cy="144016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CuadroTexto"/>
          <p:cNvSpPr txBox="1"/>
          <p:nvPr/>
        </p:nvSpPr>
        <p:spPr>
          <a:xfrm>
            <a:off x="6228184" y="4581128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b="1" dirty="0" smtClean="0">
                <a:solidFill>
                  <a:schemeClr val="bg1">
                    <a:lumMod val="50000"/>
                  </a:schemeClr>
                </a:solidFill>
              </a:rPr>
              <a:t>Planes con mayor calidad de información</a:t>
            </a:r>
            <a:endParaRPr lang="es-AR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228184" y="506602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b="1" dirty="0" smtClean="0">
                <a:solidFill>
                  <a:schemeClr val="bg1">
                    <a:lumMod val="50000"/>
                  </a:schemeClr>
                </a:solidFill>
              </a:rPr>
              <a:t>Planes desestimados por falta de información</a:t>
            </a:r>
            <a:endParaRPr lang="es-AR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51523" y="1916832"/>
            <a:ext cx="2448272" cy="353943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s-AR" sz="1400" dirty="0" smtClean="0"/>
              <a:t>La propuesta fue </a:t>
            </a:r>
            <a:r>
              <a:rPr lang="es-AR" sz="1400" dirty="0"/>
              <a:t>distribuir equitativamente las </a:t>
            </a:r>
            <a:r>
              <a:rPr lang="es-AR" sz="1400" b="1" dirty="0"/>
              <a:t>intervenciones</a:t>
            </a:r>
            <a:r>
              <a:rPr lang="es-AR" sz="1400" dirty="0"/>
              <a:t> en el Territorio Nacional, </a:t>
            </a:r>
            <a:r>
              <a:rPr lang="es-AR" sz="1400" dirty="0" smtClean="0"/>
              <a:t>y así lograr:</a:t>
            </a:r>
          </a:p>
          <a:p>
            <a:endParaRPr lang="es-AR" sz="1400" b="1" dirty="0"/>
          </a:p>
          <a:p>
            <a:r>
              <a:rPr lang="es-AR" sz="1400" b="1" dirty="0"/>
              <a:t> </a:t>
            </a:r>
            <a:r>
              <a:rPr lang="es-AR" sz="1400" b="1" dirty="0" smtClean="0"/>
              <a:t>  Equilibrio </a:t>
            </a:r>
            <a:r>
              <a:rPr lang="es-AR" sz="1400" dirty="0"/>
              <a:t>territorial nacional entre las obras seleccionadas. </a:t>
            </a:r>
            <a:endParaRPr lang="es-AR" sz="1400" dirty="0" smtClean="0"/>
          </a:p>
          <a:p>
            <a:endParaRPr lang="es-AR" sz="1400" b="1" dirty="0" smtClean="0"/>
          </a:p>
          <a:p>
            <a:r>
              <a:rPr lang="es-AR" sz="1400" b="1" dirty="0"/>
              <a:t> </a:t>
            </a:r>
            <a:r>
              <a:rPr lang="es-AR" sz="1400" b="1" dirty="0" smtClean="0"/>
              <a:t>  </a:t>
            </a:r>
            <a:r>
              <a:rPr lang="es-AR" sz="1400" dirty="0" smtClean="0"/>
              <a:t>Cubrir </a:t>
            </a:r>
            <a:r>
              <a:rPr lang="es-AR" sz="1400" dirty="0"/>
              <a:t>las distintas escalas </a:t>
            </a:r>
            <a:r>
              <a:rPr lang="es-AR" sz="1400" dirty="0" smtClean="0"/>
              <a:t>urbanas considerando: </a:t>
            </a:r>
            <a:r>
              <a:rPr lang="es-AR" sz="1400" b="1" dirty="0"/>
              <a:t>Grandes </a:t>
            </a:r>
            <a:r>
              <a:rPr lang="es-AR" sz="1400" b="1" dirty="0" smtClean="0"/>
              <a:t>aglomerados </a:t>
            </a:r>
            <a:r>
              <a:rPr lang="es-AR" sz="1400" b="1" dirty="0"/>
              <a:t>urbanos, Ciudades </a:t>
            </a:r>
            <a:r>
              <a:rPr lang="es-AR" sz="1400" b="1" dirty="0" smtClean="0"/>
              <a:t>intermedias </a:t>
            </a:r>
            <a:r>
              <a:rPr lang="es-AR" sz="1400" b="1" dirty="0"/>
              <a:t>y </a:t>
            </a:r>
            <a:r>
              <a:rPr lang="es-AR" sz="1400" b="1" dirty="0" smtClean="0"/>
              <a:t>Ciudades pequeñas.</a:t>
            </a:r>
            <a:endParaRPr lang="es-AR" sz="1400" b="1" dirty="0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403648" y="1412776"/>
            <a:ext cx="0" cy="360040"/>
          </a:xfrm>
          <a:prstGeom prst="straightConnector1">
            <a:avLst/>
          </a:prstGeom>
          <a:ln w="57150">
            <a:solidFill>
              <a:srgbClr val="DB535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Elipse"/>
          <p:cNvSpPr/>
          <p:nvPr/>
        </p:nvSpPr>
        <p:spPr>
          <a:xfrm>
            <a:off x="251523" y="3322953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15 Elipse"/>
          <p:cNvSpPr/>
          <p:nvPr/>
        </p:nvSpPr>
        <p:spPr>
          <a:xfrm>
            <a:off x="251520" y="4172740"/>
            <a:ext cx="115401" cy="115401"/>
          </a:xfrm>
          <a:prstGeom prst="ellipse">
            <a:avLst/>
          </a:prstGeom>
          <a:solidFill>
            <a:srgbClr val="DB535D"/>
          </a:solidFill>
          <a:ln>
            <a:solidFill>
              <a:srgbClr val="DB53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37440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:\Argentina - Plan de Obras 2016-2020 - CAC - 2015\archivos de trabajo\papelera\Region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4" b="4914"/>
          <a:stretch/>
        </p:blipFill>
        <p:spPr bwMode="auto">
          <a:xfrm>
            <a:off x="2123728" y="901288"/>
            <a:ext cx="5825310" cy="595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9513" y="940078"/>
            <a:ext cx="2376263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>
            <a:off x="167826" y="940078"/>
            <a:ext cx="267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Ubicación por Zona</a:t>
            </a:r>
            <a:endParaRPr lang="es-AR" b="1" dirty="0"/>
          </a:p>
        </p:txBody>
      </p:sp>
      <p:sp>
        <p:nvSpPr>
          <p:cNvPr id="2" name="1 CuadroTexto"/>
          <p:cNvSpPr txBox="1"/>
          <p:nvPr/>
        </p:nvSpPr>
        <p:spPr>
          <a:xfrm>
            <a:off x="239834" y="1937569"/>
            <a:ext cx="2531966" cy="193899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s-AR" sz="1400" b="1" dirty="0">
                <a:solidFill>
                  <a:schemeClr val="bg2"/>
                </a:solidFill>
              </a:rPr>
              <a:t>División regional adoptada</a:t>
            </a:r>
            <a:r>
              <a:rPr lang="es-AR" sz="1400" b="1" dirty="0" smtClean="0">
                <a:solidFill>
                  <a:schemeClr val="bg2"/>
                </a:solidFill>
              </a:rPr>
              <a:t>:</a:t>
            </a:r>
          </a:p>
          <a:p>
            <a:r>
              <a:rPr lang="es-AR" sz="1400" dirty="0" smtClean="0">
                <a:solidFill>
                  <a:schemeClr val="bg2"/>
                </a:solidFill>
              </a:rPr>
              <a:t> </a:t>
            </a:r>
          </a:p>
          <a:p>
            <a:r>
              <a:rPr lang="es-AR" sz="1400" dirty="0" smtClean="0">
                <a:solidFill>
                  <a:schemeClr val="bg2"/>
                </a:solidFill>
              </a:rPr>
              <a:t>NOA</a:t>
            </a:r>
            <a:r>
              <a:rPr lang="es-AR" sz="1400" dirty="0">
                <a:solidFill>
                  <a:schemeClr val="bg2"/>
                </a:solidFill>
              </a:rPr>
              <a:t>, Chaco, Mesopotamia, Cuyo, Sierra Pampeana, Pampa, Pampa Occidental, Patagonia</a:t>
            </a:r>
          </a:p>
          <a:p>
            <a:r>
              <a:rPr lang="es-AR" dirty="0">
                <a:solidFill>
                  <a:schemeClr val="bg2"/>
                </a:solidFill>
              </a:rPr>
              <a:t> </a:t>
            </a:r>
          </a:p>
          <a:p>
            <a:endParaRPr lang="es-AR" dirty="0">
              <a:solidFill>
                <a:schemeClr val="bg2"/>
              </a:solidFill>
            </a:endParaRPr>
          </a:p>
        </p:txBody>
      </p:sp>
      <p:sp>
        <p:nvSpPr>
          <p:cNvPr id="7" name="6 Elipse"/>
          <p:cNvSpPr/>
          <p:nvPr/>
        </p:nvSpPr>
        <p:spPr>
          <a:xfrm>
            <a:off x="6005580" y="4723450"/>
            <a:ext cx="115401" cy="115401"/>
          </a:xfrm>
          <a:prstGeom prst="ellipse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CuadroTexto"/>
          <p:cNvSpPr txBox="1"/>
          <p:nvPr/>
        </p:nvSpPr>
        <p:spPr>
          <a:xfrm>
            <a:off x="6156176" y="4627263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b="1" dirty="0" smtClean="0">
                <a:solidFill>
                  <a:schemeClr val="bg1">
                    <a:lumMod val="50000"/>
                  </a:schemeClr>
                </a:solidFill>
              </a:rPr>
              <a:t>Planes Relevados</a:t>
            </a:r>
            <a:endParaRPr lang="es-AR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1403648" y="1484784"/>
            <a:ext cx="0" cy="360040"/>
          </a:xfrm>
          <a:prstGeom prst="straightConnector1">
            <a:avLst/>
          </a:prstGeom>
          <a:ln w="57150">
            <a:solidFill>
              <a:srgbClr val="DB535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3596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CuadroTexto"/>
          <p:cNvSpPr txBox="1"/>
          <p:nvPr/>
        </p:nvSpPr>
        <p:spPr>
          <a:xfrm>
            <a:off x="4724400" y="601524"/>
            <a:ext cx="4096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400" b="1" u="sng" dirty="0" smtClean="0">
                <a:solidFill>
                  <a:schemeClr val="bg1">
                    <a:lumMod val="50000"/>
                  </a:schemeClr>
                </a:solidFill>
              </a:rPr>
              <a:t>Ejemplo 1: </a:t>
            </a:r>
          </a:p>
          <a:p>
            <a:pPr algn="r"/>
            <a:r>
              <a:rPr lang="es-AR" sz="1400" b="1" dirty="0" smtClean="0">
                <a:solidFill>
                  <a:schemeClr val="bg1">
                    <a:lumMod val="50000"/>
                  </a:schemeClr>
                </a:solidFill>
              </a:rPr>
              <a:t>OBRA       Nuevo Eje Metropolitano N-S</a:t>
            </a:r>
          </a:p>
        </p:txBody>
      </p:sp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9513" y="940078"/>
            <a:ext cx="864095" cy="372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CuadroTexto"/>
          <p:cNvSpPr txBox="1"/>
          <p:nvPr/>
        </p:nvSpPr>
        <p:spPr>
          <a:xfrm>
            <a:off x="145273" y="942965"/>
            <a:ext cx="1127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Fichas</a:t>
            </a:r>
            <a:endParaRPr lang="es-AR" b="1" dirty="0"/>
          </a:p>
        </p:txBody>
      </p:sp>
      <p:pic>
        <p:nvPicPr>
          <p:cNvPr id="3074" name="Picture 2" descr="C:\Users\martina\Desktop\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" t="5829" r="7929" b="9431"/>
          <a:stretch/>
        </p:blipFill>
        <p:spPr bwMode="auto">
          <a:xfrm>
            <a:off x="614011" y="1484784"/>
            <a:ext cx="3669957" cy="518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tina\Desktop\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3" t="5829" r="7249" b="6202"/>
          <a:stretch/>
        </p:blipFill>
        <p:spPr bwMode="auto">
          <a:xfrm>
            <a:off x="4765762" y="1484784"/>
            <a:ext cx="3694670" cy="5387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5796136" y="1032991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400" b="1" dirty="0" smtClean="0">
                <a:solidFill>
                  <a:schemeClr val="bg1">
                    <a:lumMod val="50000"/>
                  </a:schemeClr>
                </a:solidFill>
              </a:rPr>
              <a:t>PLAN  </a:t>
            </a:r>
            <a:r>
              <a:rPr lang="es-AR" sz="1400" b="1" dirty="0" smtClean="0">
                <a:solidFill>
                  <a:srgbClr val="DB535D"/>
                </a:solidFill>
              </a:rPr>
              <a:t>      </a:t>
            </a:r>
            <a:r>
              <a:rPr lang="es-AR" sz="1400" b="1" dirty="0" err="1" smtClean="0">
                <a:solidFill>
                  <a:srgbClr val="DB535D"/>
                </a:solidFill>
              </a:rPr>
              <a:t>Plan</a:t>
            </a:r>
            <a:r>
              <a:rPr lang="es-AR" sz="1400" b="1" dirty="0">
                <a:solidFill>
                  <a:srgbClr val="DB535D"/>
                </a:solidFill>
              </a:rPr>
              <a:t> </a:t>
            </a:r>
            <a:r>
              <a:rPr lang="es-AR" sz="1400" b="1" dirty="0" smtClean="0">
                <a:solidFill>
                  <a:srgbClr val="DB535D"/>
                </a:solidFill>
              </a:rPr>
              <a:t>Urbano Rosario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5988155" y="973678"/>
            <a:ext cx="240029" cy="2887"/>
          </a:xfrm>
          <a:prstGeom prst="straightConnector1">
            <a:avLst/>
          </a:prstGeom>
          <a:ln w="28575">
            <a:solidFill>
              <a:srgbClr val="DB535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/>
          <p:nvPr/>
        </p:nvCxnSpPr>
        <p:spPr>
          <a:xfrm>
            <a:off x="6624678" y="1187065"/>
            <a:ext cx="240029" cy="2887"/>
          </a:xfrm>
          <a:prstGeom prst="straightConnector1">
            <a:avLst/>
          </a:prstGeom>
          <a:ln w="28575">
            <a:solidFill>
              <a:srgbClr val="DB535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3596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9513" y="940078"/>
            <a:ext cx="864095" cy="372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>
            <a:off x="145273" y="942965"/>
            <a:ext cx="970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Fichas</a:t>
            </a:r>
            <a:endParaRPr lang="es-AR" b="1" dirty="0"/>
          </a:p>
        </p:txBody>
      </p:sp>
      <p:pic>
        <p:nvPicPr>
          <p:cNvPr id="4100" name="Picture 4" descr="C:\Users\martina\Desktop\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7" r="7882"/>
          <a:stretch/>
        </p:blipFill>
        <p:spPr bwMode="auto">
          <a:xfrm>
            <a:off x="5940152" y="1412776"/>
            <a:ext cx="2842799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artina\Desktop\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" r="8183"/>
          <a:stretch/>
        </p:blipFill>
        <p:spPr bwMode="auto">
          <a:xfrm>
            <a:off x="3059832" y="1412776"/>
            <a:ext cx="2773061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martina\Desktop\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9" r="7007"/>
          <a:stretch/>
        </p:blipFill>
        <p:spPr bwMode="auto">
          <a:xfrm>
            <a:off x="189505" y="1412776"/>
            <a:ext cx="2726311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4724400" y="604411"/>
            <a:ext cx="4096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400" b="1" u="sng" dirty="0" smtClean="0">
                <a:solidFill>
                  <a:schemeClr val="bg1">
                    <a:lumMod val="50000"/>
                  </a:schemeClr>
                </a:solidFill>
              </a:rPr>
              <a:t>Ejemplo 2: </a:t>
            </a:r>
            <a:endParaRPr lang="es-AR" sz="1400" b="1" dirty="0">
              <a:solidFill>
                <a:schemeClr val="bg1">
                  <a:lumMod val="50000"/>
                </a:schemeClr>
              </a:solidFill>
            </a:endParaRPr>
          </a:p>
          <a:p>
            <a:pPr algn="r"/>
            <a:r>
              <a:rPr lang="es-AR" sz="1400" b="1" dirty="0" smtClean="0">
                <a:solidFill>
                  <a:schemeClr val="bg1">
                    <a:lumMod val="50000"/>
                  </a:schemeClr>
                </a:solidFill>
              </a:rPr>
              <a:t>Reconversión Urbana Integral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796136" y="1105580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400" b="1" dirty="0" smtClean="0">
                <a:solidFill>
                  <a:schemeClr val="bg1">
                    <a:lumMod val="50000"/>
                  </a:schemeClr>
                </a:solidFill>
              </a:rPr>
              <a:t>PLAN  </a:t>
            </a:r>
            <a:r>
              <a:rPr lang="es-AR" sz="1400" b="1" dirty="0" smtClean="0">
                <a:solidFill>
                  <a:srgbClr val="DB535D"/>
                </a:solidFill>
              </a:rPr>
              <a:t>      </a:t>
            </a:r>
            <a:r>
              <a:rPr lang="es-AR" sz="1400" b="1" dirty="0" err="1" smtClean="0">
                <a:solidFill>
                  <a:srgbClr val="DB535D"/>
                </a:solidFill>
              </a:rPr>
              <a:t>Plan</a:t>
            </a:r>
            <a:r>
              <a:rPr lang="es-AR" sz="1400" b="1" dirty="0" smtClean="0">
                <a:solidFill>
                  <a:srgbClr val="DB535D"/>
                </a:solidFill>
              </a:rPr>
              <a:t> de Acción </a:t>
            </a:r>
            <a:r>
              <a:rPr lang="es-AR" sz="1400" b="1" dirty="0" err="1" smtClean="0">
                <a:solidFill>
                  <a:srgbClr val="DB535D"/>
                </a:solidFill>
              </a:rPr>
              <a:t>Añelo</a:t>
            </a:r>
            <a:r>
              <a:rPr lang="es-AR" sz="1400" b="1" dirty="0" smtClean="0">
                <a:solidFill>
                  <a:srgbClr val="DB535D"/>
                </a:solidFill>
              </a:rPr>
              <a:t> Sostenible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6624678" y="1259654"/>
            <a:ext cx="240029" cy="2887"/>
          </a:xfrm>
          <a:prstGeom prst="straightConnector1">
            <a:avLst/>
          </a:prstGeom>
          <a:ln w="28575">
            <a:solidFill>
              <a:srgbClr val="DB535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3596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3" name="Picture 13" descr="C:\Users\martina\Desktop\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3" r="6856"/>
          <a:stretch/>
        </p:blipFill>
        <p:spPr bwMode="auto">
          <a:xfrm>
            <a:off x="6012160" y="1296889"/>
            <a:ext cx="2890598" cy="472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martina\Desktop\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1" r="7311"/>
          <a:stretch/>
        </p:blipFill>
        <p:spPr bwMode="auto">
          <a:xfrm>
            <a:off x="125693" y="1294002"/>
            <a:ext cx="2848413" cy="472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9513" y="940078"/>
            <a:ext cx="864095" cy="372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>
            <a:off x="179512" y="942965"/>
            <a:ext cx="970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Fichas</a:t>
            </a:r>
            <a:endParaRPr lang="es-AR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5796136" y="1105580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400" b="1" dirty="0" smtClean="0">
                <a:solidFill>
                  <a:schemeClr val="bg1">
                    <a:lumMod val="50000"/>
                  </a:schemeClr>
                </a:solidFill>
              </a:rPr>
              <a:t>PLAN       </a:t>
            </a:r>
            <a:r>
              <a:rPr lang="es-AR" sz="1400" b="1" dirty="0" smtClean="0">
                <a:solidFill>
                  <a:srgbClr val="DB535D"/>
                </a:solidFill>
              </a:rPr>
              <a:t>Proyecto de la Ribera de Quilmes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6652421" y="1256767"/>
            <a:ext cx="240029" cy="2887"/>
          </a:xfrm>
          <a:prstGeom prst="straightConnector1">
            <a:avLst/>
          </a:prstGeom>
          <a:ln w="28575">
            <a:solidFill>
              <a:srgbClr val="DB535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8" name="Picture 8" descr="C:\Users\martina\Desktop\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0" r="8537"/>
          <a:stretch/>
        </p:blipFill>
        <p:spPr bwMode="auto">
          <a:xfrm>
            <a:off x="3059832" y="1294002"/>
            <a:ext cx="2823907" cy="472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19 CuadroTexto"/>
          <p:cNvSpPr txBox="1"/>
          <p:nvPr/>
        </p:nvSpPr>
        <p:spPr>
          <a:xfrm>
            <a:off x="4724400" y="601524"/>
            <a:ext cx="4096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400" b="1" u="sng" dirty="0" smtClean="0">
                <a:solidFill>
                  <a:schemeClr val="bg1">
                    <a:lumMod val="50000"/>
                  </a:schemeClr>
                </a:solidFill>
              </a:rPr>
              <a:t>Ejemplo 3: </a:t>
            </a:r>
          </a:p>
          <a:p>
            <a:pPr algn="r"/>
            <a:r>
              <a:rPr lang="es-AR" sz="1400" b="1" dirty="0" smtClean="0">
                <a:solidFill>
                  <a:schemeClr val="bg1">
                    <a:lumMod val="50000"/>
                  </a:schemeClr>
                </a:solidFill>
              </a:rPr>
              <a:t>OBRA       Parque de los Ginkgos</a:t>
            </a:r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6504663" y="950762"/>
            <a:ext cx="240029" cy="2887"/>
          </a:xfrm>
          <a:prstGeom prst="straightConnector1">
            <a:avLst/>
          </a:prstGeom>
          <a:ln w="28575">
            <a:solidFill>
              <a:srgbClr val="DB535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33721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1" y="940078"/>
            <a:ext cx="1368151" cy="372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CuadroTexto"/>
          <p:cNvSpPr txBox="1"/>
          <p:nvPr/>
        </p:nvSpPr>
        <p:spPr>
          <a:xfrm>
            <a:off x="251520" y="942965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Infografías</a:t>
            </a:r>
            <a:endParaRPr lang="es-AR" b="1" dirty="0"/>
          </a:p>
        </p:txBody>
      </p:sp>
      <p:pic>
        <p:nvPicPr>
          <p:cNvPr id="9218" name="Picture 2" descr="S:\Argentina - Plan de Obras 2016-2020 - CAC - 2015\Informe 2015-07-23\infografias\I_ Rosario\Rosari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3744416" cy="524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S:\Argentina - Plan de Obras 2016-2020 - CAC - 2015\Informe 2015-07-23\infografias\I_Añelo\Añel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84783"/>
            <a:ext cx="3744416" cy="5241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372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" t="20211" r="46856" b="11230"/>
          <a:stretch/>
        </p:blipFill>
        <p:spPr bwMode="auto">
          <a:xfrm>
            <a:off x="613776" y="980728"/>
            <a:ext cx="7868223" cy="587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392525" y="260648"/>
            <a:ext cx="2067907" cy="6098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CuadroTexto"/>
          <p:cNvSpPr txBox="1"/>
          <p:nvPr/>
        </p:nvSpPr>
        <p:spPr>
          <a:xfrm>
            <a:off x="6392525" y="263535"/>
            <a:ext cx="2283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Obras Prioritarias</a:t>
            </a:r>
            <a:endParaRPr lang="es-AR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6392525" y="562733"/>
            <a:ext cx="22839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b="1" dirty="0" smtClean="0"/>
              <a:t>Planilla de Inversiones</a:t>
            </a:r>
            <a:endParaRPr lang="es-AR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613776" y="6093296"/>
            <a:ext cx="7846656" cy="216024"/>
          </a:xfrm>
          <a:prstGeom prst="rect">
            <a:avLst/>
          </a:prstGeom>
          <a:solidFill>
            <a:schemeClr val="accent2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>
            <a:off x="635343" y="3729835"/>
            <a:ext cx="7801306" cy="216024"/>
          </a:xfrm>
          <a:prstGeom prst="rect">
            <a:avLst/>
          </a:prstGeom>
          <a:solidFill>
            <a:schemeClr val="accent2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1" name="10 Rectángulo"/>
          <p:cNvSpPr/>
          <p:nvPr/>
        </p:nvSpPr>
        <p:spPr>
          <a:xfrm>
            <a:off x="623451" y="2852936"/>
            <a:ext cx="7825089" cy="504056"/>
          </a:xfrm>
          <a:prstGeom prst="rect">
            <a:avLst/>
          </a:prstGeom>
          <a:solidFill>
            <a:schemeClr val="accent4">
              <a:lumMod val="60000"/>
              <a:lumOff val="4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4" name="13 Rectángulo"/>
          <p:cNvSpPr/>
          <p:nvPr/>
        </p:nvSpPr>
        <p:spPr>
          <a:xfrm>
            <a:off x="635343" y="4305592"/>
            <a:ext cx="7825089" cy="707584"/>
          </a:xfrm>
          <a:prstGeom prst="rect">
            <a:avLst/>
          </a:prstGeom>
          <a:solidFill>
            <a:schemeClr val="accent4">
              <a:lumMod val="60000"/>
              <a:lumOff val="4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16 Rectángulo"/>
          <p:cNvSpPr/>
          <p:nvPr/>
        </p:nvSpPr>
        <p:spPr>
          <a:xfrm>
            <a:off x="625334" y="3945858"/>
            <a:ext cx="7825089" cy="359733"/>
          </a:xfrm>
          <a:prstGeom prst="rect">
            <a:avLst/>
          </a:prstGeom>
          <a:solidFill>
            <a:srgbClr val="FF0000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9" name="18 Rectángulo"/>
          <p:cNvSpPr/>
          <p:nvPr/>
        </p:nvSpPr>
        <p:spPr>
          <a:xfrm>
            <a:off x="611560" y="5589240"/>
            <a:ext cx="7825089" cy="144016"/>
          </a:xfrm>
          <a:prstGeom prst="rect">
            <a:avLst/>
          </a:prstGeom>
          <a:solidFill>
            <a:srgbClr val="FF0000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0" name="19 Rectángulo"/>
          <p:cNvSpPr/>
          <p:nvPr/>
        </p:nvSpPr>
        <p:spPr>
          <a:xfrm>
            <a:off x="630642" y="1412776"/>
            <a:ext cx="7825089" cy="1440160"/>
          </a:xfrm>
          <a:prstGeom prst="rect">
            <a:avLst/>
          </a:prstGeom>
          <a:solidFill>
            <a:schemeClr val="accent5">
              <a:lumMod val="20000"/>
              <a:lumOff val="8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5" name="24 Rectángulo"/>
          <p:cNvSpPr/>
          <p:nvPr/>
        </p:nvSpPr>
        <p:spPr>
          <a:xfrm>
            <a:off x="611560" y="3356992"/>
            <a:ext cx="7825089" cy="216024"/>
          </a:xfrm>
          <a:prstGeom prst="rect">
            <a:avLst/>
          </a:prstGeom>
          <a:solidFill>
            <a:schemeClr val="accent5">
              <a:lumMod val="20000"/>
              <a:lumOff val="8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8" name="27 Rectángulo"/>
          <p:cNvSpPr/>
          <p:nvPr/>
        </p:nvSpPr>
        <p:spPr>
          <a:xfrm>
            <a:off x="617323" y="5733256"/>
            <a:ext cx="7825089" cy="201256"/>
          </a:xfrm>
          <a:prstGeom prst="rect">
            <a:avLst/>
          </a:prstGeom>
          <a:solidFill>
            <a:schemeClr val="accent4">
              <a:lumMod val="60000"/>
              <a:lumOff val="4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9" name="28 Rectángulo"/>
          <p:cNvSpPr/>
          <p:nvPr/>
        </p:nvSpPr>
        <p:spPr>
          <a:xfrm>
            <a:off x="611560" y="3560829"/>
            <a:ext cx="7801306" cy="169006"/>
          </a:xfrm>
          <a:prstGeom prst="rect">
            <a:avLst/>
          </a:prstGeom>
          <a:solidFill>
            <a:schemeClr val="accent2">
              <a:lumMod val="40000"/>
              <a:lumOff val="60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0" name="29 Rectángulo"/>
          <p:cNvSpPr/>
          <p:nvPr/>
        </p:nvSpPr>
        <p:spPr>
          <a:xfrm>
            <a:off x="637225" y="5928729"/>
            <a:ext cx="7801306" cy="169006"/>
          </a:xfrm>
          <a:prstGeom prst="rect">
            <a:avLst/>
          </a:prstGeom>
          <a:solidFill>
            <a:schemeClr val="accent2">
              <a:lumMod val="40000"/>
              <a:lumOff val="60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1" name="30 Rectángulo"/>
          <p:cNvSpPr/>
          <p:nvPr/>
        </p:nvSpPr>
        <p:spPr>
          <a:xfrm>
            <a:off x="617323" y="5013176"/>
            <a:ext cx="7821208" cy="180272"/>
          </a:xfrm>
          <a:prstGeom prst="rect">
            <a:avLst/>
          </a:prstGeom>
          <a:solidFill>
            <a:schemeClr val="accent4">
              <a:lumMod val="7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2" name="31 Rectángulo"/>
          <p:cNvSpPr/>
          <p:nvPr/>
        </p:nvSpPr>
        <p:spPr>
          <a:xfrm>
            <a:off x="613776" y="5193448"/>
            <a:ext cx="7825089" cy="201256"/>
          </a:xfrm>
          <a:prstGeom prst="rect">
            <a:avLst/>
          </a:prstGeom>
          <a:solidFill>
            <a:srgbClr val="00B0F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3" name="32 Rectángulo"/>
          <p:cNvSpPr/>
          <p:nvPr/>
        </p:nvSpPr>
        <p:spPr>
          <a:xfrm>
            <a:off x="617323" y="5394704"/>
            <a:ext cx="7825089" cy="201256"/>
          </a:xfrm>
          <a:prstGeom prst="rect">
            <a:avLst/>
          </a:prstGeom>
          <a:solidFill>
            <a:schemeClr val="bg2">
              <a:lumMod val="40000"/>
              <a:lumOff val="60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4" name="33 Rectángulo"/>
          <p:cNvSpPr/>
          <p:nvPr/>
        </p:nvSpPr>
        <p:spPr>
          <a:xfrm>
            <a:off x="611560" y="6309320"/>
            <a:ext cx="7825089" cy="144016"/>
          </a:xfrm>
          <a:prstGeom prst="rect">
            <a:avLst/>
          </a:prstGeom>
          <a:solidFill>
            <a:schemeClr val="accent5">
              <a:lumMod val="20000"/>
              <a:lumOff val="80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53372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211" y="836712"/>
            <a:ext cx="4971625" cy="2796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668" y="3801241"/>
            <a:ext cx="4971625" cy="2796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31540" y="1929606"/>
            <a:ext cx="2916325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AR" b="1" dirty="0" smtClean="0"/>
              <a:t>Destino de la Inversión</a:t>
            </a:r>
          </a:p>
          <a:p>
            <a:r>
              <a:rPr lang="es-AR" b="1" dirty="0" smtClean="0"/>
              <a:t>prevista para el período</a:t>
            </a:r>
          </a:p>
          <a:p>
            <a:r>
              <a:rPr lang="es-AR" b="1" dirty="0" smtClean="0"/>
              <a:t>2016-2020</a:t>
            </a:r>
            <a:endParaRPr lang="es-AR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431540" y="4881934"/>
            <a:ext cx="2916325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AR" b="1" dirty="0" smtClean="0"/>
              <a:t>Destino de la Inversión</a:t>
            </a:r>
          </a:p>
          <a:p>
            <a:r>
              <a:rPr lang="es-AR" b="1" dirty="0" smtClean="0"/>
              <a:t>prevista para el período</a:t>
            </a:r>
          </a:p>
          <a:p>
            <a:r>
              <a:rPr lang="es-AR" b="1" dirty="0" smtClean="0"/>
              <a:t>2016-2025</a:t>
            </a:r>
            <a:endParaRPr lang="es-AR" b="1" dirty="0"/>
          </a:p>
        </p:txBody>
      </p:sp>
    </p:spTree>
    <p:extLst>
      <p:ext uri="{BB962C8B-B14F-4D97-AF65-F5344CB8AC3E}">
        <p14:creationId xmlns:p14="http://schemas.microsoft.com/office/powerpoint/2010/main" val="3253372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29" t="34167" b="34403"/>
          <a:stretch/>
        </p:blipFill>
        <p:spPr bwMode="auto">
          <a:xfrm>
            <a:off x="6084168" y="72008"/>
            <a:ext cx="2570500" cy="2105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89"/>
          <a:stretch/>
        </p:blipFill>
        <p:spPr bwMode="auto">
          <a:xfrm>
            <a:off x="194184" y="2177480"/>
            <a:ext cx="8699149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395536" y="982469"/>
            <a:ext cx="5004556" cy="6463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AR" b="1" dirty="0" smtClean="0"/>
              <a:t>Inversión prevista para el período 2016-2025 por Región Geográfica</a:t>
            </a:r>
            <a:endParaRPr lang="es-AR" b="1" dirty="0"/>
          </a:p>
        </p:txBody>
      </p:sp>
    </p:spTree>
    <p:extLst>
      <p:ext uri="{BB962C8B-B14F-4D97-AF65-F5344CB8AC3E}">
        <p14:creationId xmlns:p14="http://schemas.microsoft.com/office/powerpoint/2010/main" val="11279528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encial">
  <a:themeElements>
    <a:clrScheme name="Personalizado 1">
      <a:dk1>
        <a:srgbClr val="8C2020"/>
      </a:dk1>
      <a:lt1>
        <a:sysClr val="window" lastClr="FFFFFF"/>
      </a:lt1>
      <a:dk2>
        <a:srgbClr val="C9C9C9"/>
      </a:dk2>
      <a:lt2>
        <a:srgbClr val="8C2020"/>
      </a:lt2>
      <a:accent1>
        <a:srgbClr val="D8D8D8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Esenc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enc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</TotalTime>
  <Words>386</Words>
  <Application>Microsoft Office PowerPoint</Application>
  <PresentationFormat>Presentación en pantalla (4:3)</PresentationFormat>
  <Paragraphs>64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Esencial</vt:lpstr>
      <vt:lpstr>Seminario infraestructura y construcción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Miranda Noya Gasparetti</dc:creator>
  <cp:lastModifiedBy>martina</cp:lastModifiedBy>
  <cp:revision>67</cp:revision>
  <dcterms:created xsi:type="dcterms:W3CDTF">2015-09-07T18:35:41Z</dcterms:created>
  <dcterms:modified xsi:type="dcterms:W3CDTF">2015-09-10T13:40:20Z</dcterms:modified>
</cp:coreProperties>
</file>