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5" r:id="rId3"/>
    <p:sldId id="266" r:id="rId4"/>
    <p:sldId id="267" r:id="rId5"/>
    <p:sldId id="268" r:id="rId6"/>
    <p:sldId id="269" r:id="rId7"/>
    <p:sldId id="274" r:id="rId8"/>
    <p:sldId id="260" r:id="rId9"/>
    <p:sldId id="257" r:id="rId10"/>
    <p:sldId id="259" r:id="rId11"/>
    <p:sldId id="258" r:id="rId12"/>
    <p:sldId id="262" r:id="rId13"/>
    <p:sldId id="263" r:id="rId14"/>
    <p:sldId id="275" r:id="rId15"/>
    <p:sldId id="278" r:id="rId16"/>
    <p:sldId id="277" r:id="rId17"/>
    <p:sldId id="279" r:id="rId18"/>
    <p:sldId id="271" r:id="rId19"/>
    <p:sldId id="272" r:id="rId20"/>
    <p:sldId id="273" r:id="rId21"/>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00" d="100"/>
          <a:sy n="100" d="100"/>
        </p:scale>
        <p:origin x="-322" y="6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10.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pPr>
            <a:r>
              <a:rPr lang="es-AR" sz="1000" u="sng" dirty="0">
                <a:latin typeface="Arial" panose="020B0604020202020204" pitchFamily="34" charset="0"/>
                <a:cs typeface="Arial" panose="020B0604020202020204" pitchFamily="34" charset="0"/>
              </a:rPr>
              <a:t>Evolución de la capacidad instalada de </a:t>
            </a:r>
            <a:r>
              <a:rPr lang="es-AR" sz="1000" u="sng" dirty="0" smtClean="0">
                <a:latin typeface="Arial" panose="020B0604020202020204" pitchFamily="34" charset="0"/>
                <a:cs typeface="Arial" panose="020B0604020202020204" pitchFamily="34" charset="0"/>
              </a:rPr>
              <a:t>biodiesel</a:t>
            </a:r>
            <a:br>
              <a:rPr lang="es-AR" sz="1000" u="sng" dirty="0" smtClean="0">
                <a:latin typeface="Arial" panose="020B0604020202020204" pitchFamily="34" charset="0"/>
                <a:cs typeface="Arial" panose="020B0604020202020204" pitchFamily="34" charset="0"/>
              </a:rPr>
            </a:br>
            <a:r>
              <a:rPr lang="es-AR" sz="1000" u="sng" dirty="0" smtClean="0">
                <a:latin typeface="Arial" panose="020B0604020202020204" pitchFamily="34" charset="0"/>
                <a:cs typeface="Arial" panose="020B0604020202020204" pitchFamily="34" charset="0"/>
              </a:rPr>
              <a:t> (MM</a:t>
            </a:r>
            <a:r>
              <a:rPr lang="es-AR" sz="1000" u="sng" baseline="0" dirty="0" smtClean="0">
                <a:latin typeface="Arial" panose="020B0604020202020204" pitchFamily="34" charset="0"/>
                <a:cs typeface="Arial" panose="020B0604020202020204" pitchFamily="34" charset="0"/>
              </a:rPr>
              <a:t> </a:t>
            </a:r>
            <a:r>
              <a:rPr lang="es-AR" sz="1000" u="sng" dirty="0" smtClean="0">
                <a:latin typeface="Arial" panose="020B0604020202020204" pitchFamily="34" charset="0"/>
                <a:cs typeface="Arial" panose="020B0604020202020204" pitchFamily="34" charset="0"/>
              </a:rPr>
              <a:t>ton/año)</a:t>
            </a:r>
            <a:endParaRPr lang="es-AR" sz="1000" u="sng" dirty="0">
              <a:latin typeface="Arial" panose="020B0604020202020204" pitchFamily="34" charset="0"/>
              <a:cs typeface="Arial" panose="020B0604020202020204" pitchFamily="34" charset="0"/>
            </a:endParaRPr>
          </a:p>
        </c:rich>
      </c:tx>
      <c:layout/>
      <c:overlay val="0"/>
    </c:title>
    <c:autoTitleDeleted val="0"/>
    <c:plotArea>
      <c:layout/>
      <c:barChart>
        <c:barDir val="col"/>
        <c:grouping val="stacked"/>
        <c:varyColors val="0"/>
        <c:ser>
          <c:idx val="0"/>
          <c:order val="0"/>
          <c:tx>
            <c:v>CARBIO</c:v>
          </c:tx>
          <c:invertIfNegative val="0"/>
          <c:cat>
            <c:numRef>
              <c:f>'[Evolucion de la capacidad instalada de produccion de biodiesel en Argentina.xlsx]Hoja1'!$B$27:$I$27</c:f>
              <c:numCache>
                <c:formatCode>General</c:formatCode>
                <c:ptCount val="8"/>
                <c:pt idx="0">
                  <c:v>2007</c:v>
                </c:pt>
                <c:pt idx="1">
                  <c:v>2008</c:v>
                </c:pt>
                <c:pt idx="2">
                  <c:v>2009</c:v>
                </c:pt>
                <c:pt idx="3">
                  <c:v>2010</c:v>
                </c:pt>
                <c:pt idx="4">
                  <c:v>2011</c:v>
                </c:pt>
                <c:pt idx="5">
                  <c:v>2012</c:v>
                </c:pt>
                <c:pt idx="6">
                  <c:v>2013</c:v>
                </c:pt>
                <c:pt idx="7">
                  <c:v>2014</c:v>
                </c:pt>
              </c:numCache>
            </c:numRef>
          </c:cat>
          <c:val>
            <c:numRef>
              <c:f>'[Evolucion de la capacidad instalada de produccion de biodiesel en Argentina.xlsx]Hoja1'!$B$40:$I$40</c:f>
              <c:numCache>
                <c:formatCode>_ * #,##0_ ;_ * \-#,##0_ ;_ * "-"??_ ;_ @_ </c:formatCode>
                <c:ptCount val="8"/>
                <c:pt idx="0">
                  <c:v>540000</c:v>
                </c:pt>
                <c:pt idx="1">
                  <c:v>1655000</c:v>
                </c:pt>
                <c:pt idx="2">
                  <c:v>2065000</c:v>
                </c:pt>
                <c:pt idx="3">
                  <c:v>2285000</c:v>
                </c:pt>
                <c:pt idx="4">
                  <c:v>2365000</c:v>
                </c:pt>
                <c:pt idx="5">
                  <c:v>2995000</c:v>
                </c:pt>
                <c:pt idx="6">
                  <c:v>3295000</c:v>
                </c:pt>
                <c:pt idx="7">
                  <c:v>3295000</c:v>
                </c:pt>
              </c:numCache>
            </c:numRef>
          </c:val>
        </c:ser>
        <c:ser>
          <c:idx val="1"/>
          <c:order val="1"/>
          <c:tx>
            <c:v>PYMES</c:v>
          </c:tx>
          <c:invertIfNegative val="0"/>
          <c:val>
            <c:numRef>
              <c:f>'[Evolucion de la capacidad instalada de produccion de biodiesel en Argentina.xlsx]Hoja1'!$B$73:$I$73</c:f>
              <c:numCache>
                <c:formatCode>_ * #,##0_ ;_ * \-#,##0_ ;_ * "-"??_ ;_ @_ </c:formatCode>
                <c:ptCount val="8"/>
                <c:pt idx="0">
                  <c:v>238800</c:v>
                </c:pt>
                <c:pt idx="1">
                  <c:v>238800</c:v>
                </c:pt>
                <c:pt idx="2">
                  <c:v>238800</c:v>
                </c:pt>
                <c:pt idx="3">
                  <c:v>440400</c:v>
                </c:pt>
                <c:pt idx="4">
                  <c:v>569200</c:v>
                </c:pt>
                <c:pt idx="5">
                  <c:v>631200</c:v>
                </c:pt>
                <c:pt idx="6">
                  <c:v>1095489</c:v>
                </c:pt>
                <c:pt idx="7">
                  <c:v>1245489</c:v>
                </c:pt>
              </c:numCache>
            </c:numRef>
          </c:val>
        </c:ser>
        <c:dLbls>
          <c:showLegendKey val="0"/>
          <c:showVal val="0"/>
          <c:showCatName val="0"/>
          <c:showSerName val="0"/>
          <c:showPercent val="0"/>
          <c:showBubbleSize val="0"/>
        </c:dLbls>
        <c:gapWidth val="150"/>
        <c:overlap val="100"/>
        <c:axId val="82103808"/>
        <c:axId val="81126528"/>
      </c:barChart>
      <c:catAx>
        <c:axId val="82103808"/>
        <c:scaling>
          <c:orientation val="minMax"/>
        </c:scaling>
        <c:delete val="0"/>
        <c:axPos val="b"/>
        <c:numFmt formatCode="General" sourceLinked="1"/>
        <c:majorTickMark val="out"/>
        <c:minorTickMark val="none"/>
        <c:tickLblPos val="nextTo"/>
        <c:txPr>
          <a:bodyPr/>
          <a:lstStyle/>
          <a:p>
            <a:pPr>
              <a:defRPr sz="800"/>
            </a:pPr>
            <a:endParaRPr lang="es-AR"/>
          </a:p>
        </c:txPr>
        <c:crossAx val="81126528"/>
        <c:crosses val="autoZero"/>
        <c:auto val="1"/>
        <c:lblAlgn val="ctr"/>
        <c:lblOffset val="100"/>
        <c:noMultiLvlLbl val="0"/>
      </c:catAx>
      <c:valAx>
        <c:axId val="81126528"/>
        <c:scaling>
          <c:orientation val="minMax"/>
        </c:scaling>
        <c:delete val="0"/>
        <c:axPos val="l"/>
        <c:majorGridlines/>
        <c:numFmt formatCode="#,##0.0" sourceLinked="0"/>
        <c:majorTickMark val="out"/>
        <c:minorTickMark val="none"/>
        <c:tickLblPos val="nextTo"/>
        <c:txPr>
          <a:bodyPr/>
          <a:lstStyle/>
          <a:p>
            <a:pPr>
              <a:defRPr sz="800"/>
            </a:pPr>
            <a:endParaRPr lang="es-AR"/>
          </a:p>
        </c:txPr>
        <c:crossAx val="82103808"/>
        <c:crosses val="autoZero"/>
        <c:crossBetween val="between"/>
        <c:dispUnits>
          <c:builtInUnit val="millions"/>
        </c:dispUnits>
      </c:valAx>
    </c:plotArea>
    <c:legend>
      <c:legendPos val="b"/>
      <c:layout/>
      <c:overlay val="0"/>
      <c:txPr>
        <a:bodyPr/>
        <a:lstStyle/>
        <a:p>
          <a:pPr>
            <a:defRPr sz="800"/>
          </a:pPr>
          <a:endParaRPr lang="es-AR"/>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rtl="0">
              <a:defRPr lang="es-AR" sz="1000" b="1" i="0" u="sng" strike="noStrike" kern="1200" baseline="0">
                <a:solidFill>
                  <a:prstClr val="black"/>
                </a:solidFill>
                <a:latin typeface="+mn-lt"/>
                <a:ea typeface="+mn-ea"/>
                <a:cs typeface="+mn-cs"/>
              </a:defRPr>
            </a:pPr>
            <a:r>
              <a:rPr lang="es-AR" sz="1000" b="1" i="0" u="sng" strike="noStrike" kern="1200" baseline="0" dirty="0">
                <a:solidFill>
                  <a:prstClr val="black"/>
                </a:solidFill>
                <a:latin typeface="Arial" panose="020B0604020202020204" pitchFamily="34" charset="0"/>
                <a:ea typeface="+mn-ea"/>
                <a:cs typeface="Arial" panose="020B0604020202020204" pitchFamily="34" charset="0"/>
              </a:rPr>
              <a:t>Producción y uso de capacidad instalada (MM ton/año; %)</a:t>
            </a:r>
          </a:p>
        </c:rich>
      </c:tx>
      <c:layout/>
      <c:overlay val="0"/>
    </c:title>
    <c:autoTitleDeleted val="0"/>
    <c:plotArea>
      <c:layout/>
      <c:barChart>
        <c:barDir val="col"/>
        <c:grouping val="stacked"/>
        <c:varyColors val="0"/>
        <c:ser>
          <c:idx val="1"/>
          <c:order val="0"/>
          <c:tx>
            <c:strRef>
              <c:f>'[Evolucion de la capacidad instalada de produccion de biodiesel en Argentina.xlsx]Hoja1'!$A$15</c:f>
              <c:strCache>
                <c:ptCount val="1"/>
                <c:pt idx="0">
                  <c:v>CARBIO</c:v>
                </c:pt>
              </c:strCache>
            </c:strRef>
          </c:tx>
          <c:spPr>
            <a:solidFill>
              <a:srgbClr val="0070C0"/>
            </a:solidFill>
          </c:spPr>
          <c:invertIfNegative val="0"/>
          <c:cat>
            <c:numRef>
              <c:f>'[Evolucion de la capacidad instalada de produccion de biodiesel en Argentina.xlsx]Hoja1'!$B$4:$I$4</c:f>
              <c:numCache>
                <c:formatCode>General</c:formatCode>
                <c:ptCount val="8"/>
                <c:pt idx="0">
                  <c:v>2007</c:v>
                </c:pt>
                <c:pt idx="1">
                  <c:v>2008</c:v>
                </c:pt>
                <c:pt idx="2">
                  <c:v>2009</c:v>
                </c:pt>
                <c:pt idx="3">
                  <c:v>2010</c:v>
                </c:pt>
                <c:pt idx="4">
                  <c:v>2011</c:v>
                </c:pt>
                <c:pt idx="5">
                  <c:v>2012</c:v>
                </c:pt>
                <c:pt idx="6">
                  <c:v>2013</c:v>
                </c:pt>
                <c:pt idx="7">
                  <c:v>2014</c:v>
                </c:pt>
              </c:numCache>
            </c:numRef>
          </c:cat>
          <c:val>
            <c:numRef>
              <c:f>'[Evolucion de la capacidad instalada de produccion de biodiesel en Argentina.xlsx]Hoja1'!$B$15:$I$15</c:f>
              <c:numCache>
                <c:formatCode>#,##0_ ;\-#,##0\ </c:formatCode>
                <c:ptCount val="8"/>
                <c:pt idx="0">
                  <c:v>168384</c:v>
                </c:pt>
                <c:pt idx="1">
                  <c:v>712066</c:v>
                </c:pt>
                <c:pt idx="2">
                  <c:v>1179150</c:v>
                </c:pt>
                <c:pt idx="3">
                  <c:v>1687025</c:v>
                </c:pt>
                <c:pt idx="4">
                  <c:v>2179092</c:v>
                </c:pt>
                <c:pt idx="5">
                  <c:v>2096315</c:v>
                </c:pt>
                <c:pt idx="6">
                  <c:v>1768604.73</c:v>
                </c:pt>
                <c:pt idx="7">
                  <c:v>1422368.66</c:v>
                </c:pt>
              </c:numCache>
            </c:numRef>
          </c:val>
        </c:ser>
        <c:ser>
          <c:idx val="2"/>
          <c:order val="1"/>
          <c:tx>
            <c:strRef>
              <c:f>'[Evolucion de la capacidad instalada de produccion de biodiesel en Argentina.xlsx]Hoja1'!$A$16</c:f>
              <c:strCache>
                <c:ptCount val="1"/>
                <c:pt idx="0">
                  <c:v>PYMES</c:v>
                </c:pt>
              </c:strCache>
            </c:strRef>
          </c:tx>
          <c:spPr>
            <a:solidFill>
              <a:srgbClr val="C00000"/>
            </a:solidFill>
          </c:spPr>
          <c:invertIfNegative val="0"/>
          <c:cat>
            <c:numRef>
              <c:f>'[Evolucion de la capacidad instalada de produccion de biodiesel en Argentina.xlsx]Hoja1'!$B$4:$I$4</c:f>
              <c:numCache>
                <c:formatCode>General</c:formatCode>
                <c:ptCount val="8"/>
                <c:pt idx="0">
                  <c:v>2007</c:v>
                </c:pt>
                <c:pt idx="1">
                  <c:v>2008</c:v>
                </c:pt>
                <c:pt idx="2">
                  <c:v>2009</c:v>
                </c:pt>
                <c:pt idx="3">
                  <c:v>2010</c:v>
                </c:pt>
                <c:pt idx="4">
                  <c:v>2011</c:v>
                </c:pt>
                <c:pt idx="5">
                  <c:v>2012</c:v>
                </c:pt>
                <c:pt idx="6">
                  <c:v>2013</c:v>
                </c:pt>
                <c:pt idx="7">
                  <c:v>2014</c:v>
                </c:pt>
              </c:numCache>
            </c:numRef>
          </c:cat>
          <c:val>
            <c:numRef>
              <c:f>'[Evolucion de la capacidad instalada de produccion de biodiesel en Argentina.xlsx]Hoja1'!$B$16:$I$16</c:f>
              <c:numCache>
                <c:formatCode>General</c:formatCode>
                <c:ptCount val="8"/>
                <c:pt idx="3" formatCode="#,##0_ ;\-#,##0\ ">
                  <c:v>127877</c:v>
                </c:pt>
                <c:pt idx="4" formatCode="#,##0_ ;\-#,##0\ ">
                  <c:v>247590</c:v>
                </c:pt>
                <c:pt idx="5" formatCode="#,##0_ ;\-#,##0\ ">
                  <c:v>358823</c:v>
                </c:pt>
                <c:pt idx="6" formatCode="#,##0_ ;\-#,##0\ ">
                  <c:v>228465.27000000002</c:v>
                </c:pt>
                <c:pt idx="7" formatCode="#,##0_ ;\-#,##0\ ">
                  <c:v>609771.92000000004</c:v>
                </c:pt>
              </c:numCache>
            </c:numRef>
          </c:val>
        </c:ser>
        <c:dLbls>
          <c:showLegendKey val="0"/>
          <c:showVal val="0"/>
          <c:showCatName val="0"/>
          <c:showSerName val="0"/>
          <c:showPercent val="0"/>
          <c:showBubbleSize val="0"/>
        </c:dLbls>
        <c:gapWidth val="150"/>
        <c:overlap val="100"/>
        <c:axId val="118486528"/>
        <c:axId val="81128256"/>
      </c:barChart>
      <c:lineChart>
        <c:grouping val="standard"/>
        <c:varyColors val="0"/>
        <c:ser>
          <c:idx val="0"/>
          <c:order val="2"/>
          <c:tx>
            <c:strRef>
              <c:f>'[Evolucion de la capacidad instalada de produccion de biodiesel en Argentina.xlsx]Hoja1'!$A$20</c:f>
              <c:strCache>
                <c:ptCount val="1"/>
                <c:pt idx="0">
                  <c:v>CARBIO</c:v>
                </c:pt>
              </c:strCache>
            </c:strRef>
          </c:tx>
          <c:marker>
            <c:symbol val="none"/>
          </c:marker>
          <c:val>
            <c:numRef>
              <c:f>'[Evolucion de la capacidad instalada de produccion de biodiesel en Argentina.xlsx]Hoja1'!$B$20:$I$20</c:f>
              <c:numCache>
                <c:formatCode>General</c:formatCode>
                <c:ptCount val="8"/>
                <c:pt idx="0">
                  <c:v>46.773333333333333</c:v>
                </c:pt>
                <c:pt idx="1">
                  <c:v>65.053612485725168</c:v>
                </c:pt>
                <c:pt idx="2">
                  <c:v>57.967226546497329</c:v>
                </c:pt>
                <c:pt idx="3">
                  <c:v>73.830415754923422</c:v>
                </c:pt>
                <c:pt idx="4">
                  <c:v>92.991123755334286</c:v>
                </c:pt>
                <c:pt idx="5">
                  <c:v>73.792255793487826</c:v>
                </c:pt>
                <c:pt idx="6">
                  <c:v>56.990485392051546</c:v>
                </c:pt>
                <c:pt idx="7">
                  <c:v>43.167485887708644</c:v>
                </c:pt>
              </c:numCache>
            </c:numRef>
          </c:val>
          <c:smooth val="0"/>
        </c:ser>
        <c:ser>
          <c:idx val="3"/>
          <c:order val="3"/>
          <c:tx>
            <c:strRef>
              <c:f>'[Evolucion de la capacidad instalada de produccion de biodiesel en Argentina.xlsx]Hoja1'!$A$16</c:f>
              <c:strCache>
                <c:ptCount val="1"/>
                <c:pt idx="0">
                  <c:v>PYMES</c:v>
                </c:pt>
              </c:strCache>
            </c:strRef>
          </c:tx>
          <c:marker>
            <c:symbol val="none"/>
          </c:marker>
          <c:val>
            <c:numRef>
              <c:f>'[Evolucion de la capacidad instalada de produccion de biodiesel en Argentina.xlsx]Hoja1'!$B$21:$I$21</c:f>
              <c:numCache>
                <c:formatCode>General</c:formatCode>
                <c:ptCount val="8"/>
                <c:pt idx="3">
                  <c:v>39.940760020822488</c:v>
                </c:pt>
                <c:pt idx="4">
                  <c:v>50.116051548478509</c:v>
                </c:pt>
                <c:pt idx="5">
                  <c:v>57.500614283425037</c:v>
                </c:pt>
                <c:pt idx="6">
                  <c:v>25.161731283805892</c:v>
                </c:pt>
                <c:pt idx="7">
                  <c:v>48.95843479950446</c:v>
                </c:pt>
              </c:numCache>
            </c:numRef>
          </c:val>
          <c:smooth val="0"/>
        </c:ser>
        <c:ser>
          <c:idx val="4"/>
          <c:order val="4"/>
          <c:tx>
            <c:strRef>
              <c:f>'[Evolucion de la capacidad instalada de produccion de biodiesel en Argentina.xlsx]Hoja1'!$A$22</c:f>
              <c:strCache>
                <c:ptCount val="1"/>
                <c:pt idx="0">
                  <c:v>TOTAL</c:v>
                </c:pt>
              </c:strCache>
            </c:strRef>
          </c:tx>
          <c:marker>
            <c:symbol val="none"/>
          </c:marker>
          <c:val>
            <c:numRef>
              <c:f>'[Evolucion de la capacidad instalada de produccion de biodiesel en Argentina.xlsx]Hoja1'!$B$22:$I$22</c:f>
              <c:numCache>
                <c:formatCode>0.00</c:formatCode>
                <c:ptCount val="8"/>
                <c:pt idx="0">
                  <c:v>61.275109170305676</c:v>
                </c:pt>
                <c:pt idx="1">
                  <c:v>53.402947389472899</c:v>
                </c:pt>
                <c:pt idx="2">
                  <c:v>51.877135608382588</c:v>
                </c:pt>
                <c:pt idx="3">
                  <c:v>69.665485253662595</c:v>
                </c:pt>
                <c:pt idx="4">
                  <c:v>85.525851435016037</c:v>
                </c:pt>
                <c:pt idx="5">
                  <c:v>70.858080157004594</c:v>
                </c:pt>
                <c:pt idx="6">
                  <c:v>49.785850856051248</c:v>
                </c:pt>
                <c:pt idx="7">
                  <c:v>44.755985093235559</c:v>
                </c:pt>
              </c:numCache>
            </c:numRef>
          </c:val>
          <c:smooth val="0"/>
        </c:ser>
        <c:dLbls>
          <c:showLegendKey val="0"/>
          <c:showVal val="0"/>
          <c:showCatName val="0"/>
          <c:showSerName val="0"/>
          <c:showPercent val="0"/>
          <c:showBubbleSize val="0"/>
        </c:dLbls>
        <c:marker val="1"/>
        <c:smooth val="0"/>
        <c:axId val="118487040"/>
        <c:axId val="81128832"/>
      </c:lineChart>
      <c:catAx>
        <c:axId val="118486528"/>
        <c:scaling>
          <c:orientation val="minMax"/>
        </c:scaling>
        <c:delete val="0"/>
        <c:axPos val="b"/>
        <c:numFmt formatCode="General" sourceLinked="1"/>
        <c:majorTickMark val="out"/>
        <c:minorTickMark val="none"/>
        <c:tickLblPos val="nextTo"/>
        <c:txPr>
          <a:bodyPr/>
          <a:lstStyle/>
          <a:p>
            <a:pPr>
              <a:defRPr sz="800"/>
            </a:pPr>
            <a:endParaRPr lang="es-AR"/>
          </a:p>
        </c:txPr>
        <c:crossAx val="81128256"/>
        <c:crosses val="autoZero"/>
        <c:auto val="1"/>
        <c:lblAlgn val="ctr"/>
        <c:lblOffset val="100"/>
        <c:noMultiLvlLbl val="0"/>
      </c:catAx>
      <c:valAx>
        <c:axId val="81128256"/>
        <c:scaling>
          <c:orientation val="minMax"/>
        </c:scaling>
        <c:delete val="0"/>
        <c:axPos val="l"/>
        <c:majorGridlines/>
        <c:numFmt formatCode="#,##0.0_ ;\-#,##0.0\ " sourceLinked="0"/>
        <c:majorTickMark val="out"/>
        <c:minorTickMark val="none"/>
        <c:tickLblPos val="nextTo"/>
        <c:txPr>
          <a:bodyPr/>
          <a:lstStyle/>
          <a:p>
            <a:pPr>
              <a:defRPr sz="800"/>
            </a:pPr>
            <a:endParaRPr lang="es-AR"/>
          </a:p>
        </c:txPr>
        <c:crossAx val="118486528"/>
        <c:crosses val="autoZero"/>
        <c:crossBetween val="between"/>
        <c:dispUnits>
          <c:builtInUnit val="millions"/>
        </c:dispUnits>
      </c:valAx>
      <c:valAx>
        <c:axId val="81128832"/>
        <c:scaling>
          <c:orientation val="minMax"/>
        </c:scaling>
        <c:delete val="0"/>
        <c:axPos val="r"/>
        <c:numFmt formatCode="0%" sourceLinked="0"/>
        <c:majorTickMark val="out"/>
        <c:minorTickMark val="none"/>
        <c:tickLblPos val="nextTo"/>
        <c:txPr>
          <a:bodyPr/>
          <a:lstStyle/>
          <a:p>
            <a:pPr>
              <a:defRPr sz="800"/>
            </a:pPr>
            <a:endParaRPr lang="es-AR"/>
          </a:p>
        </c:txPr>
        <c:crossAx val="118487040"/>
        <c:crosses val="max"/>
        <c:crossBetween val="between"/>
        <c:dispUnits>
          <c:builtInUnit val="hundreds"/>
        </c:dispUnits>
      </c:valAx>
      <c:catAx>
        <c:axId val="118487040"/>
        <c:scaling>
          <c:orientation val="minMax"/>
        </c:scaling>
        <c:delete val="1"/>
        <c:axPos val="b"/>
        <c:majorTickMark val="out"/>
        <c:minorTickMark val="none"/>
        <c:tickLblPos val="nextTo"/>
        <c:crossAx val="81128832"/>
        <c:crosses val="autoZero"/>
        <c:auto val="1"/>
        <c:lblAlgn val="ctr"/>
        <c:lblOffset val="100"/>
        <c:noMultiLvlLbl val="0"/>
      </c:catAx>
    </c:plotArea>
    <c:legend>
      <c:legendPos val="b"/>
      <c:layout/>
      <c:overlay val="0"/>
      <c:txPr>
        <a:bodyPr/>
        <a:lstStyle/>
        <a:p>
          <a:pPr>
            <a:defRPr sz="800"/>
          </a:pPr>
          <a:endParaRPr lang="es-AR"/>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CAPACIDAD INSTALA OPERATIVA</a:t>
            </a:r>
          </a:p>
        </c:rich>
      </c:tx>
      <c:layout>
        <c:manualLayout>
          <c:xMode val="edge"/>
          <c:yMode val="edge"/>
          <c:x val="0.3018394988362304"/>
          <c:y val="2.2448261287155904E-2"/>
        </c:manualLayout>
      </c:layout>
      <c:overlay val="1"/>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30149358688654482"/>
          <c:y val="0.18982604539188952"/>
          <c:w val="0.52279898974892292"/>
          <c:h val="0.49037033665542562"/>
        </c:manualLayout>
      </c:layout>
      <c:pie3DChart>
        <c:varyColors val="1"/>
        <c:ser>
          <c:idx val="0"/>
          <c:order val="0"/>
          <c:tx>
            <c:strRef>
              <c:f>Hoja1!$B$1</c:f>
              <c:strCache>
                <c:ptCount val="1"/>
                <c:pt idx="0">
                  <c:v>CAPACIDAD INSTALA ACTUAL</c:v>
                </c:pt>
              </c:strCache>
            </c:strRef>
          </c:tx>
          <c:explosion val="25"/>
          <c:dLbls>
            <c:dLbl>
              <c:idx val="0"/>
              <c:layout>
                <c:manualLayout>
                  <c:x val="8.895632149754866E-2"/>
                  <c:y val="-3.2070794969557608E-2"/>
                </c:manualLayout>
              </c:layout>
              <c:showLegendKey val="0"/>
              <c:showVal val="0"/>
              <c:showCatName val="1"/>
              <c:showSerName val="0"/>
              <c:showPercent val="1"/>
              <c:showBubbleSize val="0"/>
            </c:dLbl>
            <c:dLbl>
              <c:idx val="2"/>
              <c:layout>
                <c:manualLayout>
                  <c:x val="0.21397142574159361"/>
                  <c:y val="1.5492447303145841E-2"/>
                </c:manualLayout>
              </c:layout>
              <c:showLegendKey val="0"/>
              <c:showVal val="0"/>
              <c:showCatName val="1"/>
              <c:showSerName val="0"/>
              <c:showPercent val="1"/>
              <c:showBubbleSize val="0"/>
            </c:dLbl>
            <c:showLegendKey val="0"/>
            <c:showVal val="0"/>
            <c:showCatName val="1"/>
            <c:showSerName val="0"/>
            <c:showPercent val="1"/>
            <c:showBubbleSize val="0"/>
            <c:showLeaderLines val="1"/>
          </c:dLbls>
          <c:cat>
            <c:strRef>
              <c:f>Hoja1!$A$2:$A$4</c:f>
              <c:strCache>
                <c:ptCount val="3"/>
                <c:pt idx="0">
                  <c:v>CARBIO</c:v>
                </c:pt>
                <c:pt idx="1">
                  <c:v>CEPREB</c:v>
                </c:pt>
                <c:pt idx="2">
                  <c:v>INDEPENDIENTES</c:v>
                </c:pt>
              </c:strCache>
            </c:strRef>
          </c:cat>
          <c:val>
            <c:numRef>
              <c:f>Hoja1!$B$2:$B$4</c:f>
              <c:numCache>
                <c:formatCode>General</c:formatCode>
                <c:ptCount val="3"/>
                <c:pt idx="0">
                  <c:v>3295000</c:v>
                </c:pt>
                <c:pt idx="1">
                  <c:v>779489</c:v>
                </c:pt>
                <c:pt idx="2">
                  <c:v>476800</c:v>
                </c:pt>
              </c:numCache>
            </c:numRef>
          </c:val>
        </c:ser>
        <c:dLbls>
          <c:showLegendKey val="0"/>
          <c:showVal val="1"/>
          <c:showCatName val="0"/>
          <c:showSerName val="0"/>
          <c:showPercent val="0"/>
          <c:showBubbleSize val="0"/>
          <c:showLeaderLines val="1"/>
        </c:dLbls>
      </c:pie3DChart>
    </c:plotArea>
    <c:legend>
      <c:legendPos val="b"/>
      <c:layout>
        <c:manualLayout>
          <c:xMode val="edge"/>
          <c:yMode val="edge"/>
          <c:x val="0.2495082454315852"/>
          <c:y val="0.70400300324918941"/>
          <c:w val="0.6267696726588422"/>
          <c:h val="0.10287965186679443"/>
        </c:manualLayout>
      </c:layout>
      <c:overlay val="0"/>
    </c:legend>
    <c:plotVisOnly val="1"/>
    <c:dispBlanksAs val="gap"/>
    <c:showDLblsOverMax val="0"/>
  </c:chart>
  <c:txPr>
    <a:bodyPr/>
    <a:lstStyle/>
    <a:p>
      <a:pPr>
        <a:defRPr sz="700" baseline="0"/>
      </a:pPr>
      <a:endParaRPr lang="es-A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CAPACIDAD INSTALA </a:t>
            </a:r>
            <a:r>
              <a:rPr lang="en-US" dirty="0" smtClean="0"/>
              <a:t>FUTURA TOTAL</a:t>
            </a:r>
            <a:endParaRPr lang="en-US" dirty="0"/>
          </a:p>
        </c:rich>
      </c:tx>
      <c:layout>
        <c:manualLayout>
          <c:xMode val="edge"/>
          <c:yMode val="edge"/>
          <c:x val="0.3018394988362304"/>
          <c:y val="2.2448261287155904E-2"/>
        </c:manualLayout>
      </c:layout>
      <c:overlay val="1"/>
    </c:title>
    <c:autoTitleDeleted val="0"/>
    <c:plotArea>
      <c:layout>
        <c:manualLayout>
          <c:layoutTarget val="inner"/>
          <c:xMode val="edge"/>
          <c:yMode val="edge"/>
          <c:x val="0.30149358688654482"/>
          <c:y val="0.18982604539188952"/>
          <c:w val="0.52279898974892292"/>
          <c:h val="0.49037033665542562"/>
        </c:manualLayout>
      </c:layout>
      <c:ofPieChart>
        <c:ofPieType val="bar"/>
        <c:varyColors val="1"/>
        <c:ser>
          <c:idx val="0"/>
          <c:order val="0"/>
          <c:tx>
            <c:strRef>
              <c:f>Hoja1!$B$1</c:f>
              <c:strCache>
                <c:ptCount val="1"/>
                <c:pt idx="0">
                  <c:v>CAPACIDAD INSTALA FUTURA</c:v>
                </c:pt>
              </c:strCache>
            </c:strRef>
          </c:tx>
          <c:explosion val="25"/>
          <c:dPt>
            <c:idx val="0"/>
            <c:bubble3D val="0"/>
            <c:explosion val="13"/>
          </c:dPt>
          <c:dPt>
            <c:idx val="2"/>
            <c:bubble3D val="0"/>
            <c:explosion val="42"/>
          </c:dPt>
          <c:dLbls>
            <c:showLegendKey val="0"/>
            <c:showVal val="0"/>
            <c:showCatName val="0"/>
            <c:showSerName val="0"/>
            <c:showPercent val="1"/>
            <c:showBubbleSize val="0"/>
            <c:showLeaderLines val="0"/>
          </c:dLbls>
          <c:cat>
            <c:strRef>
              <c:f>Hoja1!$A$2:$A$4</c:f>
              <c:strCache>
                <c:ptCount val="3"/>
                <c:pt idx="0">
                  <c:v>OPERATIVO</c:v>
                </c:pt>
                <c:pt idx="1">
                  <c:v>FUERA DE SERVICIO</c:v>
                </c:pt>
                <c:pt idx="2">
                  <c:v>EN CONSTRUCCIÓN</c:v>
                </c:pt>
              </c:strCache>
            </c:strRef>
          </c:cat>
          <c:val>
            <c:numRef>
              <c:f>Hoja1!$B$2:$B$4</c:f>
              <c:numCache>
                <c:formatCode>General</c:formatCode>
                <c:ptCount val="3"/>
                <c:pt idx="0">
                  <c:v>4540489</c:v>
                </c:pt>
                <c:pt idx="1">
                  <c:v>43200</c:v>
                </c:pt>
                <c:pt idx="2">
                  <c:v>30800</c:v>
                </c:pt>
              </c:numCache>
            </c:numRef>
          </c:val>
        </c:ser>
        <c:dLbls>
          <c:showLegendKey val="0"/>
          <c:showVal val="1"/>
          <c:showCatName val="0"/>
          <c:showSerName val="0"/>
          <c:showPercent val="0"/>
          <c:showBubbleSize val="0"/>
          <c:showLeaderLines val="0"/>
        </c:dLbls>
        <c:gapWidth val="133"/>
        <c:splitType val="pos"/>
        <c:splitPos val="2"/>
        <c:secondPieSize val="68"/>
        <c:serLines/>
      </c:ofPieChart>
    </c:plotArea>
    <c:legend>
      <c:legendPos val="b"/>
      <c:layout>
        <c:manualLayout>
          <c:xMode val="edge"/>
          <c:yMode val="edge"/>
          <c:x val="0.2495082454315852"/>
          <c:y val="0.70400300324918941"/>
          <c:w val="0.75049175456841477"/>
          <c:h val="0.10287965186679443"/>
        </c:manualLayout>
      </c:layout>
      <c:overlay val="0"/>
    </c:legend>
    <c:plotVisOnly val="1"/>
    <c:dispBlanksAs val="gap"/>
    <c:showDLblsOverMax val="0"/>
  </c:chart>
  <c:txPr>
    <a:bodyPr/>
    <a:lstStyle/>
    <a:p>
      <a:pPr>
        <a:defRPr sz="1000"/>
      </a:pPr>
      <a:endParaRPr lang="es-A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7.672046810811313E-2"/>
          <c:w val="0.99764175704452041"/>
          <c:h val="0.71772128936979818"/>
        </c:manualLayout>
      </c:layout>
      <c:pie3DChart>
        <c:varyColors val="1"/>
        <c:ser>
          <c:idx val="0"/>
          <c:order val="0"/>
          <c:tx>
            <c:strRef>
              <c:f>Hoja1!$B$1</c:f>
              <c:strCache>
                <c:ptCount val="1"/>
                <c:pt idx="0">
                  <c:v>Capacidad Instalada (ton/año)</c:v>
                </c:pt>
              </c:strCache>
            </c:strRef>
          </c:tx>
          <c:explosion val="25"/>
          <c:dLbls>
            <c:dLbl>
              <c:idx val="0"/>
              <c:layout>
                <c:manualLayout>
                  <c:x val="-5.5084559005596001E-2"/>
                  <c:y val="-5.2324775964805847E-3"/>
                </c:manualLayout>
              </c:layout>
              <c:showLegendKey val="0"/>
              <c:showVal val="0"/>
              <c:showCatName val="1"/>
              <c:showSerName val="0"/>
              <c:showPercent val="1"/>
              <c:showBubbleSize val="0"/>
            </c:dLbl>
            <c:dLbl>
              <c:idx val="3"/>
              <c:layout>
                <c:manualLayout>
                  <c:x val="-2.0849056603773584E-2"/>
                  <c:y val="6.3841882931875496E-2"/>
                </c:manualLayout>
              </c:layout>
              <c:showLegendKey val="0"/>
              <c:showVal val="0"/>
              <c:showCatName val="1"/>
              <c:showSerName val="0"/>
              <c:showPercent val="1"/>
              <c:showBubbleSize val="0"/>
            </c:dLbl>
            <c:txPr>
              <a:bodyPr/>
              <a:lstStyle/>
              <a:p>
                <a:pPr>
                  <a:defRPr sz="800" baseline="0"/>
                </a:pPr>
                <a:endParaRPr lang="es-AR"/>
              </a:p>
            </c:txPr>
            <c:showLegendKey val="0"/>
            <c:showVal val="0"/>
            <c:showCatName val="1"/>
            <c:showSerName val="0"/>
            <c:showPercent val="1"/>
            <c:showBubbleSize val="0"/>
            <c:showLeaderLines val="1"/>
          </c:dLbls>
          <c:cat>
            <c:strRef>
              <c:f>Hoja1!$A$2:$A$11</c:f>
              <c:strCache>
                <c:ptCount val="10"/>
                <c:pt idx="0">
                  <c:v>Cargill S.A.C.I.</c:v>
                </c:pt>
                <c:pt idx="1">
                  <c:v>Explora S.A.</c:v>
                </c:pt>
                <c:pt idx="2">
                  <c:v>LDC Argentina S.A.</c:v>
                </c:pt>
                <c:pt idx="3">
                  <c:v>Molinos Río S.A.</c:v>
                </c:pt>
                <c:pt idx="4">
                  <c:v>Noble</c:v>
                </c:pt>
                <c:pt idx="5">
                  <c:v>Patagonia Bioenergía S.A.</c:v>
                </c:pt>
                <c:pt idx="6">
                  <c:v>Renova S.A. (*)</c:v>
                </c:pt>
                <c:pt idx="7">
                  <c:v>Terminal 6 Industrial</c:v>
                </c:pt>
                <c:pt idx="8">
                  <c:v>Unitec Bio S.A.</c:v>
                </c:pt>
                <c:pt idx="9">
                  <c:v>Vicentin S.A.I.C.</c:v>
                </c:pt>
              </c:strCache>
            </c:strRef>
          </c:cat>
          <c:val>
            <c:numRef>
              <c:f>Hoja1!$B$2:$B$11</c:f>
              <c:numCache>
                <c:formatCode>#,##0</c:formatCode>
                <c:ptCount val="10"/>
                <c:pt idx="0">
                  <c:v>300000</c:v>
                </c:pt>
                <c:pt idx="1">
                  <c:v>120000</c:v>
                </c:pt>
                <c:pt idx="2">
                  <c:v>610000</c:v>
                </c:pt>
                <c:pt idx="3">
                  <c:v>145000</c:v>
                </c:pt>
                <c:pt idx="4">
                  <c:v>250000</c:v>
                </c:pt>
                <c:pt idx="5">
                  <c:v>500000</c:v>
                </c:pt>
                <c:pt idx="6">
                  <c:v>480000</c:v>
                </c:pt>
                <c:pt idx="7">
                  <c:v>480000</c:v>
                </c:pt>
                <c:pt idx="8">
                  <c:v>230000</c:v>
                </c:pt>
                <c:pt idx="9">
                  <c:v>180000</c:v>
                </c:pt>
              </c:numCache>
            </c:numRef>
          </c:val>
        </c:ser>
        <c:dLbls>
          <c:showLegendKey val="0"/>
          <c:showVal val="1"/>
          <c:showCatName val="0"/>
          <c:showSerName val="0"/>
          <c:showPercent val="0"/>
          <c:showBubbleSize val="0"/>
          <c:showLeaderLines val="1"/>
        </c:dLbls>
      </c:pie3DChart>
    </c:plotArea>
    <c:legend>
      <c:legendPos val="b"/>
      <c:layout>
        <c:manualLayout>
          <c:xMode val="edge"/>
          <c:yMode val="edge"/>
          <c:x val="5.3961768929827174E-2"/>
          <c:y val="0.7336666252021945"/>
          <c:w val="0.90465507849254689"/>
          <c:h val="0.24949717883243852"/>
        </c:manualLayout>
      </c:layout>
      <c:overlay val="0"/>
      <c:txPr>
        <a:bodyPr/>
        <a:lstStyle/>
        <a:p>
          <a:pPr>
            <a:defRPr sz="1000"/>
          </a:pPr>
          <a:endParaRPr lang="es-AR"/>
        </a:p>
      </c:txPr>
    </c:legend>
    <c:plotVisOnly val="1"/>
    <c:dispBlanksAs val="gap"/>
    <c:showDLblsOverMax val="0"/>
  </c:chart>
  <c:txPr>
    <a:bodyPr/>
    <a:lstStyle/>
    <a:p>
      <a:pPr>
        <a:defRPr sz="1800"/>
      </a:pPr>
      <a:endParaRPr lang="es-A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6.6037801355404949E-2"/>
          <c:y val="1.2624168090912273E-3"/>
          <c:w val="0.88986987556938113"/>
          <c:h val="0.52318977495651164"/>
        </c:manualLayout>
      </c:layout>
      <c:pie3DChart>
        <c:varyColors val="1"/>
        <c:ser>
          <c:idx val="0"/>
          <c:order val="0"/>
          <c:tx>
            <c:strRef>
              <c:f>Hoja1!$B$1</c:f>
              <c:strCache>
                <c:ptCount val="1"/>
                <c:pt idx="0">
                  <c:v>Ventas</c:v>
                </c:pt>
              </c:strCache>
            </c:strRef>
          </c:tx>
          <c:explosion val="25"/>
          <c:dPt>
            <c:idx val="12"/>
            <c:bubble3D val="0"/>
            <c:explosion val="17"/>
          </c:dPt>
          <c:dLbls>
            <c:dLbl>
              <c:idx val="0"/>
              <c:layout>
                <c:manualLayout>
                  <c:x val="-1.8331759434136948E-2"/>
                  <c:y val="0"/>
                </c:manualLayout>
              </c:layout>
              <c:showLegendKey val="0"/>
              <c:showVal val="0"/>
              <c:showCatName val="1"/>
              <c:showSerName val="0"/>
              <c:showPercent val="1"/>
              <c:showBubbleSize val="0"/>
            </c:dLbl>
            <c:dLbl>
              <c:idx val="1"/>
              <c:layout>
                <c:manualLayout>
                  <c:x val="-8.2986678551973461E-4"/>
                  <c:y val="6.3135734870125981E-3"/>
                </c:manualLayout>
              </c:layout>
              <c:showLegendKey val="0"/>
              <c:showVal val="0"/>
              <c:showCatName val="1"/>
              <c:showSerName val="0"/>
              <c:showPercent val="1"/>
              <c:showBubbleSize val="0"/>
            </c:dLbl>
            <c:dLbl>
              <c:idx val="3"/>
              <c:layout>
                <c:manualLayout>
                  <c:x val="3.0220484760952487E-2"/>
                  <c:y val="-3.2858982183105984E-2"/>
                </c:manualLayout>
              </c:layout>
              <c:showLegendKey val="0"/>
              <c:showVal val="0"/>
              <c:showCatName val="1"/>
              <c:showSerName val="0"/>
              <c:showPercent val="1"/>
              <c:showBubbleSize val="0"/>
            </c:dLbl>
            <c:dLbl>
              <c:idx val="9"/>
              <c:layout>
                <c:manualLayout>
                  <c:x val="-2.3104145835647783E-2"/>
                  <c:y val="4.5353978933847447E-2"/>
                </c:manualLayout>
              </c:layout>
              <c:showLegendKey val="0"/>
              <c:showVal val="0"/>
              <c:showCatName val="1"/>
              <c:showSerName val="0"/>
              <c:showPercent val="1"/>
              <c:showBubbleSize val="0"/>
            </c:dLbl>
            <c:dLbl>
              <c:idx val="19"/>
              <c:spPr/>
              <c:txPr>
                <a:bodyPr/>
                <a:lstStyle/>
                <a:p>
                  <a:pPr>
                    <a:defRPr sz="500" baseline="0"/>
                  </a:pPr>
                  <a:endParaRPr lang="es-AR"/>
                </a:p>
              </c:txPr>
              <c:showLegendKey val="0"/>
              <c:showVal val="0"/>
              <c:showCatName val="1"/>
              <c:showSerName val="0"/>
              <c:showPercent val="1"/>
              <c:showBubbleSize val="0"/>
            </c:dLbl>
            <c:dLbl>
              <c:idx val="20"/>
              <c:layout>
                <c:manualLayout>
                  <c:x val="-1.1757952820057031E-2"/>
                  <c:y val="-3.7895903499306771E-2"/>
                </c:manualLayout>
              </c:layout>
              <c:showLegendKey val="0"/>
              <c:showVal val="0"/>
              <c:showCatName val="1"/>
              <c:showSerName val="0"/>
              <c:showPercent val="1"/>
              <c:showBubbleSize val="0"/>
            </c:dLbl>
            <c:dLbl>
              <c:idx val="22"/>
              <c:layout>
                <c:manualLayout>
                  <c:x val="-6.9959819279339329E-3"/>
                  <c:y val="-5.7809786736024764E-2"/>
                </c:manualLayout>
              </c:layout>
              <c:showLegendKey val="0"/>
              <c:showVal val="0"/>
              <c:showCatName val="1"/>
              <c:showSerName val="0"/>
              <c:showPercent val="1"/>
              <c:showBubbleSize val="0"/>
            </c:dLbl>
            <c:dLbl>
              <c:idx val="24"/>
              <c:layout>
                <c:manualLayout>
                  <c:x val="-1.7818159093434063E-2"/>
                  <c:y val="0"/>
                </c:manualLayout>
              </c:layout>
              <c:showLegendKey val="0"/>
              <c:showVal val="0"/>
              <c:showCatName val="1"/>
              <c:showSerName val="0"/>
              <c:showPercent val="1"/>
              <c:showBubbleSize val="0"/>
            </c:dLbl>
            <c:txPr>
              <a:bodyPr/>
              <a:lstStyle/>
              <a:p>
                <a:pPr>
                  <a:defRPr sz="400" baseline="0"/>
                </a:pPr>
                <a:endParaRPr lang="es-AR"/>
              </a:p>
            </c:txPr>
            <c:showLegendKey val="0"/>
            <c:showVal val="0"/>
            <c:showCatName val="1"/>
            <c:showSerName val="0"/>
            <c:showPercent val="1"/>
            <c:showBubbleSize val="0"/>
            <c:showLeaderLines val="1"/>
          </c:dLbls>
          <c:cat>
            <c:strRef>
              <c:f>Hoja1!$A$2:$A$27</c:f>
              <c:strCache>
                <c:ptCount val="26"/>
                <c:pt idx="0">
                  <c:v>Agrupación San Antonio</c:v>
                </c:pt>
                <c:pt idx="1">
                  <c:v>A. O. M. S.A.</c:v>
                </c:pt>
                <c:pt idx="2">
                  <c:v>Aripar Cereales S.A.</c:v>
                </c:pt>
                <c:pt idx="3">
                  <c:v>BH Biocomb. S.A.</c:v>
                </c:pt>
                <c:pt idx="4">
                  <c:v>Bio Bahia</c:v>
                </c:pt>
                <c:pt idx="5">
                  <c:v>Bio Nogoyá S.A.</c:v>
                </c:pt>
                <c:pt idx="6">
                  <c:v>Colallao del Valle S.A.</c:v>
                </c:pt>
                <c:pt idx="7">
                  <c:v>Diaser S.A</c:v>
                </c:pt>
                <c:pt idx="8">
                  <c:v>El Albardón</c:v>
                </c:pt>
                <c:pt idx="9">
                  <c:v>E. R. A. SRL</c:v>
                </c:pt>
                <c:pt idx="10">
                  <c:v>ENRESA</c:v>
                </c:pt>
                <c:pt idx="11">
                  <c:v>H. Bolzan &amp; Cía S.A.</c:v>
                </c:pt>
                <c:pt idx="12">
                  <c:v>Maikop S.A.</c:v>
                </c:pt>
                <c:pt idx="13">
                  <c:v>New Fuel</c:v>
                </c:pt>
                <c:pt idx="14">
                  <c:v>Pampa Bio S.A.</c:v>
                </c:pt>
                <c:pt idx="15">
                  <c:v>Prochem Bio S.A.</c:v>
                </c:pt>
                <c:pt idx="16">
                  <c:v>Rosario Bioenergy S.A.</c:v>
                </c:pt>
                <c:pt idx="17">
                  <c:v>Soyenergy S.A.</c:v>
                </c:pt>
                <c:pt idx="18">
                  <c:v>Biobin</c:v>
                </c:pt>
                <c:pt idx="19">
                  <c:v>Biomadero S.A.</c:v>
                </c:pt>
                <c:pt idx="20">
                  <c:v>Biorramallo</c:v>
                </c:pt>
                <c:pt idx="21">
                  <c:v>Cremer y Asoc. S.A.</c:v>
                </c:pt>
                <c:pt idx="22">
                  <c:v>Diferoil S.A.</c:v>
                </c:pt>
                <c:pt idx="23">
                  <c:v>Doble L Bioenergía S.A.</c:v>
                </c:pt>
                <c:pt idx="24">
                  <c:v>Viluco S.A.</c:v>
                </c:pt>
                <c:pt idx="25">
                  <c:v>Cremer - Latín Bio</c:v>
                </c:pt>
              </c:strCache>
            </c:strRef>
          </c:cat>
          <c:val>
            <c:numRef>
              <c:f>Hoja1!$B$2:$B$27</c:f>
              <c:numCache>
                <c:formatCode>#,##0</c:formatCode>
                <c:ptCount val="26"/>
                <c:pt idx="0">
                  <c:v>50000</c:v>
                </c:pt>
                <c:pt idx="1">
                  <c:v>48000</c:v>
                </c:pt>
                <c:pt idx="2">
                  <c:v>50000</c:v>
                </c:pt>
                <c:pt idx="3">
                  <c:v>10800</c:v>
                </c:pt>
                <c:pt idx="4">
                  <c:v>50000</c:v>
                </c:pt>
                <c:pt idx="5">
                  <c:v>50000</c:v>
                </c:pt>
                <c:pt idx="6">
                  <c:v>18000</c:v>
                </c:pt>
                <c:pt idx="7">
                  <c:v>96000</c:v>
                </c:pt>
                <c:pt idx="8">
                  <c:v>100000</c:v>
                </c:pt>
                <c:pt idx="9">
                  <c:v>21600</c:v>
                </c:pt>
                <c:pt idx="10">
                  <c:v>50000</c:v>
                </c:pt>
                <c:pt idx="11">
                  <c:v>10800</c:v>
                </c:pt>
                <c:pt idx="12">
                  <c:v>80000</c:v>
                </c:pt>
                <c:pt idx="13">
                  <c:v>14289</c:v>
                </c:pt>
                <c:pt idx="14">
                  <c:v>50000</c:v>
                </c:pt>
                <c:pt idx="15">
                  <c:v>12000</c:v>
                </c:pt>
                <c:pt idx="16">
                  <c:v>50000</c:v>
                </c:pt>
                <c:pt idx="17">
                  <c:v>18000</c:v>
                </c:pt>
                <c:pt idx="18">
                  <c:v>50000</c:v>
                </c:pt>
                <c:pt idx="19">
                  <c:v>36000</c:v>
                </c:pt>
                <c:pt idx="20">
                  <c:v>50000</c:v>
                </c:pt>
                <c:pt idx="21">
                  <c:v>50000</c:v>
                </c:pt>
                <c:pt idx="22">
                  <c:v>30000</c:v>
                </c:pt>
                <c:pt idx="23">
                  <c:v>10800</c:v>
                </c:pt>
                <c:pt idx="24">
                  <c:v>200000</c:v>
                </c:pt>
                <c:pt idx="25">
                  <c:v>50000</c:v>
                </c:pt>
              </c:numCache>
            </c:numRef>
          </c:val>
        </c:ser>
        <c:dLbls>
          <c:showLegendKey val="0"/>
          <c:showVal val="1"/>
          <c:showCatName val="0"/>
          <c:showSerName val="0"/>
          <c:showPercent val="0"/>
          <c:showBubbleSize val="0"/>
          <c:showLeaderLines val="1"/>
        </c:dLbls>
      </c:pie3DChart>
    </c:plotArea>
    <c:legend>
      <c:legendPos val="b"/>
      <c:layout>
        <c:manualLayout>
          <c:xMode val="edge"/>
          <c:yMode val="edge"/>
          <c:x val="1.7617949857423241E-2"/>
          <c:y val="0.49704503913568204"/>
          <c:w val="0.98238205014257673"/>
          <c:h val="0.4884588546478093"/>
        </c:manualLayout>
      </c:layout>
      <c:overlay val="0"/>
    </c:legend>
    <c:plotVisOnly val="1"/>
    <c:dispBlanksAs val="gap"/>
    <c:showDLblsOverMax val="0"/>
  </c:chart>
  <c:txPr>
    <a:bodyPr/>
    <a:lstStyle/>
    <a:p>
      <a:pPr>
        <a:defRPr sz="800" baseline="0"/>
      </a:pPr>
      <a:endParaRPr lang="es-A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6.1001263374689876E-2"/>
          <c:y val="6.5994845127057791E-2"/>
          <c:w val="0.92359636930641897"/>
          <c:h val="0.74207872896857185"/>
        </c:manualLayout>
      </c:layout>
      <c:bar3DChart>
        <c:barDir val="col"/>
        <c:grouping val="stacked"/>
        <c:varyColors val="0"/>
        <c:ser>
          <c:idx val="0"/>
          <c:order val="0"/>
          <c:tx>
            <c:strRef>
              <c:f>Hoja1!$B$3</c:f>
              <c:strCache>
                <c:ptCount val="1"/>
                <c:pt idx="0">
                  <c:v>TON</c:v>
                </c:pt>
              </c:strCache>
            </c:strRef>
          </c:tx>
          <c:invertIfNegative val="0"/>
          <c:cat>
            <c:numRef>
              <c:f>Hoja1!$A$4:$A$82</c:f>
              <c:numCache>
                <c:formatCode>mmm\-yy</c:formatCode>
                <c:ptCount val="79"/>
                <c:pt idx="0">
                  <c:v>39448</c:v>
                </c:pt>
                <c:pt idx="1">
                  <c:v>39479</c:v>
                </c:pt>
                <c:pt idx="2">
                  <c:v>39508</c:v>
                </c:pt>
                <c:pt idx="3">
                  <c:v>39539</c:v>
                </c:pt>
                <c:pt idx="4">
                  <c:v>39569</c:v>
                </c:pt>
                <c:pt idx="5">
                  <c:v>39600</c:v>
                </c:pt>
                <c:pt idx="6">
                  <c:v>39630</c:v>
                </c:pt>
                <c:pt idx="7">
                  <c:v>39661</c:v>
                </c:pt>
                <c:pt idx="8">
                  <c:v>39692</c:v>
                </c:pt>
                <c:pt idx="9">
                  <c:v>39722</c:v>
                </c:pt>
                <c:pt idx="10">
                  <c:v>39753</c:v>
                </c:pt>
                <c:pt idx="11">
                  <c:v>39783</c:v>
                </c:pt>
                <c:pt idx="12">
                  <c:v>39814</c:v>
                </c:pt>
                <c:pt idx="13">
                  <c:v>39845</c:v>
                </c:pt>
                <c:pt idx="14">
                  <c:v>39873</c:v>
                </c:pt>
                <c:pt idx="15">
                  <c:v>39904</c:v>
                </c:pt>
                <c:pt idx="16">
                  <c:v>39934</c:v>
                </c:pt>
                <c:pt idx="17">
                  <c:v>39965</c:v>
                </c:pt>
                <c:pt idx="18">
                  <c:v>39995</c:v>
                </c:pt>
                <c:pt idx="19">
                  <c:v>40026</c:v>
                </c:pt>
                <c:pt idx="20">
                  <c:v>40057</c:v>
                </c:pt>
                <c:pt idx="21">
                  <c:v>40087</c:v>
                </c:pt>
                <c:pt idx="22">
                  <c:v>40118</c:v>
                </c:pt>
                <c:pt idx="23">
                  <c:v>40148</c:v>
                </c:pt>
                <c:pt idx="24">
                  <c:v>40179</c:v>
                </c:pt>
                <c:pt idx="25">
                  <c:v>40210</c:v>
                </c:pt>
                <c:pt idx="26">
                  <c:v>40238</c:v>
                </c:pt>
                <c:pt idx="27">
                  <c:v>40269</c:v>
                </c:pt>
                <c:pt idx="28">
                  <c:v>40299</c:v>
                </c:pt>
                <c:pt idx="29">
                  <c:v>40330</c:v>
                </c:pt>
                <c:pt idx="30">
                  <c:v>40360</c:v>
                </c:pt>
                <c:pt idx="31">
                  <c:v>40391</c:v>
                </c:pt>
                <c:pt idx="32">
                  <c:v>40422</c:v>
                </c:pt>
                <c:pt idx="33">
                  <c:v>40452</c:v>
                </c:pt>
                <c:pt idx="34">
                  <c:v>40483</c:v>
                </c:pt>
                <c:pt idx="35">
                  <c:v>40513</c:v>
                </c:pt>
                <c:pt idx="36">
                  <c:v>40544</c:v>
                </c:pt>
                <c:pt idx="37">
                  <c:v>40575</c:v>
                </c:pt>
                <c:pt idx="38">
                  <c:v>40603</c:v>
                </c:pt>
                <c:pt idx="39">
                  <c:v>40634</c:v>
                </c:pt>
                <c:pt idx="40">
                  <c:v>40664</c:v>
                </c:pt>
                <c:pt idx="41">
                  <c:v>40695</c:v>
                </c:pt>
                <c:pt idx="42">
                  <c:v>40725</c:v>
                </c:pt>
                <c:pt idx="43">
                  <c:v>40756</c:v>
                </c:pt>
                <c:pt idx="44">
                  <c:v>40787</c:v>
                </c:pt>
                <c:pt idx="45">
                  <c:v>40817</c:v>
                </c:pt>
                <c:pt idx="46">
                  <c:v>40848</c:v>
                </c:pt>
                <c:pt idx="47">
                  <c:v>40878</c:v>
                </c:pt>
                <c:pt idx="48">
                  <c:v>40909</c:v>
                </c:pt>
                <c:pt idx="49">
                  <c:v>40940</c:v>
                </c:pt>
                <c:pt idx="50">
                  <c:v>40969</c:v>
                </c:pt>
                <c:pt idx="51">
                  <c:v>41000</c:v>
                </c:pt>
                <c:pt idx="52">
                  <c:v>41030</c:v>
                </c:pt>
                <c:pt idx="53">
                  <c:v>41061</c:v>
                </c:pt>
                <c:pt idx="54">
                  <c:v>41091</c:v>
                </c:pt>
                <c:pt idx="55">
                  <c:v>41122</c:v>
                </c:pt>
                <c:pt idx="56">
                  <c:v>41153</c:v>
                </c:pt>
                <c:pt idx="57">
                  <c:v>41183</c:v>
                </c:pt>
                <c:pt idx="58">
                  <c:v>41214</c:v>
                </c:pt>
                <c:pt idx="59">
                  <c:v>41244</c:v>
                </c:pt>
                <c:pt idx="60">
                  <c:v>41275</c:v>
                </c:pt>
                <c:pt idx="61">
                  <c:v>41306</c:v>
                </c:pt>
                <c:pt idx="62">
                  <c:v>41334</c:v>
                </c:pt>
                <c:pt idx="63">
                  <c:v>41365</c:v>
                </c:pt>
                <c:pt idx="64">
                  <c:v>41395</c:v>
                </c:pt>
                <c:pt idx="65">
                  <c:v>41426</c:v>
                </c:pt>
                <c:pt idx="66">
                  <c:v>41456</c:v>
                </c:pt>
                <c:pt idx="67">
                  <c:v>41487</c:v>
                </c:pt>
                <c:pt idx="68">
                  <c:v>41518</c:v>
                </c:pt>
                <c:pt idx="69">
                  <c:v>41548</c:v>
                </c:pt>
                <c:pt idx="70">
                  <c:v>41579</c:v>
                </c:pt>
                <c:pt idx="71">
                  <c:v>41609</c:v>
                </c:pt>
                <c:pt idx="72">
                  <c:v>41640</c:v>
                </c:pt>
                <c:pt idx="73">
                  <c:v>41671</c:v>
                </c:pt>
                <c:pt idx="74">
                  <c:v>41699</c:v>
                </c:pt>
                <c:pt idx="75">
                  <c:v>41730</c:v>
                </c:pt>
                <c:pt idx="76">
                  <c:v>41760</c:v>
                </c:pt>
                <c:pt idx="77">
                  <c:v>41791</c:v>
                </c:pt>
                <c:pt idx="78">
                  <c:v>41821</c:v>
                </c:pt>
              </c:numCache>
            </c:numRef>
          </c:cat>
          <c:val>
            <c:numRef>
              <c:f>Hoja1!$B$4:$B$82</c:f>
              <c:numCache>
                <c:formatCode>#,##0</c:formatCode>
                <c:ptCount val="79"/>
                <c:pt idx="0">
                  <c:v>47421</c:v>
                </c:pt>
                <c:pt idx="1">
                  <c:v>38747</c:v>
                </c:pt>
                <c:pt idx="2">
                  <c:v>42095</c:v>
                </c:pt>
                <c:pt idx="3">
                  <c:v>43881</c:v>
                </c:pt>
                <c:pt idx="4">
                  <c:v>51679</c:v>
                </c:pt>
                <c:pt idx="5">
                  <c:v>50726</c:v>
                </c:pt>
                <c:pt idx="6">
                  <c:v>71888</c:v>
                </c:pt>
                <c:pt idx="7">
                  <c:v>91595</c:v>
                </c:pt>
                <c:pt idx="8">
                  <c:v>83924</c:v>
                </c:pt>
                <c:pt idx="9">
                  <c:v>97429</c:v>
                </c:pt>
                <c:pt idx="10">
                  <c:v>79530</c:v>
                </c:pt>
                <c:pt idx="11">
                  <c:v>13152</c:v>
                </c:pt>
                <c:pt idx="12">
                  <c:v>27500</c:v>
                </c:pt>
                <c:pt idx="13">
                  <c:v>47025</c:v>
                </c:pt>
                <c:pt idx="14">
                  <c:v>67849</c:v>
                </c:pt>
                <c:pt idx="15">
                  <c:v>84925</c:v>
                </c:pt>
                <c:pt idx="16">
                  <c:v>91739</c:v>
                </c:pt>
                <c:pt idx="17">
                  <c:v>94213</c:v>
                </c:pt>
                <c:pt idx="18">
                  <c:v>133120</c:v>
                </c:pt>
                <c:pt idx="19">
                  <c:v>127182</c:v>
                </c:pt>
                <c:pt idx="20">
                  <c:v>142329</c:v>
                </c:pt>
                <c:pt idx="21">
                  <c:v>111600</c:v>
                </c:pt>
                <c:pt idx="22">
                  <c:v>93618</c:v>
                </c:pt>
                <c:pt idx="23">
                  <c:v>126889</c:v>
                </c:pt>
                <c:pt idx="24">
                  <c:v>140247</c:v>
                </c:pt>
                <c:pt idx="25">
                  <c:v>112508</c:v>
                </c:pt>
                <c:pt idx="26">
                  <c:v>107929</c:v>
                </c:pt>
                <c:pt idx="27">
                  <c:v>141433</c:v>
                </c:pt>
                <c:pt idx="28">
                  <c:v>157865</c:v>
                </c:pt>
                <c:pt idx="29">
                  <c:v>156019</c:v>
                </c:pt>
                <c:pt idx="30">
                  <c:v>165098</c:v>
                </c:pt>
                <c:pt idx="31">
                  <c:v>164382</c:v>
                </c:pt>
                <c:pt idx="32">
                  <c:v>157835</c:v>
                </c:pt>
                <c:pt idx="33">
                  <c:v>180593</c:v>
                </c:pt>
                <c:pt idx="34">
                  <c:v>177578</c:v>
                </c:pt>
                <c:pt idx="35">
                  <c:v>153415</c:v>
                </c:pt>
                <c:pt idx="36">
                  <c:v>152409</c:v>
                </c:pt>
                <c:pt idx="37">
                  <c:v>140858</c:v>
                </c:pt>
                <c:pt idx="38">
                  <c:v>188060</c:v>
                </c:pt>
                <c:pt idx="39">
                  <c:v>201377</c:v>
                </c:pt>
                <c:pt idx="40">
                  <c:v>219703</c:v>
                </c:pt>
                <c:pt idx="41">
                  <c:v>207380</c:v>
                </c:pt>
                <c:pt idx="42">
                  <c:v>222315</c:v>
                </c:pt>
                <c:pt idx="43">
                  <c:v>223937</c:v>
                </c:pt>
                <c:pt idx="44">
                  <c:v>208434</c:v>
                </c:pt>
                <c:pt idx="45">
                  <c:v>234989</c:v>
                </c:pt>
                <c:pt idx="46">
                  <c:v>209797</c:v>
                </c:pt>
                <c:pt idx="47">
                  <c:v>217422</c:v>
                </c:pt>
                <c:pt idx="48">
                  <c:v>257933</c:v>
                </c:pt>
                <c:pt idx="49">
                  <c:v>240003</c:v>
                </c:pt>
                <c:pt idx="50">
                  <c:v>212499</c:v>
                </c:pt>
                <c:pt idx="51">
                  <c:v>236400</c:v>
                </c:pt>
                <c:pt idx="52">
                  <c:v>237508</c:v>
                </c:pt>
                <c:pt idx="53">
                  <c:v>231038</c:v>
                </c:pt>
                <c:pt idx="54">
                  <c:v>246341</c:v>
                </c:pt>
                <c:pt idx="55">
                  <c:v>233829</c:v>
                </c:pt>
                <c:pt idx="56">
                  <c:v>133051</c:v>
                </c:pt>
                <c:pt idx="57">
                  <c:v>137989</c:v>
                </c:pt>
                <c:pt idx="58">
                  <c:v>153248</c:v>
                </c:pt>
                <c:pt idx="59">
                  <c:v>135299</c:v>
                </c:pt>
                <c:pt idx="60">
                  <c:v>158499</c:v>
                </c:pt>
                <c:pt idx="61">
                  <c:v>113745</c:v>
                </c:pt>
                <c:pt idx="62">
                  <c:v>117314</c:v>
                </c:pt>
                <c:pt idx="63">
                  <c:v>161051</c:v>
                </c:pt>
                <c:pt idx="64">
                  <c:v>120173</c:v>
                </c:pt>
                <c:pt idx="65">
                  <c:v>144813</c:v>
                </c:pt>
                <c:pt idx="66">
                  <c:v>190969</c:v>
                </c:pt>
                <c:pt idx="67">
                  <c:v>192636</c:v>
                </c:pt>
                <c:pt idx="68">
                  <c:v>225107</c:v>
                </c:pt>
                <c:pt idx="69">
                  <c:v>244796</c:v>
                </c:pt>
                <c:pt idx="70">
                  <c:v>218241</c:v>
                </c:pt>
                <c:pt idx="71">
                  <c:v>109727</c:v>
                </c:pt>
                <c:pt idx="72">
                  <c:v>140472</c:v>
                </c:pt>
                <c:pt idx="73">
                  <c:v>132588</c:v>
                </c:pt>
                <c:pt idx="74">
                  <c:v>121194</c:v>
                </c:pt>
                <c:pt idx="75">
                  <c:v>143702</c:v>
                </c:pt>
                <c:pt idx="76">
                  <c:v>228069.51</c:v>
                </c:pt>
                <c:pt idx="77">
                  <c:v>250044</c:v>
                </c:pt>
                <c:pt idx="78">
                  <c:v>275067</c:v>
                </c:pt>
              </c:numCache>
            </c:numRef>
          </c:val>
        </c:ser>
        <c:dLbls>
          <c:showLegendKey val="0"/>
          <c:showVal val="0"/>
          <c:showCatName val="0"/>
          <c:showSerName val="0"/>
          <c:showPercent val="0"/>
          <c:showBubbleSize val="0"/>
        </c:dLbls>
        <c:gapWidth val="150"/>
        <c:shape val="box"/>
        <c:axId val="119972352"/>
        <c:axId val="120115136"/>
        <c:axId val="0"/>
      </c:bar3DChart>
      <c:dateAx>
        <c:axId val="119972352"/>
        <c:scaling>
          <c:orientation val="minMax"/>
        </c:scaling>
        <c:delete val="0"/>
        <c:axPos val="b"/>
        <c:numFmt formatCode="mmm\-yy" sourceLinked="1"/>
        <c:majorTickMark val="out"/>
        <c:minorTickMark val="none"/>
        <c:tickLblPos val="nextTo"/>
        <c:txPr>
          <a:bodyPr/>
          <a:lstStyle/>
          <a:p>
            <a:pPr>
              <a:defRPr sz="800"/>
            </a:pPr>
            <a:endParaRPr lang="es-AR"/>
          </a:p>
        </c:txPr>
        <c:crossAx val="120115136"/>
        <c:crosses val="autoZero"/>
        <c:auto val="1"/>
        <c:lblOffset val="100"/>
        <c:baseTimeUnit val="months"/>
      </c:dateAx>
      <c:valAx>
        <c:axId val="120115136"/>
        <c:scaling>
          <c:orientation val="minMax"/>
        </c:scaling>
        <c:delete val="0"/>
        <c:axPos val="l"/>
        <c:majorGridlines/>
        <c:numFmt formatCode="#,##0" sourceLinked="1"/>
        <c:majorTickMark val="out"/>
        <c:minorTickMark val="none"/>
        <c:tickLblPos val="nextTo"/>
        <c:crossAx val="119972352"/>
        <c:crosses val="autoZero"/>
        <c:crossBetween val="between"/>
      </c:valAx>
    </c:plotArea>
    <c:plotVisOnly val="1"/>
    <c:dispBlanksAs val="gap"/>
    <c:showDLblsOverMax val="0"/>
  </c:chart>
  <c:txPr>
    <a:bodyPr/>
    <a:lstStyle/>
    <a:p>
      <a:pPr>
        <a:defRPr sz="900"/>
      </a:pPr>
      <a:endParaRPr lang="es-A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stacked"/>
        <c:varyColors val="0"/>
        <c:ser>
          <c:idx val="0"/>
          <c:order val="0"/>
          <c:tx>
            <c:strRef>
              <c:f>Hoja1!$B$1</c:f>
              <c:strCache>
                <c:ptCount val="1"/>
                <c:pt idx="0">
                  <c:v>Columna1</c:v>
                </c:pt>
              </c:strCache>
            </c:strRef>
          </c:tx>
          <c:invertIfNegative val="0"/>
          <c:cat>
            <c:numRef>
              <c:f>Hoja1!$A$2:$A$80</c:f>
              <c:numCache>
                <c:formatCode>mmm\-yy</c:formatCode>
                <c:ptCount val="79"/>
                <c:pt idx="0">
                  <c:v>39448</c:v>
                </c:pt>
                <c:pt idx="1">
                  <c:v>39479</c:v>
                </c:pt>
                <c:pt idx="2">
                  <c:v>39508</c:v>
                </c:pt>
                <c:pt idx="3">
                  <c:v>39539</c:v>
                </c:pt>
                <c:pt idx="4">
                  <c:v>39569</c:v>
                </c:pt>
                <c:pt idx="5">
                  <c:v>39600</c:v>
                </c:pt>
                <c:pt idx="6">
                  <c:v>39630</c:v>
                </c:pt>
                <c:pt idx="7">
                  <c:v>39661</c:v>
                </c:pt>
                <c:pt idx="8">
                  <c:v>39692</c:v>
                </c:pt>
                <c:pt idx="9">
                  <c:v>39722</c:v>
                </c:pt>
                <c:pt idx="10">
                  <c:v>39753</c:v>
                </c:pt>
                <c:pt idx="11">
                  <c:v>39783</c:v>
                </c:pt>
                <c:pt idx="12">
                  <c:v>39814</c:v>
                </c:pt>
                <c:pt idx="13">
                  <c:v>39845</c:v>
                </c:pt>
                <c:pt idx="14">
                  <c:v>39873</c:v>
                </c:pt>
                <c:pt idx="15">
                  <c:v>39904</c:v>
                </c:pt>
                <c:pt idx="16">
                  <c:v>39934</c:v>
                </c:pt>
                <c:pt idx="17">
                  <c:v>39965</c:v>
                </c:pt>
                <c:pt idx="18">
                  <c:v>39995</c:v>
                </c:pt>
                <c:pt idx="19">
                  <c:v>40026</c:v>
                </c:pt>
                <c:pt idx="20">
                  <c:v>40057</c:v>
                </c:pt>
                <c:pt idx="21">
                  <c:v>40087</c:v>
                </c:pt>
                <c:pt idx="22">
                  <c:v>40118</c:v>
                </c:pt>
                <c:pt idx="23">
                  <c:v>40148</c:v>
                </c:pt>
                <c:pt idx="24">
                  <c:v>40179</c:v>
                </c:pt>
                <c:pt idx="25">
                  <c:v>40210</c:v>
                </c:pt>
                <c:pt idx="26">
                  <c:v>40238</c:v>
                </c:pt>
                <c:pt idx="27">
                  <c:v>40269</c:v>
                </c:pt>
                <c:pt idx="28">
                  <c:v>40299</c:v>
                </c:pt>
                <c:pt idx="29">
                  <c:v>40330</c:v>
                </c:pt>
                <c:pt idx="30">
                  <c:v>40360</c:v>
                </c:pt>
                <c:pt idx="31">
                  <c:v>40391</c:v>
                </c:pt>
                <c:pt idx="32">
                  <c:v>40422</c:v>
                </c:pt>
                <c:pt idx="33">
                  <c:v>40452</c:v>
                </c:pt>
                <c:pt idx="34">
                  <c:v>40483</c:v>
                </c:pt>
                <c:pt idx="35">
                  <c:v>40513</c:v>
                </c:pt>
                <c:pt idx="36">
                  <c:v>40544</c:v>
                </c:pt>
                <c:pt idx="37">
                  <c:v>40575</c:v>
                </c:pt>
                <c:pt idx="38">
                  <c:v>40603</c:v>
                </c:pt>
                <c:pt idx="39">
                  <c:v>40634</c:v>
                </c:pt>
                <c:pt idx="40">
                  <c:v>40664</c:v>
                </c:pt>
                <c:pt idx="41">
                  <c:v>40695</c:v>
                </c:pt>
                <c:pt idx="42">
                  <c:v>40725</c:v>
                </c:pt>
                <c:pt idx="43">
                  <c:v>40756</c:v>
                </c:pt>
                <c:pt idx="44">
                  <c:v>40787</c:v>
                </c:pt>
                <c:pt idx="45">
                  <c:v>40817</c:v>
                </c:pt>
                <c:pt idx="46">
                  <c:v>40848</c:v>
                </c:pt>
                <c:pt idx="47">
                  <c:v>40878</c:v>
                </c:pt>
                <c:pt idx="48">
                  <c:v>40909</c:v>
                </c:pt>
                <c:pt idx="49">
                  <c:v>40940</c:v>
                </c:pt>
                <c:pt idx="50">
                  <c:v>40969</c:v>
                </c:pt>
                <c:pt idx="51">
                  <c:v>41000</c:v>
                </c:pt>
                <c:pt idx="52">
                  <c:v>41030</c:v>
                </c:pt>
                <c:pt idx="53">
                  <c:v>41061</c:v>
                </c:pt>
                <c:pt idx="54">
                  <c:v>41091</c:v>
                </c:pt>
                <c:pt idx="55">
                  <c:v>41122</c:v>
                </c:pt>
                <c:pt idx="56">
                  <c:v>41153</c:v>
                </c:pt>
                <c:pt idx="57">
                  <c:v>41183</c:v>
                </c:pt>
                <c:pt idx="58">
                  <c:v>41214</c:v>
                </c:pt>
                <c:pt idx="59">
                  <c:v>41244</c:v>
                </c:pt>
                <c:pt idx="60">
                  <c:v>41275</c:v>
                </c:pt>
                <c:pt idx="61">
                  <c:v>41306</c:v>
                </c:pt>
                <c:pt idx="62">
                  <c:v>41334</c:v>
                </c:pt>
                <c:pt idx="63">
                  <c:v>41365</c:v>
                </c:pt>
                <c:pt idx="64">
                  <c:v>41395</c:v>
                </c:pt>
                <c:pt idx="65">
                  <c:v>41426</c:v>
                </c:pt>
                <c:pt idx="66">
                  <c:v>41456</c:v>
                </c:pt>
                <c:pt idx="67">
                  <c:v>41487</c:v>
                </c:pt>
                <c:pt idx="68">
                  <c:v>41518</c:v>
                </c:pt>
                <c:pt idx="69">
                  <c:v>41548</c:v>
                </c:pt>
                <c:pt idx="70">
                  <c:v>41579</c:v>
                </c:pt>
                <c:pt idx="71">
                  <c:v>41609</c:v>
                </c:pt>
                <c:pt idx="72">
                  <c:v>41640</c:v>
                </c:pt>
                <c:pt idx="73">
                  <c:v>41671</c:v>
                </c:pt>
                <c:pt idx="74">
                  <c:v>41699</c:v>
                </c:pt>
                <c:pt idx="75">
                  <c:v>41730</c:v>
                </c:pt>
                <c:pt idx="76">
                  <c:v>41760</c:v>
                </c:pt>
                <c:pt idx="77">
                  <c:v>41791</c:v>
                </c:pt>
                <c:pt idx="78">
                  <c:v>41821</c:v>
                </c:pt>
              </c:numCache>
            </c:numRef>
          </c:cat>
          <c:val>
            <c:numRef>
              <c:f>Hoja1!$B$2:$B$80</c:f>
              <c:numCache>
                <c:formatCode>#,##0</c:formatCode>
                <c:ptCount val="79"/>
                <c:pt idx="0">
                  <c:v>42899</c:v>
                </c:pt>
                <c:pt idx="1">
                  <c:v>25408</c:v>
                </c:pt>
                <c:pt idx="2">
                  <c:v>51164</c:v>
                </c:pt>
                <c:pt idx="3">
                  <c:v>55444</c:v>
                </c:pt>
                <c:pt idx="4">
                  <c:v>44150</c:v>
                </c:pt>
                <c:pt idx="5">
                  <c:v>21299</c:v>
                </c:pt>
                <c:pt idx="6">
                  <c:v>62680</c:v>
                </c:pt>
                <c:pt idx="7">
                  <c:v>90353</c:v>
                </c:pt>
                <c:pt idx="8">
                  <c:v>107244</c:v>
                </c:pt>
                <c:pt idx="9">
                  <c:v>91516</c:v>
                </c:pt>
                <c:pt idx="10">
                  <c:v>38889</c:v>
                </c:pt>
                <c:pt idx="11">
                  <c:v>49308</c:v>
                </c:pt>
                <c:pt idx="12">
                  <c:v>27500</c:v>
                </c:pt>
                <c:pt idx="13">
                  <c:v>47025</c:v>
                </c:pt>
                <c:pt idx="14">
                  <c:v>67849</c:v>
                </c:pt>
                <c:pt idx="15">
                  <c:v>84925</c:v>
                </c:pt>
                <c:pt idx="16">
                  <c:v>91739</c:v>
                </c:pt>
                <c:pt idx="17">
                  <c:v>94213</c:v>
                </c:pt>
                <c:pt idx="18">
                  <c:v>133120</c:v>
                </c:pt>
                <c:pt idx="19">
                  <c:v>127182</c:v>
                </c:pt>
                <c:pt idx="20">
                  <c:v>142329</c:v>
                </c:pt>
                <c:pt idx="21">
                  <c:v>111600</c:v>
                </c:pt>
                <c:pt idx="22">
                  <c:v>93618</c:v>
                </c:pt>
                <c:pt idx="23">
                  <c:v>126889</c:v>
                </c:pt>
                <c:pt idx="24">
                  <c:v>153569</c:v>
                </c:pt>
                <c:pt idx="25">
                  <c:v>100306</c:v>
                </c:pt>
                <c:pt idx="26">
                  <c:v>67800</c:v>
                </c:pt>
                <c:pt idx="27">
                  <c:v>107779</c:v>
                </c:pt>
                <c:pt idx="28">
                  <c:v>79757</c:v>
                </c:pt>
                <c:pt idx="29">
                  <c:v>137420</c:v>
                </c:pt>
                <c:pt idx="30">
                  <c:v>97865</c:v>
                </c:pt>
                <c:pt idx="31">
                  <c:v>136329</c:v>
                </c:pt>
                <c:pt idx="32">
                  <c:v>84151</c:v>
                </c:pt>
                <c:pt idx="33">
                  <c:v>128959</c:v>
                </c:pt>
                <c:pt idx="34">
                  <c:v>102345</c:v>
                </c:pt>
                <c:pt idx="35">
                  <c:v>129039</c:v>
                </c:pt>
                <c:pt idx="36">
                  <c:v>105431</c:v>
                </c:pt>
                <c:pt idx="37">
                  <c:v>93625</c:v>
                </c:pt>
                <c:pt idx="38">
                  <c:v>113189</c:v>
                </c:pt>
                <c:pt idx="39">
                  <c:v>119868</c:v>
                </c:pt>
                <c:pt idx="40">
                  <c:v>109618</c:v>
                </c:pt>
                <c:pt idx="41">
                  <c:v>151333</c:v>
                </c:pt>
                <c:pt idx="42">
                  <c:v>157789</c:v>
                </c:pt>
                <c:pt idx="43">
                  <c:v>155776</c:v>
                </c:pt>
                <c:pt idx="44">
                  <c:v>160029</c:v>
                </c:pt>
                <c:pt idx="45">
                  <c:v>198010</c:v>
                </c:pt>
                <c:pt idx="46">
                  <c:v>97477</c:v>
                </c:pt>
                <c:pt idx="47">
                  <c:v>162839</c:v>
                </c:pt>
                <c:pt idx="48">
                  <c:v>141378</c:v>
                </c:pt>
                <c:pt idx="49">
                  <c:v>146960</c:v>
                </c:pt>
                <c:pt idx="50">
                  <c:v>149417</c:v>
                </c:pt>
                <c:pt idx="51">
                  <c:v>187499</c:v>
                </c:pt>
                <c:pt idx="52">
                  <c:v>116280</c:v>
                </c:pt>
                <c:pt idx="53">
                  <c:v>144732</c:v>
                </c:pt>
                <c:pt idx="54">
                  <c:v>181012</c:v>
                </c:pt>
                <c:pt idx="55">
                  <c:v>155776</c:v>
                </c:pt>
                <c:pt idx="56">
                  <c:v>76900</c:v>
                </c:pt>
                <c:pt idx="57">
                  <c:v>72525</c:v>
                </c:pt>
                <c:pt idx="58">
                  <c:v>68305</c:v>
                </c:pt>
                <c:pt idx="59">
                  <c:v>74643</c:v>
                </c:pt>
                <c:pt idx="60">
                  <c:v>107250</c:v>
                </c:pt>
                <c:pt idx="61">
                  <c:v>45000</c:v>
                </c:pt>
                <c:pt idx="62">
                  <c:v>89700</c:v>
                </c:pt>
                <c:pt idx="63">
                  <c:v>84500</c:v>
                </c:pt>
                <c:pt idx="64">
                  <c:v>7621</c:v>
                </c:pt>
                <c:pt idx="65">
                  <c:v>35000</c:v>
                </c:pt>
                <c:pt idx="66">
                  <c:v>91059</c:v>
                </c:pt>
                <c:pt idx="67">
                  <c:v>178095</c:v>
                </c:pt>
                <c:pt idx="68">
                  <c:v>121664</c:v>
                </c:pt>
                <c:pt idx="69">
                  <c:v>196624</c:v>
                </c:pt>
                <c:pt idx="70">
                  <c:v>175996</c:v>
                </c:pt>
                <c:pt idx="71">
                  <c:v>16750</c:v>
                </c:pt>
                <c:pt idx="72">
                  <c:v>34321</c:v>
                </c:pt>
                <c:pt idx="73">
                  <c:v>92755</c:v>
                </c:pt>
                <c:pt idx="74">
                  <c:v>85000</c:v>
                </c:pt>
                <c:pt idx="75">
                  <c:v>48960</c:v>
                </c:pt>
                <c:pt idx="76" formatCode="#,##0.00">
                  <c:v>118100</c:v>
                </c:pt>
                <c:pt idx="77">
                  <c:v>142171</c:v>
                </c:pt>
                <c:pt idx="78">
                  <c:v>199330</c:v>
                </c:pt>
              </c:numCache>
            </c:numRef>
          </c:val>
        </c:ser>
        <c:dLbls>
          <c:showLegendKey val="0"/>
          <c:showVal val="0"/>
          <c:showCatName val="0"/>
          <c:showSerName val="0"/>
          <c:showPercent val="0"/>
          <c:showBubbleSize val="0"/>
        </c:dLbls>
        <c:gapWidth val="150"/>
        <c:shape val="box"/>
        <c:axId val="119972864"/>
        <c:axId val="120117440"/>
        <c:axId val="0"/>
      </c:bar3DChart>
      <c:dateAx>
        <c:axId val="119972864"/>
        <c:scaling>
          <c:orientation val="minMax"/>
        </c:scaling>
        <c:delete val="0"/>
        <c:axPos val="b"/>
        <c:numFmt formatCode="mmm\-yy" sourceLinked="1"/>
        <c:majorTickMark val="out"/>
        <c:minorTickMark val="none"/>
        <c:tickLblPos val="nextTo"/>
        <c:txPr>
          <a:bodyPr/>
          <a:lstStyle/>
          <a:p>
            <a:pPr>
              <a:defRPr sz="800"/>
            </a:pPr>
            <a:endParaRPr lang="es-AR"/>
          </a:p>
        </c:txPr>
        <c:crossAx val="120117440"/>
        <c:crosses val="autoZero"/>
        <c:auto val="1"/>
        <c:lblOffset val="100"/>
        <c:baseTimeUnit val="months"/>
      </c:dateAx>
      <c:valAx>
        <c:axId val="120117440"/>
        <c:scaling>
          <c:orientation val="minMax"/>
        </c:scaling>
        <c:delete val="0"/>
        <c:axPos val="l"/>
        <c:majorGridlines/>
        <c:numFmt formatCode="#,##0" sourceLinked="1"/>
        <c:majorTickMark val="out"/>
        <c:minorTickMark val="none"/>
        <c:tickLblPos val="nextTo"/>
        <c:txPr>
          <a:bodyPr/>
          <a:lstStyle/>
          <a:p>
            <a:pPr>
              <a:defRPr sz="900"/>
            </a:pPr>
            <a:endParaRPr lang="es-AR"/>
          </a:p>
        </c:txPr>
        <c:crossAx val="119972864"/>
        <c:crosses val="autoZero"/>
        <c:crossBetween val="between"/>
      </c:valAx>
    </c:plotArea>
    <c:plotVisOnly val="1"/>
    <c:dispBlanksAs val="gap"/>
    <c:showDLblsOverMax val="0"/>
  </c:chart>
  <c:txPr>
    <a:bodyPr/>
    <a:lstStyle/>
    <a:p>
      <a:pPr>
        <a:defRPr sz="1800"/>
      </a:pPr>
      <a:endParaRPr lang="es-A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3754639930973396E-2"/>
          <c:y val="9.5037903064663615E-2"/>
          <c:w val="0.82445408454097013"/>
          <c:h val="0.67412341781145768"/>
        </c:manualLayout>
      </c:layout>
      <c:barChart>
        <c:barDir val="col"/>
        <c:grouping val="clustered"/>
        <c:varyColors val="0"/>
        <c:ser>
          <c:idx val="0"/>
          <c:order val="0"/>
          <c:tx>
            <c:strRef>
              <c:f>Hoja1!$B$27</c:f>
              <c:strCache>
                <c:ptCount val="1"/>
                <c:pt idx="0">
                  <c:v>GASOIL</c:v>
                </c:pt>
              </c:strCache>
            </c:strRef>
          </c:tx>
          <c:invertIfNegative val="0"/>
          <c:cat>
            <c:numRef>
              <c:f>Hoja1!$C$26:$BC$26</c:f>
              <c:numCache>
                <c:formatCode>mmm\-yy</c:formatCode>
                <c:ptCount val="53"/>
                <c:pt idx="0">
                  <c:v>40238</c:v>
                </c:pt>
                <c:pt idx="1">
                  <c:v>40269</c:v>
                </c:pt>
                <c:pt idx="2">
                  <c:v>40299</c:v>
                </c:pt>
                <c:pt idx="3">
                  <c:v>40330</c:v>
                </c:pt>
                <c:pt idx="4">
                  <c:v>40360</c:v>
                </c:pt>
                <c:pt idx="5">
                  <c:v>40391</c:v>
                </c:pt>
                <c:pt idx="6">
                  <c:v>40422</c:v>
                </c:pt>
                <c:pt idx="7">
                  <c:v>40452</c:v>
                </c:pt>
                <c:pt idx="8">
                  <c:v>40483</c:v>
                </c:pt>
                <c:pt idx="9">
                  <c:v>40513</c:v>
                </c:pt>
                <c:pt idx="10">
                  <c:v>40544</c:v>
                </c:pt>
                <c:pt idx="11">
                  <c:v>40575</c:v>
                </c:pt>
                <c:pt idx="12">
                  <c:v>40603</c:v>
                </c:pt>
                <c:pt idx="13">
                  <c:v>40634</c:v>
                </c:pt>
                <c:pt idx="14">
                  <c:v>40664</c:v>
                </c:pt>
                <c:pt idx="15">
                  <c:v>40695</c:v>
                </c:pt>
                <c:pt idx="16">
                  <c:v>40725</c:v>
                </c:pt>
                <c:pt idx="17">
                  <c:v>40756</c:v>
                </c:pt>
                <c:pt idx="18">
                  <c:v>40787</c:v>
                </c:pt>
                <c:pt idx="19">
                  <c:v>40817</c:v>
                </c:pt>
                <c:pt idx="20">
                  <c:v>40848</c:v>
                </c:pt>
                <c:pt idx="21">
                  <c:v>40878</c:v>
                </c:pt>
                <c:pt idx="22">
                  <c:v>40909</c:v>
                </c:pt>
                <c:pt idx="23">
                  <c:v>40940</c:v>
                </c:pt>
                <c:pt idx="24">
                  <c:v>40969</c:v>
                </c:pt>
                <c:pt idx="25">
                  <c:v>41000</c:v>
                </c:pt>
                <c:pt idx="26">
                  <c:v>41030</c:v>
                </c:pt>
                <c:pt idx="27">
                  <c:v>41061</c:v>
                </c:pt>
                <c:pt idx="28">
                  <c:v>41091</c:v>
                </c:pt>
                <c:pt idx="29">
                  <c:v>41122</c:v>
                </c:pt>
                <c:pt idx="30">
                  <c:v>41153</c:v>
                </c:pt>
                <c:pt idx="31">
                  <c:v>41183</c:v>
                </c:pt>
                <c:pt idx="32">
                  <c:v>41214</c:v>
                </c:pt>
                <c:pt idx="33">
                  <c:v>41244</c:v>
                </c:pt>
                <c:pt idx="34">
                  <c:v>41275</c:v>
                </c:pt>
                <c:pt idx="35">
                  <c:v>41306</c:v>
                </c:pt>
                <c:pt idx="36">
                  <c:v>41334</c:v>
                </c:pt>
                <c:pt idx="37">
                  <c:v>41365</c:v>
                </c:pt>
                <c:pt idx="38">
                  <c:v>41395</c:v>
                </c:pt>
                <c:pt idx="39">
                  <c:v>41426</c:v>
                </c:pt>
                <c:pt idx="40">
                  <c:v>41456</c:v>
                </c:pt>
                <c:pt idx="41">
                  <c:v>41487</c:v>
                </c:pt>
                <c:pt idx="42">
                  <c:v>41518</c:v>
                </c:pt>
                <c:pt idx="43">
                  <c:v>41548</c:v>
                </c:pt>
                <c:pt idx="44">
                  <c:v>41579</c:v>
                </c:pt>
                <c:pt idx="45">
                  <c:v>41609</c:v>
                </c:pt>
                <c:pt idx="46">
                  <c:v>41640</c:v>
                </c:pt>
                <c:pt idx="47">
                  <c:v>41671</c:v>
                </c:pt>
                <c:pt idx="48">
                  <c:v>41699</c:v>
                </c:pt>
                <c:pt idx="49">
                  <c:v>41730</c:v>
                </c:pt>
                <c:pt idx="50">
                  <c:v>41760</c:v>
                </c:pt>
                <c:pt idx="51">
                  <c:v>41791</c:v>
                </c:pt>
                <c:pt idx="52">
                  <c:v>41821</c:v>
                </c:pt>
              </c:numCache>
            </c:numRef>
          </c:cat>
          <c:val>
            <c:numRef>
              <c:f>Hoja1!$C$27:$BC$27</c:f>
              <c:numCache>
                <c:formatCode>#,##0</c:formatCode>
                <c:ptCount val="53"/>
                <c:pt idx="0">
                  <c:v>1212229</c:v>
                </c:pt>
                <c:pt idx="1">
                  <c:v>1202393</c:v>
                </c:pt>
                <c:pt idx="2">
                  <c:v>1175343</c:v>
                </c:pt>
                <c:pt idx="3">
                  <c:v>1122969</c:v>
                </c:pt>
                <c:pt idx="4">
                  <c:v>1161649</c:v>
                </c:pt>
                <c:pt idx="5">
                  <c:v>1152065</c:v>
                </c:pt>
                <c:pt idx="6">
                  <c:v>1122881</c:v>
                </c:pt>
                <c:pt idx="7">
                  <c:v>1154109</c:v>
                </c:pt>
                <c:pt idx="8">
                  <c:v>1182398</c:v>
                </c:pt>
                <c:pt idx="9">
                  <c:v>1238445</c:v>
                </c:pt>
                <c:pt idx="10">
                  <c:v>1134946</c:v>
                </c:pt>
                <c:pt idx="11">
                  <c:v>1034471</c:v>
                </c:pt>
                <c:pt idx="12">
                  <c:v>1217020</c:v>
                </c:pt>
                <c:pt idx="13">
                  <c:v>1223279</c:v>
                </c:pt>
                <c:pt idx="14">
                  <c:v>1185207</c:v>
                </c:pt>
                <c:pt idx="15">
                  <c:v>1157340</c:v>
                </c:pt>
                <c:pt idx="16">
                  <c:v>1195958</c:v>
                </c:pt>
                <c:pt idx="17">
                  <c:v>1214722</c:v>
                </c:pt>
                <c:pt idx="18">
                  <c:v>1208352</c:v>
                </c:pt>
                <c:pt idx="19">
                  <c:v>1186855</c:v>
                </c:pt>
                <c:pt idx="20">
                  <c:v>1206538</c:v>
                </c:pt>
                <c:pt idx="21">
                  <c:v>1245988</c:v>
                </c:pt>
                <c:pt idx="22">
                  <c:v>1115858</c:v>
                </c:pt>
                <c:pt idx="23">
                  <c:v>990590</c:v>
                </c:pt>
                <c:pt idx="24">
                  <c:v>1181400</c:v>
                </c:pt>
                <c:pt idx="25">
                  <c:v>1139481</c:v>
                </c:pt>
                <c:pt idx="26">
                  <c:v>1146684</c:v>
                </c:pt>
                <c:pt idx="27">
                  <c:v>1103075</c:v>
                </c:pt>
                <c:pt idx="28">
                  <c:v>1165876</c:v>
                </c:pt>
                <c:pt idx="29">
                  <c:v>1131598</c:v>
                </c:pt>
                <c:pt idx="30">
                  <c:v>1063625</c:v>
                </c:pt>
                <c:pt idx="31">
                  <c:v>1110989</c:v>
                </c:pt>
                <c:pt idx="32">
                  <c:v>1178707</c:v>
                </c:pt>
                <c:pt idx="33">
                  <c:v>1163946</c:v>
                </c:pt>
                <c:pt idx="34" formatCode="_ * #,##0_ ;_ * \-#,##0_ ;_ * &quot;-&quot;??_ ;_ @_ ">
                  <c:v>1118357</c:v>
                </c:pt>
                <c:pt idx="35" formatCode="_ * #,##0_ ;_ * \-#,##0_ ;_ * &quot;-&quot;??_ ;_ @_ ">
                  <c:v>991259</c:v>
                </c:pt>
                <c:pt idx="36" formatCode="_ * #,##0_ ;_ * \-#,##0_ ;_ * &quot;-&quot;??_ ;_ @_ ">
                  <c:v>1152177</c:v>
                </c:pt>
                <c:pt idx="37" formatCode="_ * #,##0_ ;_ * \-#,##0_ ;_ * &quot;-&quot;??_ ;_ @_ ">
                  <c:v>1198404</c:v>
                </c:pt>
                <c:pt idx="38" formatCode="_ * #,##0_ ;_ * \-#,##0_ ;_ * &quot;-&quot;??_ ;_ @_ ">
                  <c:v>1207693</c:v>
                </c:pt>
                <c:pt idx="39" formatCode="_ * #,##0_ ;_ * \-#,##0_ ;_ * &quot;-&quot;??_ ;_ @_ ">
                  <c:v>1101250</c:v>
                </c:pt>
                <c:pt idx="40" formatCode="_ * #,##0_ ;_ * \-#,##0_ ;_ * &quot;-&quot;??_ ;_ @_ ">
                  <c:v>1175463</c:v>
                </c:pt>
                <c:pt idx="41" formatCode="_ * #,##0_ ;_ * \-#,##0_ ;_ * &quot;-&quot;??_ ;_ @_ ">
                  <c:v>1181437</c:v>
                </c:pt>
                <c:pt idx="42" formatCode="_ * #,##0_ ;_ * \-#,##0_ ;_ * &quot;-&quot;??_ ;_ @_ ">
                  <c:v>1099847</c:v>
                </c:pt>
                <c:pt idx="43" formatCode="_ * #,##0_ ;_ * \-#,##0_ ;_ * &quot;-&quot;??_ ;_ @_ ">
                  <c:v>1183243</c:v>
                </c:pt>
                <c:pt idx="44" formatCode="_ * #,##0_ ;_ * \-#,##0_ ;_ * &quot;-&quot;??_ ;_ @_ ">
                  <c:v>1157184</c:v>
                </c:pt>
                <c:pt idx="45" formatCode="_ * #,##0_ ;_ * \-#,##0_ ;_ * &quot;-&quot;??_ ;_ @_ ">
                  <c:v>1183601</c:v>
                </c:pt>
                <c:pt idx="46" formatCode="_ * #,##0_ ;_ * \-#,##0_ ;_ * &quot;-&quot;??_ ;_ @_ ">
                  <c:v>1098703</c:v>
                </c:pt>
                <c:pt idx="47" formatCode="_ * #,##0_ ;_ * \-#,##0_ ;_ * &quot;-&quot;??_ ;_ @_ ">
                  <c:v>966886</c:v>
                </c:pt>
                <c:pt idx="48" formatCode="_ * #,##0_ ;_ * \-#,##0_ ;_ * &quot;-&quot;??_ ;_ @_ ">
                  <c:v>1091384</c:v>
                </c:pt>
                <c:pt idx="49" formatCode="_ * #,##0_ ;_ * \-#,##0_ ;_ * &quot;-&quot;??_ ;_ @_ ">
                  <c:v>1129175</c:v>
                </c:pt>
                <c:pt idx="50" formatCode="_ * #,##0_ ;_ * \-#,##0_ ;_ * &quot;-&quot;??_ ;_ @_ ">
                  <c:v>1097647</c:v>
                </c:pt>
                <c:pt idx="51" formatCode="_ * #,##0_ ;_ * \-#,##0_ ;_ * &quot;-&quot;??_ ;_ @_ ">
                  <c:v>1097647</c:v>
                </c:pt>
                <c:pt idx="52" formatCode="_ * #,##0_ ;_ * \-#,##0_ ;_ * &quot;-&quot;??_ ;_ @_ ">
                  <c:v>1116155</c:v>
                </c:pt>
              </c:numCache>
            </c:numRef>
          </c:val>
        </c:ser>
        <c:ser>
          <c:idx val="1"/>
          <c:order val="1"/>
          <c:tx>
            <c:strRef>
              <c:f>Hoja1!$B$28</c:f>
              <c:strCache>
                <c:ptCount val="1"/>
                <c:pt idx="0">
                  <c:v>BIODIESEL</c:v>
                </c:pt>
              </c:strCache>
            </c:strRef>
          </c:tx>
          <c:invertIfNegative val="0"/>
          <c:cat>
            <c:numRef>
              <c:f>Hoja1!$C$26:$BC$26</c:f>
              <c:numCache>
                <c:formatCode>mmm\-yy</c:formatCode>
                <c:ptCount val="53"/>
                <c:pt idx="0">
                  <c:v>40238</c:v>
                </c:pt>
                <c:pt idx="1">
                  <c:v>40269</c:v>
                </c:pt>
                <c:pt idx="2">
                  <c:v>40299</c:v>
                </c:pt>
                <c:pt idx="3">
                  <c:v>40330</c:v>
                </c:pt>
                <c:pt idx="4">
                  <c:v>40360</c:v>
                </c:pt>
                <c:pt idx="5">
                  <c:v>40391</c:v>
                </c:pt>
                <c:pt idx="6">
                  <c:v>40422</c:v>
                </c:pt>
                <c:pt idx="7">
                  <c:v>40452</c:v>
                </c:pt>
                <c:pt idx="8">
                  <c:v>40483</c:v>
                </c:pt>
                <c:pt idx="9">
                  <c:v>40513</c:v>
                </c:pt>
                <c:pt idx="10">
                  <c:v>40544</c:v>
                </c:pt>
                <c:pt idx="11">
                  <c:v>40575</c:v>
                </c:pt>
                <c:pt idx="12">
                  <c:v>40603</c:v>
                </c:pt>
                <c:pt idx="13">
                  <c:v>40634</c:v>
                </c:pt>
                <c:pt idx="14">
                  <c:v>40664</c:v>
                </c:pt>
                <c:pt idx="15">
                  <c:v>40695</c:v>
                </c:pt>
                <c:pt idx="16">
                  <c:v>40725</c:v>
                </c:pt>
                <c:pt idx="17">
                  <c:v>40756</c:v>
                </c:pt>
                <c:pt idx="18">
                  <c:v>40787</c:v>
                </c:pt>
                <c:pt idx="19">
                  <c:v>40817</c:v>
                </c:pt>
                <c:pt idx="20">
                  <c:v>40848</c:v>
                </c:pt>
                <c:pt idx="21">
                  <c:v>40878</c:v>
                </c:pt>
                <c:pt idx="22">
                  <c:v>40909</c:v>
                </c:pt>
                <c:pt idx="23">
                  <c:v>40940</c:v>
                </c:pt>
                <c:pt idx="24">
                  <c:v>40969</c:v>
                </c:pt>
                <c:pt idx="25">
                  <c:v>41000</c:v>
                </c:pt>
                <c:pt idx="26">
                  <c:v>41030</c:v>
                </c:pt>
                <c:pt idx="27">
                  <c:v>41061</c:v>
                </c:pt>
                <c:pt idx="28">
                  <c:v>41091</c:v>
                </c:pt>
                <c:pt idx="29">
                  <c:v>41122</c:v>
                </c:pt>
                <c:pt idx="30">
                  <c:v>41153</c:v>
                </c:pt>
                <c:pt idx="31">
                  <c:v>41183</c:v>
                </c:pt>
                <c:pt idx="32">
                  <c:v>41214</c:v>
                </c:pt>
                <c:pt idx="33">
                  <c:v>41244</c:v>
                </c:pt>
                <c:pt idx="34">
                  <c:v>41275</c:v>
                </c:pt>
                <c:pt idx="35">
                  <c:v>41306</c:v>
                </c:pt>
                <c:pt idx="36">
                  <c:v>41334</c:v>
                </c:pt>
                <c:pt idx="37">
                  <c:v>41365</c:v>
                </c:pt>
                <c:pt idx="38">
                  <c:v>41395</c:v>
                </c:pt>
                <c:pt idx="39">
                  <c:v>41426</c:v>
                </c:pt>
                <c:pt idx="40">
                  <c:v>41456</c:v>
                </c:pt>
                <c:pt idx="41">
                  <c:v>41487</c:v>
                </c:pt>
                <c:pt idx="42">
                  <c:v>41518</c:v>
                </c:pt>
                <c:pt idx="43">
                  <c:v>41548</c:v>
                </c:pt>
                <c:pt idx="44">
                  <c:v>41579</c:v>
                </c:pt>
                <c:pt idx="45">
                  <c:v>41609</c:v>
                </c:pt>
                <c:pt idx="46">
                  <c:v>41640</c:v>
                </c:pt>
                <c:pt idx="47">
                  <c:v>41671</c:v>
                </c:pt>
                <c:pt idx="48">
                  <c:v>41699</c:v>
                </c:pt>
                <c:pt idx="49">
                  <c:v>41730</c:v>
                </c:pt>
                <c:pt idx="50">
                  <c:v>41760</c:v>
                </c:pt>
                <c:pt idx="51">
                  <c:v>41791</c:v>
                </c:pt>
                <c:pt idx="52">
                  <c:v>41821</c:v>
                </c:pt>
              </c:numCache>
            </c:numRef>
          </c:cat>
          <c:val>
            <c:numRef>
              <c:f>Hoja1!$C$28:$BC$28</c:f>
              <c:numCache>
                <c:formatCode>#,##0</c:formatCode>
                <c:ptCount val="53"/>
                <c:pt idx="0">
                  <c:v>26650.271186440681</c:v>
                </c:pt>
                <c:pt idx="1">
                  <c:v>61217.570621468927</c:v>
                </c:pt>
                <c:pt idx="2">
                  <c:v>59455.423728813563</c:v>
                </c:pt>
                <c:pt idx="3">
                  <c:v>58225.988700564973</c:v>
                </c:pt>
                <c:pt idx="4">
                  <c:v>55029.163841807909</c:v>
                </c:pt>
                <c:pt idx="5">
                  <c:v>61690.282485875709</c:v>
                </c:pt>
                <c:pt idx="6">
                  <c:v>67950.282485875709</c:v>
                </c:pt>
                <c:pt idx="7">
                  <c:v>57507.344632768363</c:v>
                </c:pt>
                <c:pt idx="8">
                  <c:v>60709.60451977401</c:v>
                </c:pt>
                <c:pt idx="9">
                  <c:v>60053.107344632765</c:v>
                </c:pt>
                <c:pt idx="10">
                  <c:v>58685.875706214691</c:v>
                </c:pt>
                <c:pt idx="11">
                  <c:v>53477.966101694918</c:v>
                </c:pt>
                <c:pt idx="12">
                  <c:v>69819.209039548019</c:v>
                </c:pt>
                <c:pt idx="13">
                  <c:v>68850.847457627111</c:v>
                </c:pt>
                <c:pt idx="14">
                  <c:v>71750.282485875709</c:v>
                </c:pt>
                <c:pt idx="15">
                  <c:v>74161.581920903947</c:v>
                </c:pt>
                <c:pt idx="16">
                  <c:v>65407.909604519773</c:v>
                </c:pt>
                <c:pt idx="17">
                  <c:v>72603.389830508473</c:v>
                </c:pt>
                <c:pt idx="18">
                  <c:v>64271.186440677964</c:v>
                </c:pt>
                <c:pt idx="19">
                  <c:v>74270.056497175145</c:v>
                </c:pt>
                <c:pt idx="20">
                  <c:v>78971.751412429381</c:v>
                </c:pt>
                <c:pt idx="21">
                  <c:v>83307.344632768363</c:v>
                </c:pt>
                <c:pt idx="22">
                  <c:v>77711.864406779656</c:v>
                </c:pt>
                <c:pt idx="23">
                  <c:v>71377.401129943508</c:v>
                </c:pt>
                <c:pt idx="24">
                  <c:v>76309.604519774017</c:v>
                </c:pt>
                <c:pt idx="25">
                  <c:v>77308.474576271183</c:v>
                </c:pt>
                <c:pt idx="26">
                  <c:v>94111.864406779656</c:v>
                </c:pt>
                <c:pt idx="27">
                  <c:v>93185.310734463274</c:v>
                </c:pt>
                <c:pt idx="28">
                  <c:v>99092.655367231637</c:v>
                </c:pt>
                <c:pt idx="29">
                  <c:v>88520.903954802256</c:v>
                </c:pt>
                <c:pt idx="30">
                  <c:v>42523.163841807909</c:v>
                </c:pt>
                <c:pt idx="31">
                  <c:v>61207.909604519773</c:v>
                </c:pt>
                <c:pt idx="32">
                  <c:v>80718.644067796617</c:v>
                </c:pt>
                <c:pt idx="33">
                  <c:v>69448.587570621472</c:v>
                </c:pt>
                <c:pt idx="34" formatCode="_ * #,##0_ ;_ * \-#,##0_ ;_ * &quot;-&quot;??_ ;_ @_ ">
                  <c:v>77762.711864406781</c:v>
                </c:pt>
                <c:pt idx="35" formatCode="_ * #,##0_ ;_ * \-#,##0_ ;_ * &quot;-&quot;??_ ;_ @_ ">
                  <c:v>68285.875706214691</c:v>
                </c:pt>
                <c:pt idx="36" formatCode="_ * #,##0_ ;_ * \-#,##0_ ;_ * &quot;-&quot;??_ ;_ @_ ">
                  <c:v>75997.740112994346</c:v>
                </c:pt>
                <c:pt idx="37" formatCode="_ * #,##0_ ;_ * \-#,##0_ ;_ * &quot;-&quot;??_ ;_ @_ ">
                  <c:v>80306.214689265529</c:v>
                </c:pt>
                <c:pt idx="38" formatCode="_ * #,##0_ ;_ * \-#,##0_ ;_ * &quot;-&quot;??_ ;_ @_ ">
                  <c:v>93940.112994350275</c:v>
                </c:pt>
                <c:pt idx="39" formatCode="_ * #,##0_ ;_ * \-#,##0_ ;_ * &quot;-&quot;??_ ;_ @_ ">
                  <c:v>95627.118644067799</c:v>
                </c:pt>
                <c:pt idx="40" formatCode="_ * #,##0_ ;_ * \-#,##0_ ;_ * &quot;-&quot;??_ ;_ @_ ">
                  <c:v>87218.0790960452</c:v>
                </c:pt>
                <c:pt idx="41" formatCode="_ * #,##0_ ;_ * \-#,##0_ ;_ * &quot;-&quot;??_ ;_ @_ ">
                  <c:v>83181.9209039548</c:v>
                </c:pt>
                <c:pt idx="42" formatCode="_ * #,##0_ ;_ * \-#,##0_ ;_ * &quot;-&quot;??_ ;_ @_ ">
                  <c:v>85894.91525423729</c:v>
                </c:pt>
                <c:pt idx="43" formatCode="_ * #,##0_ ;_ * \-#,##0_ ;_ * &quot;-&quot;??_ ;_ @_ ">
                  <c:v>88883.615819209037</c:v>
                </c:pt>
                <c:pt idx="44" formatCode="_ * #,##0_ ;_ * \-#,##0_ ;_ * &quot;-&quot;??_ ;_ @_ ">
                  <c:v>84027.118644067799</c:v>
                </c:pt>
                <c:pt idx="45" formatCode="_ * #,##0_ ;_ * \-#,##0_ ;_ * &quot;-&quot;??_ ;_ @_ ">
                  <c:v>78152.542372881362</c:v>
                </c:pt>
                <c:pt idx="46" formatCode="_ * #,##0_ ;_ * \-#,##0_ ;_ * &quot;-&quot;??_ ;_ @_ ">
                  <c:v>84355.932203389835</c:v>
                </c:pt>
                <c:pt idx="47" formatCode="_ * #,##0_ ;_ * \-#,##0_ ;_ * &quot;-&quot;??_ ;_ @_ ">
                  <c:v>40998.870056497173</c:v>
                </c:pt>
                <c:pt idx="48" formatCode="_ * #,##0_ ;_ * \-#,##0_ ;_ * &quot;-&quot;??_ ;_ @_ ">
                  <c:v>58797.740112994346</c:v>
                </c:pt>
                <c:pt idx="49" formatCode="_ * #,##0_ ;_ * \-#,##0_ ;_ * &quot;-&quot;??_ ;_ @_ ">
                  <c:v>82037.288135593219</c:v>
                </c:pt>
                <c:pt idx="50" formatCode="_ * #,##0_ ;_ * \-#,##0_ ;_ * &quot;-&quot;??_ ;_ @_ ">
                  <c:v>96536.723163841802</c:v>
                </c:pt>
                <c:pt idx="51" formatCode="_ * #,##0_ ;_ * \-#,##0_ ;_ * &quot;-&quot;??_ ;_ @_ ">
                  <c:v>96536.723163841802</c:v>
                </c:pt>
                <c:pt idx="52" formatCode="_ * #,##0_ ;_ * \-#,##0_ ;_ * &quot;-&quot;??_ ;_ @_ ">
                  <c:v>94055.367231638418</c:v>
                </c:pt>
              </c:numCache>
            </c:numRef>
          </c:val>
        </c:ser>
        <c:dLbls>
          <c:showLegendKey val="0"/>
          <c:showVal val="0"/>
          <c:showCatName val="0"/>
          <c:showSerName val="0"/>
          <c:showPercent val="0"/>
          <c:showBubbleSize val="0"/>
        </c:dLbls>
        <c:gapWidth val="150"/>
        <c:axId val="119973376"/>
        <c:axId val="205505088"/>
      </c:barChart>
      <c:lineChart>
        <c:grouping val="standard"/>
        <c:varyColors val="0"/>
        <c:ser>
          <c:idx val="2"/>
          <c:order val="2"/>
          <c:tx>
            <c:strRef>
              <c:f>Hoja1!$B$29</c:f>
              <c:strCache>
                <c:ptCount val="1"/>
                <c:pt idx="0">
                  <c:v>CORTE</c:v>
                </c:pt>
              </c:strCache>
            </c:strRef>
          </c:tx>
          <c:marker>
            <c:symbol val="none"/>
          </c:marker>
          <c:cat>
            <c:numRef>
              <c:f>Hoja1!$C$26:$BC$26</c:f>
              <c:numCache>
                <c:formatCode>mmm\-yy</c:formatCode>
                <c:ptCount val="53"/>
                <c:pt idx="0">
                  <c:v>40238</c:v>
                </c:pt>
                <c:pt idx="1">
                  <c:v>40269</c:v>
                </c:pt>
                <c:pt idx="2">
                  <c:v>40299</c:v>
                </c:pt>
                <c:pt idx="3">
                  <c:v>40330</c:v>
                </c:pt>
                <c:pt idx="4">
                  <c:v>40360</c:v>
                </c:pt>
                <c:pt idx="5">
                  <c:v>40391</c:v>
                </c:pt>
                <c:pt idx="6">
                  <c:v>40422</c:v>
                </c:pt>
                <c:pt idx="7">
                  <c:v>40452</c:v>
                </c:pt>
                <c:pt idx="8">
                  <c:v>40483</c:v>
                </c:pt>
                <c:pt idx="9">
                  <c:v>40513</c:v>
                </c:pt>
                <c:pt idx="10">
                  <c:v>40544</c:v>
                </c:pt>
                <c:pt idx="11">
                  <c:v>40575</c:v>
                </c:pt>
                <c:pt idx="12">
                  <c:v>40603</c:v>
                </c:pt>
                <c:pt idx="13">
                  <c:v>40634</c:v>
                </c:pt>
                <c:pt idx="14">
                  <c:v>40664</c:v>
                </c:pt>
                <c:pt idx="15">
                  <c:v>40695</c:v>
                </c:pt>
                <c:pt idx="16">
                  <c:v>40725</c:v>
                </c:pt>
                <c:pt idx="17">
                  <c:v>40756</c:v>
                </c:pt>
                <c:pt idx="18">
                  <c:v>40787</c:v>
                </c:pt>
                <c:pt idx="19">
                  <c:v>40817</c:v>
                </c:pt>
                <c:pt idx="20">
                  <c:v>40848</c:v>
                </c:pt>
                <c:pt idx="21">
                  <c:v>40878</c:v>
                </c:pt>
                <c:pt idx="22">
                  <c:v>40909</c:v>
                </c:pt>
                <c:pt idx="23">
                  <c:v>40940</c:v>
                </c:pt>
                <c:pt idx="24">
                  <c:v>40969</c:v>
                </c:pt>
                <c:pt idx="25">
                  <c:v>41000</c:v>
                </c:pt>
                <c:pt idx="26">
                  <c:v>41030</c:v>
                </c:pt>
                <c:pt idx="27">
                  <c:v>41061</c:v>
                </c:pt>
                <c:pt idx="28">
                  <c:v>41091</c:v>
                </c:pt>
                <c:pt idx="29">
                  <c:v>41122</c:v>
                </c:pt>
                <c:pt idx="30">
                  <c:v>41153</c:v>
                </c:pt>
                <c:pt idx="31">
                  <c:v>41183</c:v>
                </c:pt>
                <c:pt idx="32">
                  <c:v>41214</c:v>
                </c:pt>
                <c:pt idx="33">
                  <c:v>41244</c:v>
                </c:pt>
                <c:pt idx="34">
                  <c:v>41275</c:v>
                </c:pt>
                <c:pt idx="35">
                  <c:v>41306</c:v>
                </c:pt>
                <c:pt idx="36">
                  <c:v>41334</c:v>
                </c:pt>
                <c:pt idx="37">
                  <c:v>41365</c:v>
                </c:pt>
                <c:pt idx="38">
                  <c:v>41395</c:v>
                </c:pt>
                <c:pt idx="39">
                  <c:v>41426</c:v>
                </c:pt>
                <c:pt idx="40">
                  <c:v>41456</c:v>
                </c:pt>
                <c:pt idx="41">
                  <c:v>41487</c:v>
                </c:pt>
                <c:pt idx="42">
                  <c:v>41518</c:v>
                </c:pt>
                <c:pt idx="43">
                  <c:v>41548</c:v>
                </c:pt>
                <c:pt idx="44">
                  <c:v>41579</c:v>
                </c:pt>
                <c:pt idx="45">
                  <c:v>41609</c:v>
                </c:pt>
                <c:pt idx="46">
                  <c:v>41640</c:v>
                </c:pt>
                <c:pt idx="47">
                  <c:v>41671</c:v>
                </c:pt>
                <c:pt idx="48">
                  <c:v>41699</c:v>
                </c:pt>
                <c:pt idx="49">
                  <c:v>41730</c:v>
                </c:pt>
                <c:pt idx="50">
                  <c:v>41760</c:v>
                </c:pt>
                <c:pt idx="51">
                  <c:v>41791</c:v>
                </c:pt>
                <c:pt idx="52">
                  <c:v>41821</c:v>
                </c:pt>
              </c:numCache>
            </c:numRef>
          </c:cat>
          <c:val>
            <c:numRef>
              <c:f>Hoja1!$C$29:$BC$29</c:f>
              <c:numCache>
                <c:formatCode>0.00%</c:formatCode>
                <c:ptCount val="53"/>
                <c:pt idx="0">
                  <c:v>2.198451875548323E-2</c:v>
                </c:pt>
                <c:pt idx="1">
                  <c:v>5.0913112951812702E-2</c:v>
                </c:pt>
                <c:pt idx="2">
                  <c:v>5.0585593931995652E-2</c:v>
                </c:pt>
                <c:pt idx="3">
                  <c:v>5.18500410078684E-2</c:v>
                </c:pt>
                <c:pt idx="4">
                  <c:v>4.7371593176431012E-2</c:v>
                </c:pt>
                <c:pt idx="5">
                  <c:v>5.3547571088328964E-2</c:v>
                </c:pt>
                <c:pt idx="6">
                  <c:v>6.0514233018348081E-2</c:v>
                </c:pt>
                <c:pt idx="7">
                  <c:v>4.9828347784107364E-2</c:v>
                </c:pt>
                <c:pt idx="8">
                  <c:v>5.134447497354868E-2</c:v>
                </c:pt>
                <c:pt idx="9">
                  <c:v>4.8490734222862354E-2</c:v>
                </c:pt>
                <c:pt idx="10">
                  <c:v>5.1708077482289637E-2</c:v>
                </c:pt>
                <c:pt idx="11">
                  <c:v>5.1695954842325129E-2</c:v>
                </c:pt>
                <c:pt idx="12">
                  <c:v>5.7368990681786677E-2</c:v>
                </c:pt>
                <c:pt idx="13">
                  <c:v>5.6283846495874701E-2</c:v>
                </c:pt>
                <c:pt idx="14">
                  <c:v>6.0538186566461143E-2</c:v>
                </c:pt>
                <c:pt idx="15">
                  <c:v>6.4079338760350407E-2</c:v>
                </c:pt>
                <c:pt idx="16">
                  <c:v>5.4690808209418539E-2</c:v>
                </c:pt>
                <c:pt idx="17">
                  <c:v>5.9769552070768846E-2</c:v>
                </c:pt>
                <c:pt idx="18">
                  <c:v>5.3189125718894795E-2</c:v>
                </c:pt>
                <c:pt idx="19">
                  <c:v>6.2577194768674474E-2</c:v>
                </c:pt>
                <c:pt idx="20">
                  <c:v>6.5453182089937806E-2</c:v>
                </c:pt>
                <c:pt idx="21">
                  <c:v>6.6860471074174366E-2</c:v>
                </c:pt>
                <c:pt idx="22">
                  <c:v>6.9643148507049876E-2</c:v>
                </c:pt>
                <c:pt idx="23">
                  <c:v>7.2055442847135054E-2</c:v>
                </c:pt>
                <c:pt idx="24">
                  <c:v>6.4592521178071793E-2</c:v>
                </c:pt>
                <c:pt idx="25">
                  <c:v>6.7845338865914553E-2</c:v>
                </c:pt>
                <c:pt idx="26">
                  <c:v>8.2073059715474933E-2</c:v>
                </c:pt>
                <c:pt idx="27">
                  <c:v>8.4477765097081589E-2</c:v>
                </c:pt>
                <c:pt idx="28">
                  <c:v>8.4994163502149139E-2</c:v>
                </c:pt>
                <c:pt idx="29">
                  <c:v>7.8226458472710494E-2</c:v>
                </c:pt>
                <c:pt idx="30">
                  <c:v>3.997947005928585E-2</c:v>
                </c:pt>
                <c:pt idx="31">
                  <c:v>5.5093173383822677E-2</c:v>
                </c:pt>
                <c:pt idx="32">
                  <c:v>6.8480669129645122E-2</c:v>
                </c:pt>
                <c:pt idx="33">
                  <c:v>5.9666503059954218E-2</c:v>
                </c:pt>
                <c:pt idx="34">
                  <c:v>6.953299515665104E-2</c:v>
                </c:pt>
                <c:pt idx="35">
                  <c:v>6.8888025940964659E-2</c:v>
                </c:pt>
                <c:pt idx="36">
                  <c:v>6.5960126016223503E-2</c:v>
                </c:pt>
                <c:pt idx="37">
                  <c:v>6.7010970164707001E-2</c:v>
                </c:pt>
                <c:pt idx="38">
                  <c:v>7.7784762348005881E-2</c:v>
                </c:pt>
                <c:pt idx="39">
                  <c:v>8.6835068008234095E-2</c:v>
                </c:pt>
                <c:pt idx="40">
                  <c:v>7.4198914892297935E-2</c:v>
                </c:pt>
                <c:pt idx="41">
                  <c:v>7.0407411401500711E-2</c:v>
                </c:pt>
                <c:pt idx="42">
                  <c:v>7.8097149198240567E-2</c:v>
                </c:pt>
                <c:pt idx="43">
                  <c:v>7.511864918635397E-2</c:v>
                </c:pt>
                <c:pt idx="44">
                  <c:v>7.2613446646400057E-2</c:v>
                </c:pt>
                <c:pt idx="45">
                  <c:v>6.6029466325967415E-2</c:v>
                </c:pt>
                <c:pt idx="46">
                  <c:v>7.677773902809934E-2</c:v>
                </c:pt>
                <c:pt idx="47">
                  <c:v>4.2403003101189982E-2</c:v>
                </c:pt>
                <c:pt idx="48">
                  <c:v>5.3874475082092414E-2</c:v>
                </c:pt>
                <c:pt idx="49">
                  <c:v>7.2652412722202686E-2</c:v>
                </c:pt>
                <c:pt idx="50">
                  <c:v>8.79487878742818E-2</c:v>
                </c:pt>
                <c:pt idx="51">
                  <c:v>8.79487878742818E-2</c:v>
                </c:pt>
                <c:pt idx="52">
                  <c:v>8.4267299104191104E-2</c:v>
                </c:pt>
              </c:numCache>
            </c:numRef>
          </c:val>
          <c:smooth val="0"/>
        </c:ser>
        <c:dLbls>
          <c:showLegendKey val="0"/>
          <c:showVal val="0"/>
          <c:showCatName val="0"/>
          <c:showSerName val="0"/>
          <c:showPercent val="0"/>
          <c:showBubbleSize val="0"/>
        </c:dLbls>
        <c:marker val="1"/>
        <c:smooth val="0"/>
        <c:axId val="121287168"/>
        <c:axId val="205505664"/>
      </c:lineChart>
      <c:dateAx>
        <c:axId val="119973376"/>
        <c:scaling>
          <c:orientation val="minMax"/>
        </c:scaling>
        <c:delete val="0"/>
        <c:axPos val="b"/>
        <c:numFmt formatCode="mmm\-yy" sourceLinked="1"/>
        <c:majorTickMark val="out"/>
        <c:minorTickMark val="none"/>
        <c:tickLblPos val="nextTo"/>
        <c:txPr>
          <a:bodyPr/>
          <a:lstStyle/>
          <a:p>
            <a:pPr>
              <a:defRPr sz="800"/>
            </a:pPr>
            <a:endParaRPr lang="es-AR"/>
          </a:p>
        </c:txPr>
        <c:crossAx val="205505088"/>
        <c:crosses val="autoZero"/>
        <c:auto val="1"/>
        <c:lblOffset val="100"/>
        <c:baseTimeUnit val="months"/>
      </c:dateAx>
      <c:valAx>
        <c:axId val="205505088"/>
        <c:scaling>
          <c:orientation val="minMax"/>
        </c:scaling>
        <c:delete val="0"/>
        <c:axPos val="l"/>
        <c:majorGridlines/>
        <c:title>
          <c:tx>
            <c:rich>
              <a:bodyPr rot="0" vert="horz"/>
              <a:lstStyle/>
              <a:p>
                <a:pPr>
                  <a:defRPr/>
                </a:pPr>
                <a:r>
                  <a:rPr lang="es-AR"/>
                  <a:t>m3</a:t>
                </a:r>
              </a:p>
            </c:rich>
          </c:tx>
          <c:layout>
            <c:manualLayout>
              <c:xMode val="edge"/>
              <c:yMode val="edge"/>
              <c:x val="2.9373071795441533E-2"/>
              <c:y val="9.589042951867134E-4"/>
            </c:manualLayout>
          </c:layout>
          <c:overlay val="0"/>
        </c:title>
        <c:numFmt formatCode="#,##0" sourceLinked="1"/>
        <c:majorTickMark val="out"/>
        <c:minorTickMark val="none"/>
        <c:tickLblPos val="nextTo"/>
        <c:txPr>
          <a:bodyPr/>
          <a:lstStyle/>
          <a:p>
            <a:pPr>
              <a:defRPr sz="800"/>
            </a:pPr>
            <a:endParaRPr lang="es-AR"/>
          </a:p>
        </c:txPr>
        <c:crossAx val="119973376"/>
        <c:crosses val="autoZero"/>
        <c:crossBetween val="between"/>
      </c:valAx>
      <c:valAx>
        <c:axId val="205505664"/>
        <c:scaling>
          <c:orientation val="minMax"/>
        </c:scaling>
        <c:delete val="0"/>
        <c:axPos val="r"/>
        <c:title>
          <c:tx>
            <c:rich>
              <a:bodyPr rot="0" vert="horz"/>
              <a:lstStyle/>
              <a:p>
                <a:pPr>
                  <a:defRPr/>
                </a:pPr>
                <a:r>
                  <a:rPr lang="es-AR"/>
                  <a:t>Corte</a:t>
                </a:r>
              </a:p>
            </c:rich>
          </c:tx>
          <c:layout>
            <c:manualLayout>
              <c:xMode val="edge"/>
              <c:yMode val="edge"/>
              <c:x val="0.92556421560636548"/>
              <c:y val="1.4457198974636872E-3"/>
            </c:manualLayout>
          </c:layout>
          <c:overlay val="0"/>
        </c:title>
        <c:numFmt formatCode="0.00%" sourceLinked="1"/>
        <c:majorTickMark val="out"/>
        <c:minorTickMark val="none"/>
        <c:tickLblPos val="nextTo"/>
        <c:txPr>
          <a:bodyPr/>
          <a:lstStyle/>
          <a:p>
            <a:pPr>
              <a:defRPr sz="800"/>
            </a:pPr>
            <a:endParaRPr lang="es-AR"/>
          </a:p>
        </c:txPr>
        <c:crossAx val="121287168"/>
        <c:crosses val="max"/>
        <c:crossBetween val="between"/>
      </c:valAx>
      <c:dateAx>
        <c:axId val="121287168"/>
        <c:scaling>
          <c:orientation val="minMax"/>
        </c:scaling>
        <c:delete val="1"/>
        <c:axPos val="b"/>
        <c:numFmt formatCode="mmm\-yy" sourceLinked="1"/>
        <c:majorTickMark val="out"/>
        <c:minorTickMark val="none"/>
        <c:tickLblPos val="nextTo"/>
        <c:crossAx val="205505664"/>
        <c:crosses val="autoZero"/>
        <c:auto val="1"/>
        <c:lblOffset val="100"/>
        <c:baseTimeUnit val="months"/>
        <c:majorUnit val="1"/>
        <c:minorUnit val="1"/>
      </c:dateAx>
    </c:plotArea>
    <c:legend>
      <c:legendPos val="b"/>
      <c:layout>
        <c:manualLayout>
          <c:xMode val="edge"/>
          <c:yMode val="edge"/>
          <c:x val="0.32759119703210549"/>
          <c:y val="0.92583091542800156"/>
          <c:w val="0.33822423157551551"/>
          <c:h val="7.4169084571998459E-2"/>
        </c:manualLayout>
      </c:layout>
      <c:overlay val="0"/>
    </c:legend>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s-AR" sz="1400" b="1" i="0" u="sng" baseline="0" dirty="0">
                <a:effectLst/>
              </a:rPr>
              <a:t>Oferta de </a:t>
            </a:r>
            <a:r>
              <a:rPr lang="es-AR" sz="1400" b="1" i="0" u="sng" baseline="0" dirty="0" smtClean="0">
                <a:effectLst/>
              </a:rPr>
              <a:t>Gasoil </a:t>
            </a:r>
            <a:r>
              <a:rPr lang="es-AR" sz="1400" b="1" i="0" u="sng" baseline="0" dirty="0">
                <a:effectLst/>
              </a:rPr>
              <a:t>(miles de m</a:t>
            </a:r>
            <a:r>
              <a:rPr lang="es-AR" sz="1400" b="1" i="0" u="sng" baseline="30000" dirty="0">
                <a:effectLst/>
              </a:rPr>
              <a:t>3</a:t>
            </a:r>
            <a:r>
              <a:rPr lang="es-AR" sz="1400" b="1" i="0" u="sng" baseline="0" dirty="0">
                <a:effectLst/>
              </a:rPr>
              <a:t>)</a:t>
            </a:r>
            <a:endParaRPr lang="es-AR" sz="1400" dirty="0">
              <a:effectLst/>
            </a:endParaRPr>
          </a:p>
        </c:rich>
      </c:tx>
      <c:layout/>
      <c:overlay val="0"/>
    </c:title>
    <c:autoTitleDeleted val="0"/>
    <c:plotArea>
      <c:layout/>
      <c:barChart>
        <c:barDir val="col"/>
        <c:grouping val="stacked"/>
        <c:varyColors val="0"/>
        <c:ser>
          <c:idx val="0"/>
          <c:order val="0"/>
          <c:tx>
            <c:strRef>
              <c:f>'[M - 014 - Balance de oferta y demanda de gasoil 2006 a 2014.xlsx]Hoja1'!$B$3</c:f>
              <c:strCache>
                <c:ptCount val="1"/>
                <c:pt idx="0">
                  <c:v>PRODUCCION</c:v>
                </c:pt>
              </c:strCache>
            </c:strRef>
          </c:tx>
          <c:invertIfNegative val="0"/>
          <c:cat>
            <c:numRef>
              <c:f>'[M - 014 - Balance de oferta y demanda de gasoil 2006 a 2014.xlsx]Hoja1'!$A$7:$A$15</c:f>
              <c:numCache>
                <c:formatCode>General</c:formatCode>
                <c:ptCount val="9"/>
                <c:pt idx="0">
                  <c:v>2006</c:v>
                </c:pt>
                <c:pt idx="1">
                  <c:v>2007</c:v>
                </c:pt>
                <c:pt idx="2">
                  <c:v>2008</c:v>
                </c:pt>
                <c:pt idx="3">
                  <c:v>2009</c:v>
                </c:pt>
                <c:pt idx="4">
                  <c:v>2010</c:v>
                </c:pt>
                <c:pt idx="5">
                  <c:v>2011</c:v>
                </c:pt>
                <c:pt idx="6">
                  <c:v>2012</c:v>
                </c:pt>
                <c:pt idx="7">
                  <c:v>2013</c:v>
                </c:pt>
                <c:pt idx="8">
                  <c:v>2014</c:v>
                </c:pt>
              </c:numCache>
            </c:numRef>
          </c:cat>
          <c:val>
            <c:numRef>
              <c:f>'[M - 014 - Balance de oferta y demanda de gasoil 2006 a 2014.xlsx]Hoja1'!$B$7:$B$15</c:f>
              <c:numCache>
                <c:formatCode>#,##0</c:formatCode>
                <c:ptCount val="9"/>
                <c:pt idx="0">
                  <c:v>12570</c:v>
                </c:pt>
                <c:pt idx="1">
                  <c:v>12915</c:v>
                </c:pt>
                <c:pt idx="2">
                  <c:v>12472</c:v>
                </c:pt>
                <c:pt idx="3">
                  <c:v>11977</c:v>
                </c:pt>
                <c:pt idx="4">
                  <c:v>12139</c:v>
                </c:pt>
                <c:pt idx="5">
                  <c:v>12091.8446</c:v>
                </c:pt>
                <c:pt idx="6">
                  <c:v>11989.605</c:v>
                </c:pt>
                <c:pt idx="7">
                  <c:v>11690.98179</c:v>
                </c:pt>
                <c:pt idx="8" formatCode="#,##0_ ;\-#,##0\ ">
                  <c:v>10697.961600000001</c:v>
                </c:pt>
              </c:numCache>
            </c:numRef>
          </c:val>
        </c:ser>
        <c:ser>
          <c:idx val="1"/>
          <c:order val="1"/>
          <c:tx>
            <c:strRef>
              <c:f>'[M - 014 - Balance de oferta y demanda de gasoil 2006 a 2014.xlsx]Hoja1'!$C$3:$C$4</c:f>
              <c:strCache>
                <c:ptCount val="1"/>
                <c:pt idx="0">
                  <c:v>PRODUCCION B100 MERC. INT.</c:v>
                </c:pt>
              </c:strCache>
            </c:strRef>
          </c:tx>
          <c:invertIfNegative val="0"/>
          <c:cat>
            <c:numRef>
              <c:f>'[M - 014 - Balance de oferta y demanda de gasoil 2006 a 2014.xlsx]Hoja1'!$A$7:$A$15</c:f>
              <c:numCache>
                <c:formatCode>General</c:formatCode>
                <c:ptCount val="9"/>
                <c:pt idx="0">
                  <c:v>2006</c:v>
                </c:pt>
                <c:pt idx="1">
                  <c:v>2007</c:v>
                </c:pt>
                <c:pt idx="2">
                  <c:v>2008</c:v>
                </c:pt>
                <c:pt idx="3">
                  <c:v>2009</c:v>
                </c:pt>
                <c:pt idx="4">
                  <c:v>2010</c:v>
                </c:pt>
                <c:pt idx="5">
                  <c:v>2011</c:v>
                </c:pt>
                <c:pt idx="6">
                  <c:v>2012</c:v>
                </c:pt>
                <c:pt idx="7">
                  <c:v>2013</c:v>
                </c:pt>
                <c:pt idx="8">
                  <c:v>2014</c:v>
                </c:pt>
              </c:numCache>
            </c:numRef>
          </c:cat>
          <c:val>
            <c:numRef>
              <c:f>'[M - 014 - Balance de oferta y demanda de gasoil 2006 a 2014.xlsx]Hoja1'!$C$7:$C$15</c:f>
              <c:numCache>
                <c:formatCode>#,##0.00</c:formatCode>
                <c:ptCount val="9"/>
                <c:pt idx="0">
                  <c:v>0</c:v>
                </c:pt>
                <c:pt idx="1">
                  <c:v>3.3898305084745763E-2</c:v>
                </c:pt>
                <c:pt idx="2">
                  <c:v>0.30960451977401132</c:v>
                </c:pt>
                <c:pt idx="3">
                  <c:v>0.56384180790960448</c:v>
                </c:pt>
                <c:pt idx="4">
                  <c:v>574.32316384180797</c:v>
                </c:pt>
                <c:pt idx="5">
                  <c:v>835.58192090395482</c:v>
                </c:pt>
                <c:pt idx="6">
                  <c:v>931.39200000000005</c:v>
                </c:pt>
                <c:pt idx="7">
                  <c:v>999.27599999999995</c:v>
                </c:pt>
                <c:pt idx="8" formatCode="#,##0.00_ ;\-#,##0.00\ ">
                  <c:v>870.5447999999999</c:v>
                </c:pt>
              </c:numCache>
            </c:numRef>
          </c:val>
        </c:ser>
        <c:ser>
          <c:idx val="2"/>
          <c:order val="2"/>
          <c:tx>
            <c:strRef>
              <c:f>'[M - 014 - Balance de oferta y demanda de gasoil 2006 a 2014.xlsx]Hoja1'!$D$3</c:f>
              <c:strCache>
                <c:ptCount val="1"/>
                <c:pt idx="0">
                  <c:v>IMPORTACION</c:v>
                </c:pt>
              </c:strCache>
            </c:strRef>
          </c:tx>
          <c:invertIfNegative val="0"/>
          <c:cat>
            <c:numRef>
              <c:f>'[M - 014 - Balance de oferta y demanda de gasoil 2006 a 2014.xlsx]Hoja1'!$A$7:$A$15</c:f>
              <c:numCache>
                <c:formatCode>General</c:formatCode>
                <c:ptCount val="9"/>
                <c:pt idx="0">
                  <c:v>2006</c:v>
                </c:pt>
                <c:pt idx="1">
                  <c:v>2007</c:v>
                </c:pt>
                <c:pt idx="2">
                  <c:v>2008</c:v>
                </c:pt>
                <c:pt idx="3">
                  <c:v>2009</c:v>
                </c:pt>
                <c:pt idx="4">
                  <c:v>2010</c:v>
                </c:pt>
                <c:pt idx="5">
                  <c:v>2011</c:v>
                </c:pt>
                <c:pt idx="6">
                  <c:v>2012</c:v>
                </c:pt>
                <c:pt idx="7">
                  <c:v>2013</c:v>
                </c:pt>
                <c:pt idx="8">
                  <c:v>2014</c:v>
                </c:pt>
              </c:numCache>
            </c:numRef>
          </c:cat>
          <c:val>
            <c:numRef>
              <c:f>'[M - 014 - Balance de oferta y demanda de gasoil 2006 a 2014.xlsx]Hoja1'!$D$7:$D$15</c:f>
              <c:numCache>
                <c:formatCode>#,##0</c:formatCode>
                <c:ptCount val="9"/>
                <c:pt idx="0">
                  <c:v>574</c:v>
                </c:pt>
                <c:pt idx="1">
                  <c:v>1878</c:v>
                </c:pt>
                <c:pt idx="2">
                  <c:v>2135</c:v>
                </c:pt>
                <c:pt idx="3">
                  <c:v>1934</c:v>
                </c:pt>
                <c:pt idx="4">
                  <c:v>3086.520710059172</c:v>
                </c:pt>
                <c:pt idx="5">
                  <c:v>4626.0355029585799</c:v>
                </c:pt>
                <c:pt idx="6">
                  <c:v>3212.5680473372781</c:v>
                </c:pt>
                <c:pt idx="7">
                  <c:v>4897.7910000000002</c:v>
                </c:pt>
                <c:pt idx="8" formatCode="#,##0_ ;\-#,##0\ ">
                  <c:v>4444.7705410650888</c:v>
                </c:pt>
              </c:numCache>
            </c:numRef>
          </c:val>
        </c:ser>
        <c:dLbls>
          <c:showLegendKey val="0"/>
          <c:showVal val="0"/>
          <c:showCatName val="0"/>
          <c:showSerName val="0"/>
          <c:showPercent val="0"/>
          <c:showBubbleSize val="0"/>
        </c:dLbls>
        <c:gapWidth val="150"/>
        <c:overlap val="100"/>
        <c:axId val="121287680"/>
        <c:axId val="205507968"/>
      </c:barChart>
      <c:catAx>
        <c:axId val="121287680"/>
        <c:scaling>
          <c:orientation val="minMax"/>
        </c:scaling>
        <c:delete val="0"/>
        <c:axPos val="b"/>
        <c:numFmt formatCode="General" sourceLinked="1"/>
        <c:majorTickMark val="out"/>
        <c:minorTickMark val="none"/>
        <c:tickLblPos val="nextTo"/>
        <c:crossAx val="205507968"/>
        <c:crosses val="autoZero"/>
        <c:auto val="1"/>
        <c:lblAlgn val="ctr"/>
        <c:lblOffset val="100"/>
        <c:noMultiLvlLbl val="0"/>
      </c:catAx>
      <c:valAx>
        <c:axId val="205507968"/>
        <c:scaling>
          <c:orientation val="minMax"/>
        </c:scaling>
        <c:delete val="0"/>
        <c:axPos val="l"/>
        <c:majorGridlines/>
        <c:numFmt formatCode="#,##0" sourceLinked="1"/>
        <c:majorTickMark val="out"/>
        <c:minorTickMark val="none"/>
        <c:tickLblPos val="nextTo"/>
        <c:crossAx val="121287680"/>
        <c:crosses val="autoZero"/>
        <c:crossBetween val="between"/>
      </c:valAx>
    </c:plotArea>
    <c:legend>
      <c:legendPos val="b"/>
      <c:layout>
        <c:manualLayout>
          <c:xMode val="edge"/>
          <c:yMode val="edge"/>
          <c:x val="0.18887575788482516"/>
          <c:y val="0.8996883202099738"/>
          <c:w val="0.72055267993902317"/>
          <c:h val="7.2533902012248463E-2"/>
        </c:manualLayout>
      </c:layout>
      <c:overlay val="0"/>
      <c:txPr>
        <a:bodyPr/>
        <a:lstStyle/>
        <a:p>
          <a:pPr>
            <a:defRPr sz="800"/>
          </a:pPr>
          <a:endParaRPr lang="es-AR"/>
        </a:p>
      </c:txPr>
    </c:legend>
    <c:plotVisOnly val="1"/>
    <c:dispBlanksAs val="gap"/>
    <c:showDLblsOverMax val="0"/>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8663024147507416E-2"/>
          <c:y val="0.13184840441691634"/>
          <c:w val="0.87062194408509219"/>
          <c:h val="0.6698541282816497"/>
        </c:manualLayout>
      </c:layout>
      <c:lineChart>
        <c:grouping val="standard"/>
        <c:varyColors val="0"/>
        <c:ser>
          <c:idx val="0"/>
          <c:order val="0"/>
          <c:tx>
            <c:strRef>
              <c:f>Hoja1!$B$1</c:f>
              <c:strCache>
                <c:ptCount val="1"/>
                <c:pt idx="0">
                  <c:v>Aceite crudo de soja FOB Argentina</c:v>
                </c:pt>
              </c:strCache>
            </c:strRef>
          </c:tx>
          <c:spPr>
            <a:ln w="41275">
              <a:solidFill>
                <a:schemeClr val="bg2">
                  <a:lumMod val="25000"/>
                </a:schemeClr>
              </a:solidFill>
            </a:ln>
          </c:spPr>
          <c:marker>
            <c:symbol val="none"/>
          </c:marker>
          <c:cat>
            <c:numRef>
              <c:f>Hoja1!$A$2:$A$236</c:f>
              <c:numCache>
                <c:formatCode>dd/mm/yyyy;@</c:formatCode>
                <c:ptCount val="235"/>
                <c:pt idx="0">
                  <c:v>40212</c:v>
                </c:pt>
                <c:pt idx="1">
                  <c:v>40219</c:v>
                </c:pt>
                <c:pt idx="2">
                  <c:v>40226</c:v>
                </c:pt>
                <c:pt idx="3">
                  <c:v>40233</c:v>
                </c:pt>
                <c:pt idx="4">
                  <c:v>40240</c:v>
                </c:pt>
                <c:pt idx="5">
                  <c:v>40247</c:v>
                </c:pt>
                <c:pt idx="6">
                  <c:v>40254</c:v>
                </c:pt>
                <c:pt idx="7">
                  <c:v>40261</c:v>
                </c:pt>
                <c:pt idx="8">
                  <c:v>40269</c:v>
                </c:pt>
                <c:pt idx="9">
                  <c:v>40276</c:v>
                </c:pt>
                <c:pt idx="10">
                  <c:v>40283</c:v>
                </c:pt>
                <c:pt idx="11">
                  <c:v>40290</c:v>
                </c:pt>
                <c:pt idx="12">
                  <c:v>40297</c:v>
                </c:pt>
                <c:pt idx="13">
                  <c:v>40304</c:v>
                </c:pt>
                <c:pt idx="14">
                  <c:v>40311</c:v>
                </c:pt>
                <c:pt idx="15">
                  <c:v>40318</c:v>
                </c:pt>
                <c:pt idx="16">
                  <c:v>40325</c:v>
                </c:pt>
                <c:pt idx="17">
                  <c:v>40332</c:v>
                </c:pt>
                <c:pt idx="18">
                  <c:v>40339</c:v>
                </c:pt>
                <c:pt idx="19">
                  <c:v>40346</c:v>
                </c:pt>
                <c:pt idx="20">
                  <c:v>40353</c:v>
                </c:pt>
                <c:pt idx="21">
                  <c:v>40360</c:v>
                </c:pt>
                <c:pt idx="22">
                  <c:v>40367</c:v>
                </c:pt>
                <c:pt idx="23">
                  <c:v>40374</c:v>
                </c:pt>
                <c:pt idx="24">
                  <c:v>40381</c:v>
                </c:pt>
                <c:pt idx="25">
                  <c:v>40388</c:v>
                </c:pt>
                <c:pt idx="26">
                  <c:v>40395</c:v>
                </c:pt>
                <c:pt idx="27">
                  <c:v>40402</c:v>
                </c:pt>
                <c:pt idx="28">
                  <c:v>40409</c:v>
                </c:pt>
                <c:pt idx="29">
                  <c:v>40416</c:v>
                </c:pt>
                <c:pt idx="30">
                  <c:v>40423</c:v>
                </c:pt>
                <c:pt idx="31">
                  <c:v>40430</c:v>
                </c:pt>
                <c:pt idx="32">
                  <c:v>40437</c:v>
                </c:pt>
                <c:pt idx="33">
                  <c:v>40444</c:v>
                </c:pt>
                <c:pt idx="34">
                  <c:v>40451</c:v>
                </c:pt>
                <c:pt idx="35">
                  <c:v>40458</c:v>
                </c:pt>
                <c:pt idx="36">
                  <c:v>40465</c:v>
                </c:pt>
                <c:pt idx="37">
                  <c:v>40472</c:v>
                </c:pt>
                <c:pt idx="38">
                  <c:v>40479</c:v>
                </c:pt>
                <c:pt idx="39">
                  <c:v>40486</c:v>
                </c:pt>
                <c:pt idx="40">
                  <c:v>40493</c:v>
                </c:pt>
                <c:pt idx="41">
                  <c:v>40500</c:v>
                </c:pt>
                <c:pt idx="42">
                  <c:v>40507</c:v>
                </c:pt>
                <c:pt idx="43">
                  <c:v>40514</c:v>
                </c:pt>
                <c:pt idx="44">
                  <c:v>40521</c:v>
                </c:pt>
                <c:pt idx="45">
                  <c:v>40528</c:v>
                </c:pt>
                <c:pt idx="46">
                  <c:v>40535</c:v>
                </c:pt>
                <c:pt idx="47">
                  <c:v>40542</c:v>
                </c:pt>
                <c:pt idx="48">
                  <c:v>40549</c:v>
                </c:pt>
                <c:pt idx="49">
                  <c:v>40556</c:v>
                </c:pt>
                <c:pt idx="50">
                  <c:v>40563</c:v>
                </c:pt>
                <c:pt idx="51">
                  <c:v>40570</c:v>
                </c:pt>
                <c:pt idx="52">
                  <c:v>40577</c:v>
                </c:pt>
                <c:pt idx="53">
                  <c:v>40584</c:v>
                </c:pt>
                <c:pt idx="54">
                  <c:v>40591</c:v>
                </c:pt>
                <c:pt idx="55">
                  <c:v>40598</c:v>
                </c:pt>
                <c:pt idx="56">
                  <c:v>40605</c:v>
                </c:pt>
                <c:pt idx="57">
                  <c:v>40612</c:v>
                </c:pt>
                <c:pt idx="58">
                  <c:v>40619</c:v>
                </c:pt>
                <c:pt idx="59">
                  <c:v>40626</c:v>
                </c:pt>
                <c:pt idx="60">
                  <c:v>40633</c:v>
                </c:pt>
                <c:pt idx="61">
                  <c:v>40640</c:v>
                </c:pt>
                <c:pt idx="62">
                  <c:v>40647</c:v>
                </c:pt>
                <c:pt idx="63">
                  <c:v>40654</c:v>
                </c:pt>
                <c:pt idx="64">
                  <c:v>40661</c:v>
                </c:pt>
                <c:pt idx="65">
                  <c:v>40668</c:v>
                </c:pt>
                <c:pt idx="66">
                  <c:v>40675</c:v>
                </c:pt>
                <c:pt idx="67">
                  <c:v>40682</c:v>
                </c:pt>
                <c:pt idx="68">
                  <c:v>40689</c:v>
                </c:pt>
                <c:pt idx="69">
                  <c:v>40696</c:v>
                </c:pt>
                <c:pt idx="70">
                  <c:v>40703</c:v>
                </c:pt>
                <c:pt idx="71">
                  <c:v>40710</c:v>
                </c:pt>
                <c:pt idx="72">
                  <c:v>40717</c:v>
                </c:pt>
                <c:pt idx="73">
                  <c:v>40724</c:v>
                </c:pt>
                <c:pt idx="74">
                  <c:v>40731</c:v>
                </c:pt>
                <c:pt idx="75">
                  <c:v>40738</c:v>
                </c:pt>
                <c:pt idx="76">
                  <c:v>40745</c:v>
                </c:pt>
                <c:pt idx="77">
                  <c:v>40752</c:v>
                </c:pt>
                <c:pt idx="78">
                  <c:v>40759</c:v>
                </c:pt>
                <c:pt idx="79">
                  <c:v>40766</c:v>
                </c:pt>
                <c:pt idx="80">
                  <c:v>40773</c:v>
                </c:pt>
                <c:pt idx="81">
                  <c:v>40780</c:v>
                </c:pt>
                <c:pt idx="82">
                  <c:v>40787</c:v>
                </c:pt>
                <c:pt idx="83">
                  <c:v>40794</c:v>
                </c:pt>
                <c:pt idx="84">
                  <c:v>40801</c:v>
                </c:pt>
                <c:pt idx="85">
                  <c:v>40808</c:v>
                </c:pt>
                <c:pt idx="86">
                  <c:v>40815</c:v>
                </c:pt>
                <c:pt idx="87">
                  <c:v>40822</c:v>
                </c:pt>
                <c:pt idx="88">
                  <c:v>40829</c:v>
                </c:pt>
                <c:pt idx="89">
                  <c:v>40836</c:v>
                </c:pt>
                <c:pt idx="90">
                  <c:v>40843</c:v>
                </c:pt>
                <c:pt idx="91">
                  <c:v>40850</c:v>
                </c:pt>
                <c:pt idx="92">
                  <c:v>40857</c:v>
                </c:pt>
                <c:pt idx="93">
                  <c:v>40864</c:v>
                </c:pt>
                <c:pt idx="94">
                  <c:v>40871</c:v>
                </c:pt>
                <c:pt idx="95">
                  <c:v>40878</c:v>
                </c:pt>
                <c:pt idx="96">
                  <c:v>40885</c:v>
                </c:pt>
                <c:pt idx="97">
                  <c:v>40892</c:v>
                </c:pt>
                <c:pt idx="98">
                  <c:v>40899</c:v>
                </c:pt>
                <c:pt idx="99">
                  <c:v>40913</c:v>
                </c:pt>
                <c:pt idx="100">
                  <c:v>40920</c:v>
                </c:pt>
                <c:pt idx="101">
                  <c:v>40927</c:v>
                </c:pt>
                <c:pt idx="102">
                  <c:v>40934</c:v>
                </c:pt>
                <c:pt idx="103">
                  <c:v>40941</c:v>
                </c:pt>
                <c:pt idx="104">
                  <c:v>40948</c:v>
                </c:pt>
                <c:pt idx="105">
                  <c:v>40955</c:v>
                </c:pt>
                <c:pt idx="106">
                  <c:v>40962</c:v>
                </c:pt>
                <c:pt idx="107">
                  <c:v>40969</c:v>
                </c:pt>
                <c:pt idx="108">
                  <c:v>40976</c:v>
                </c:pt>
                <c:pt idx="109">
                  <c:v>40983</c:v>
                </c:pt>
                <c:pt idx="110">
                  <c:v>40990</c:v>
                </c:pt>
                <c:pt idx="111">
                  <c:v>40997</c:v>
                </c:pt>
                <c:pt idx="112">
                  <c:v>41004</c:v>
                </c:pt>
                <c:pt idx="113">
                  <c:v>41011</c:v>
                </c:pt>
                <c:pt idx="114">
                  <c:v>41018</c:v>
                </c:pt>
                <c:pt idx="115">
                  <c:v>41025</c:v>
                </c:pt>
                <c:pt idx="116">
                  <c:v>41032</c:v>
                </c:pt>
                <c:pt idx="117">
                  <c:v>41039</c:v>
                </c:pt>
                <c:pt idx="118">
                  <c:v>41046</c:v>
                </c:pt>
                <c:pt idx="119">
                  <c:v>41053</c:v>
                </c:pt>
                <c:pt idx="120">
                  <c:v>41060</c:v>
                </c:pt>
                <c:pt idx="121">
                  <c:v>41067</c:v>
                </c:pt>
                <c:pt idx="122">
                  <c:v>41074</c:v>
                </c:pt>
                <c:pt idx="123">
                  <c:v>41081</c:v>
                </c:pt>
                <c:pt idx="124">
                  <c:v>41088</c:v>
                </c:pt>
                <c:pt idx="125">
                  <c:v>41095</c:v>
                </c:pt>
                <c:pt idx="126">
                  <c:v>41102</c:v>
                </c:pt>
                <c:pt idx="127">
                  <c:v>41109</c:v>
                </c:pt>
                <c:pt idx="128">
                  <c:v>41116</c:v>
                </c:pt>
                <c:pt idx="129">
                  <c:v>41123</c:v>
                </c:pt>
                <c:pt idx="130">
                  <c:v>41130</c:v>
                </c:pt>
                <c:pt idx="131">
                  <c:v>41137</c:v>
                </c:pt>
                <c:pt idx="132">
                  <c:v>41144</c:v>
                </c:pt>
                <c:pt idx="133">
                  <c:v>41151</c:v>
                </c:pt>
                <c:pt idx="134">
                  <c:v>41158</c:v>
                </c:pt>
                <c:pt idx="135">
                  <c:v>41165</c:v>
                </c:pt>
                <c:pt idx="136">
                  <c:v>41172</c:v>
                </c:pt>
                <c:pt idx="137">
                  <c:v>41179</c:v>
                </c:pt>
                <c:pt idx="138">
                  <c:v>41186</c:v>
                </c:pt>
                <c:pt idx="139">
                  <c:v>41193</c:v>
                </c:pt>
                <c:pt idx="140">
                  <c:v>41200</c:v>
                </c:pt>
                <c:pt idx="141">
                  <c:v>41207</c:v>
                </c:pt>
                <c:pt idx="142">
                  <c:v>41214</c:v>
                </c:pt>
                <c:pt idx="143">
                  <c:v>41221</c:v>
                </c:pt>
                <c:pt idx="144">
                  <c:v>41228</c:v>
                </c:pt>
                <c:pt idx="145">
                  <c:v>41235</c:v>
                </c:pt>
                <c:pt idx="146">
                  <c:v>41242</c:v>
                </c:pt>
                <c:pt idx="147">
                  <c:v>41249</c:v>
                </c:pt>
                <c:pt idx="148">
                  <c:v>41256</c:v>
                </c:pt>
                <c:pt idx="149">
                  <c:v>41263</c:v>
                </c:pt>
                <c:pt idx="150">
                  <c:v>41277</c:v>
                </c:pt>
                <c:pt idx="151">
                  <c:v>41284</c:v>
                </c:pt>
                <c:pt idx="152">
                  <c:v>41291</c:v>
                </c:pt>
                <c:pt idx="153">
                  <c:v>41298</c:v>
                </c:pt>
                <c:pt idx="154">
                  <c:v>41305</c:v>
                </c:pt>
                <c:pt idx="155">
                  <c:v>41312</c:v>
                </c:pt>
                <c:pt idx="156">
                  <c:v>41319</c:v>
                </c:pt>
                <c:pt idx="157">
                  <c:v>41326</c:v>
                </c:pt>
                <c:pt idx="158">
                  <c:v>41333</c:v>
                </c:pt>
                <c:pt idx="159">
                  <c:v>41340</c:v>
                </c:pt>
                <c:pt idx="160">
                  <c:v>41347</c:v>
                </c:pt>
                <c:pt idx="161">
                  <c:v>41354</c:v>
                </c:pt>
                <c:pt idx="162">
                  <c:v>41361</c:v>
                </c:pt>
                <c:pt idx="163">
                  <c:v>41368</c:v>
                </c:pt>
                <c:pt idx="164">
                  <c:v>41375</c:v>
                </c:pt>
                <c:pt idx="165">
                  <c:v>41382</c:v>
                </c:pt>
                <c:pt idx="166">
                  <c:v>41389</c:v>
                </c:pt>
                <c:pt idx="167">
                  <c:v>41396</c:v>
                </c:pt>
                <c:pt idx="168">
                  <c:v>41403</c:v>
                </c:pt>
                <c:pt idx="169">
                  <c:v>41410</c:v>
                </c:pt>
                <c:pt idx="170">
                  <c:v>41417</c:v>
                </c:pt>
                <c:pt idx="171">
                  <c:v>41424</c:v>
                </c:pt>
                <c:pt idx="172">
                  <c:v>41431</c:v>
                </c:pt>
                <c:pt idx="173">
                  <c:v>41438</c:v>
                </c:pt>
                <c:pt idx="174">
                  <c:v>41445</c:v>
                </c:pt>
                <c:pt idx="175">
                  <c:v>41452</c:v>
                </c:pt>
                <c:pt idx="176">
                  <c:v>41459</c:v>
                </c:pt>
                <c:pt idx="177">
                  <c:v>41466</c:v>
                </c:pt>
                <c:pt idx="178">
                  <c:v>41473</c:v>
                </c:pt>
                <c:pt idx="179">
                  <c:v>41480</c:v>
                </c:pt>
                <c:pt idx="180">
                  <c:v>41487</c:v>
                </c:pt>
                <c:pt idx="181">
                  <c:v>41494</c:v>
                </c:pt>
                <c:pt idx="182">
                  <c:v>41501</c:v>
                </c:pt>
                <c:pt idx="183">
                  <c:v>41508</c:v>
                </c:pt>
                <c:pt idx="184">
                  <c:v>41515</c:v>
                </c:pt>
                <c:pt idx="185">
                  <c:v>41522</c:v>
                </c:pt>
                <c:pt idx="186">
                  <c:v>41529</c:v>
                </c:pt>
                <c:pt idx="187">
                  <c:v>41536</c:v>
                </c:pt>
                <c:pt idx="188">
                  <c:v>41543</c:v>
                </c:pt>
                <c:pt idx="189">
                  <c:v>41550</c:v>
                </c:pt>
                <c:pt idx="190">
                  <c:v>41557</c:v>
                </c:pt>
                <c:pt idx="191">
                  <c:v>41564</c:v>
                </c:pt>
                <c:pt idx="192">
                  <c:v>41571</c:v>
                </c:pt>
                <c:pt idx="193">
                  <c:v>41578</c:v>
                </c:pt>
                <c:pt idx="194">
                  <c:v>41585</c:v>
                </c:pt>
                <c:pt idx="195">
                  <c:v>41592</c:v>
                </c:pt>
                <c:pt idx="196">
                  <c:v>41599</c:v>
                </c:pt>
                <c:pt idx="197">
                  <c:v>41606</c:v>
                </c:pt>
                <c:pt idx="198">
                  <c:v>41613</c:v>
                </c:pt>
                <c:pt idx="199">
                  <c:v>41620</c:v>
                </c:pt>
                <c:pt idx="200">
                  <c:v>41627</c:v>
                </c:pt>
                <c:pt idx="201">
                  <c:v>41648</c:v>
                </c:pt>
                <c:pt idx="202">
                  <c:v>41655</c:v>
                </c:pt>
                <c:pt idx="203">
                  <c:v>41662</c:v>
                </c:pt>
                <c:pt idx="204">
                  <c:v>41669</c:v>
                </c:pt>
                <c:pt idx="205">
                  <c:v>41676</c:v>
                </c:pt>
                <c:pt idx="206">
                  <c:v>41683</c:v>
                </c:pt>
                <c:pt idx="207">
                  <c:v>41690</c:v>
                </c:pt>
                <c:pt idx="208">
                  <c:v>41697</c:v>
                </c:pt>
                <c:pt idx="209">
                  <c:v>41704</c:v>
                </c:pt>
                <c:pt idx="210">
                  <c:v>41711</c:v>
                </c:pt>
                <c:pt idx="211">
                  <c:v>41718</c:v>
                </c:pt>
                <c:pt idx="212">
                  <c:v>41725</c:v>
                </c:pt>
                <c:pt idx="213">
                  <c:v>41732</c:v>
                </c:pt>
                <c:pt idx="214">
                  <c:v>41739</c:v>
                </c:pt>
                <c:pt idx="215">
                  <c:v>41746</c:v>
                </c:pt>
                <c:pt idx="216">
                  <c:v>41753</c:v>
                </c:pt>
                <c:pt idx="217">
                  <c:v>41760</c:v>
                </c:pt>
                <c:pt idx="218">
                  <c:v>41767</c:v>
                </c:pt>
                <c:pt idx="219">
                  <c:v>41774</c:v>
                </c:pt>
                <c:pt idx="220">
                  <c:v>41781</c:v>
                </c:pt>
                <c:pt idx="221">
                  <c:v>41788</c:v>
                </c:pt>
                <c:pt idx="222">
                  <c:v>41795</c:v>
                </c:pt>
                <c:pt idx="223">
                  <c:v>41802</c:v>
                </c:pt>
                <c:pt idx="224">
                  <c:v>41809</c:v>
                </c:pt>
                <c:pt idx="225">
                  <c:v>41816</c:v>
                </c:pt>
                <c:pt idx="226">
                  <c:v>41823</c:v>
                </c:pt>
                <c:pt idx="227">
                  <c:v>41830</c:v>
                </c:pt>
                <c:pt idx="228">
                  <c:v>41837</c:v>
                </c:pt>
                <c:pt idx="229">
                  <c:v>41844</c:v>
                </c:pt>
                <c:pt idx="230">
                  <c:v>41851</c:v>
                </c:pt>
                <c:pt idx="231">
                  <c:v>41858</c:v>
                </c:pt>
                <c:pt idx="232">
                  <c:v>41865</c:v>
                </c:pt>
                <c:pt idx="233">
                  <c:v>41872</c:v>
                </c:pt>
                <c:pt idx="234">
                  <c:v>41879</c:v>
                </c:pt>
              </c:numCache>
            </c:numRef>
          </c:cat>
          <c:val>
            <c:numRef>
              <c:f>Hoja1!$B$2:$B$236</c:f>
              <c:numCache>
                <c:formatCode>#,##0.00_ ;\-#,##0.00\ </c:formatCode>
                <c:ptCount val="235"/>
                <c:pt idx="0">
                  <c:v>824</c:v>
                </c:pt>
                <c:pt idx="1">
                  <c:v>840</c:v>
                </c:pt>
                <c:pt idx="2">
                  <c:v>843</c:v>
                </c:pt>
                <c:pt idx="3">
                  <c:v>843</c:v>
                </c:pt>
                <c:pt idx="4">
                  <c:v>844</c:v>
                </c:pt>
                <c:pt idx="5">
                  <c:v>854</c:v>
                </c:pt>
                <c:pt idx="6">
                  <c:v>824</c:v>
                </c:pt>
                <c:pt idx="7">
                  <c:v>823</c:v>
                </c:pt>
                <c:pt idx="8">
                  <c:v>797</c:v>
                </c:pt>
                <c:pt idx="9">
                  <c:v>825</c:v>
                </c:pt>
                <c:pt idx="10">
                  <c:v>826</c:v>
                </c:pt>
                <c:pt idx="11">
                  <c:v>805</c:v>
                </c:pt>
                <c:pt idx="12">
                  <c:v>815</c:v>
                </c:pt>
                <c:pt idx="13">
                  <c:v>796</c:v>
                </c:pt>
                <c:pt idx="14">
                  <c:v>793</c:v>
                </c:pt>
                <c:pt idx="15">
                  <c:v>793</c:v>
                </c:pt>
                <c:pt idx="16" formatCode="0.00">
                  <c:v>805</c:v>
                </c:pt>
                <c:pt idx="17" formatCode="0.00">
                  <c:v>789</c:v>
                </c:pt>
                <c:pt idx="18" formatCode="0.00">
                  <c:v>764</c:v>
                </c:pt>
                <c:pt idx="19" formatCode="0.00">
                  <c:v>783</c:v>
                </c:pt>
                <c:pt idx="20" formatCode="0.00">
                  <c:v>782</c:v>
                </c:pt>
                <c:pt idx="21" formatCode="0.00">
                  <c:v>768</c:v>
                </c:pt>
                <c:pt idx="22" formatCode="0.00">
                  <c:v>807</c:v>
                </c:pt>
                <c:pt idx="23" formatCode="0.00">
                  <c:v>833</c:v>
                </c:pt>
                <c:pt idx="24" formatCode="0.00">
                  <c:v>845</c:v>
                </c:pt>
                <c:pt idx="25" formatCode="0.00">
                  <c:v>880</c:v>
                </c:pt>
                <c:pt idx="26" formatCode="0.00">
                  <c:v>914</c:v>
                </c:pt>
                <c:pt idx="27" formatCode="0.00">
                  <c:v>915</c:v>
                </c:pt>
                <c:pt idx="28" formatCode="0.00">
                  <c:v>886</c:v>
                </c:pt>
                <c:pt idx="29" formatCode="0.00">
                  <c:v>875</c:v>
                </c:pt>
                <c:pt idx="30" formatCode="0.00">
                  <c:v>887</c:v>
                </c:pt>
                <c:pt idx="31" formatCode="0.00">
                  <c:v>926</c:v>
                </c:pt>
                <c:pt idx="32" formatCode="0.00">
                  <c:v>930</c:v>
                </c:pt>
                <c:pt idx="33" formatCode="0.00">
                  <c:v>982</c:v>
                </c:pt>
                <c:pt idx="34" formatCode="0.00">
                  <c:v>1003</c:v>
                </c:pt>
                <c:pt idx="35" formatCode="0.00">
                  <c:v>983</c:v>
                </c:pt>
                <c:pt idx="36" formatCode="0.00">
                  <c:v>1059</c:v>
                </c:pt>
                <c:pt idx="37">
                  <c:v>1082</c:v>
                </c:pt>
                <c:pt idx="38">
                  <c:v>1104</c:v>
                </c:pt>
                <c:pt idx="39" formatCode="0.00">
                  <c:v>1135</c:v>
                </c:pt>
                <c:pt idx="40">
                  <c:v>1217</c:v>
                </c:pt>
                <c:pt idx="41">
                  <c:v>1136</c:v>
                </c:pt>
                <c:pt idx="42">
                  <c:v>1125</c:v>
                </c:pt>
                <c:pt idx="43">
                  <c:v>1174</c:v>
                </c:pt>
                <c:pt idx="44">
                  <c:v>1213</c:v>
                </c:pt>
                <c:pt idx="45">
                  <c:v>1208</c:v>
                </c:pt>
                <c:pt idx="46">
                  <c:v>1252</c:v>
                </c:pt>
                <c:pt idx="47">
                  <c:v>1270</c:v>
                </c:pt>
                <c:pt idx="48">
                  <c:v>1281</c:v>
                </c:pt>
                <c:pt idx="49">
                  <c:v>1285</c:v>
                </c:pt>
                <c:pt idx="50">
                  <c:v>1277</c:v>
                </c:pt>
                <c:pt idx="51">
                  <c:v>1283</c:v>
                </c:pt>
                <c:pt idx="52">
                  <c:v>1305</c:v>
                </c:pt>
                <c:pt idx="53">
                  <c:v>1311</c:v>
                </c:pt>
                <c:pt idx="54">
                  <c:v>1282</c:v>
                </c:pt>
                <c:pt idx="55">
                  <c:v>1210</c:v>
                </c:pt>
                <c:pt idx="56">
                  <c:v>1285</c:v>
                </c:pt>
                <c:pt idx="57">
                  <c:v>1245</c:v>
                </c:pt>
                <c:pt idx="58">
                  <c:v>1168</c:v>
                </c:pt>
                <c:pt idx="59">
                  <c:v>1190</c:v>
                </c:pt>
                <c:pt idx="60">
                  <c:v>1246</c:v>
                </c:pt>
                <c:pt idx="61">
                  <c:v>1224</c:v>
                </c:pt>
                <c:pt idx="62">
                  <c:v>1190</c:v>
                </c:pt>
                <c:pt idx="63">
                  <c:v>1220</c:v>
                </c:pt>
                <c:pt idx="64">
                  <c:v>1186</c:v>
                </c:pt>
                <c:pt idx="65">
                  <c:v>1160</c:v>
                </c:pt>
                <c:pt idx="66">
                  <c:v>1191</c:v>
                </c:pt>
                <c:pt idx="67">
                  <c:v>1225</c:v>
                </c:pt>
                <c:pt idx="68">
                  <c:v>1257</c:v>
                </c:pt>
                <c:pt idx="69">
                  <c:v>1270</c:v>
                </c:pt>
                <c:pt idx="70">
                  <c:v>1244</c:v>
                </c:pt>
                <c:pt idx="71">
                  <c:v>1235</c:v>
                </c:pt>
                <c:pt idx="72">
                  <c:v>1220</c:v>
                </c:pt>
                <c:pt idx="73">
                  <c:v>1220</c:v>
                </c:pt>
                <c:pt idx="74">
                  <c:v>1255</c:v>
                </c:pt>
                <c:pt idx="75">
                  <c:v>1265</c:v>
                </c:pt>
                <c:pt idx="76">
                  <c:v>1254</c:v>
                </c:pt>
                <c:pt idx="77" formatCode="_(* #,##0.00_);_(* \(#,##0.00\);_(* &quot;-&quot;??_);_(@_)">
                  <c:v>1245</c:v>
                </c:pt>
                <c:pt idx="78" formatCode="_(* #,##0.00_);_(* \(#,##0.00\);_(* &quot;-&quot;??_);_(@_)">
                  <c:v>1245</c:v>
                </c:pt>
                <c:pt idx="79">
                  <c:v>1220</c:v>
                </c:pt>
                <c:pt idx="80">
                  <c:v>1240</c:v>
                </c:pt>
                <c:pt idx="81">
                  <c:v>1250</c:v>
                </c:pt>
                <c:pt idx="82">
                  <c:v>1291</c:v>
                </c:pt>
                <c:pt idx="83">
                  <c:v>1270</c:v>
                </c:pt>
                <c:pt idx="84">
                  <c:v>1228</c:v>
                </c:pt>
                <c:pt idx="85">
                  <c:v>1180</c:v>
                </c:pt>
                <c:pt idx="86">
                  <c:v>1122</c:v>
                </c:pt>
                <c:pt idx="87">
                  <c:v>1080</c:v>
                </c:pt>
                <c:pt idx="88">
                  <c:v>1146</c:v>
                </c:pt>
                <c:pt idx="89">
                  <c:v>1135</c:v>
                </c:pt>
                <c:pt idx="90">
                  <c:v>1150</c:v>
                </c:pt>
                <c:pt idx="91">
                  <c:v>1149</c:v>
                </c:pt>
                <c:pt idx="92">
                  <c:v>1125</c:v>
                </c:pt>
                <c:pt idx="93">
                  <c:v>1151</c:v>
                </c:pt>
                <c:pt idx="94">
                  <c:v>1118</c:v>
                </c:pt>
                <c:pt idx="95">
                  <c:v>1117</c:v>
                </c:pt>
                <c:pt idx="96">
                  <c:v>1132</c:v>
                </c:pt>
                <c:pt idx="97">
                  <c:v>1092</c:v>
                </c:pt>
                <c:pt idx="98">
                  <c:v>1111</c:v>
                </c:pt>
                <c:pt idx="99">
                  <c:v>1130</c:v>
                </c:pt>
                <c:pt idx="100">
                  <c:v>1120</c:v>
                </c:pt>
                <c:pt idx="101">
                  <c:v>1130</c:v>
                </c:pt>
                <c:pt idx="102">
                  <c:v>1153</c:v>
                </c:pt>
                <c:pt idx="103">
                  <c:v>1132</c:v>
                </c:pt>
                <c:pt idx="104">
                  <c:v>1161</c:v>
                </c:pt>
                <c:pt idx="105">
                  <c:v>1178</c:v>
                </c:pt>
                <c:pt idx="106">
                  <c:v>1208</c:v>
                </c:pt>
                <c:pt idx="107">
                  <c:v>1210</c:v>
                </c:pt>
                <c:pt idx="108">
                  <c:v>1181</c:v>
                </c:pt>
                <c:pt idx="109">
                  <c:v>1210</c:v>
                </c:pt>
                <c:pt idx="110">
                  <c:v>1175</c:v>
                </c:pt>
                <c:pt idx="111">
                  <c:v>1178</c:v>
                </c:pt>
                <c:pt idx="112">
                  <c:v>1235</c:v>
                </c:pt>
                <c:pt idx="113">
                  <c:v>1277</c:v>
                </c:pt>
                <c:pt idx="114">
                  <c:v>1238</c:v>
                </c:pt>
                <c:pt idx="115">
                  <c:v>1235</c:v>
                </c:pt>
                <c:pt idx="116">
                  <c:v>1205</c:v>
                </c:pt>
                <c:pt idx="117">
                  <c:v>1192</c:v>
                </c:pt>
                <c:pt idx="118">
                  <c:v>1136</c:v>
                </c:pt>
                <c:pt idx="119">
                  <c:v>1107</c:v>
                </c:pt>
                <c:pt idx="120">
                  <c:v>1102</c:v>
                </c:pt>
                <c:pt idx="121">
                  <c:v>1174</c:v>
                </c:pt>
                <c:pt idx="122">
                  <c:v>1085</c:v>
                </c:pt>
                <c:pt idx="123">
                  <c:v>1120</c:v>
                </c:pt>
                <c:pt idx="124">
                  <c:v>1145</c:v>
                </c:pt>
                <c:pt idx="125">
                  <c:v>1210</c:v>
                </c:pt>
                <c:pt idx="126">
                  <c:v>1115</c:v>
                </c:pt>
                <c:pt idx="127">
                  <c:v>1210</c:v>
                </c:pt>
                <c:pt idx="128">
                  <c:v>1138</c:v>
                </c:pt>
                <c:pt idx="129">
                  <c:v>1150</c:v>
                </c:pt>
                <c:pt idx="130">
                  <c:v>1175</c:v>
                </c:pt>
                <c:pt idx="131">
                  <c:v>1182</c:v>
                </c:pt>
                <c:pt idx="132">
                  <c:v>1250</c:v>
                </c:pt>
                <c:pt idx="133">
                  <c:v>1258</c:v>
                </c:pt>
                <c:pt idx="134">
                  <c:v>1252</c:v>
                </c:pt>
                <c:pt idx="135">
                  <c:v>1237</c:v>
                </c:pt>
                <c:pt idx="136">
                  <c:v>1190</c:v>
                </c:pt>
                <c:pt idx="137">
                  <c:v>1127</c:v>
                </c:pt>
                <c:pt idx="138">
                  <c:v>1076</c:v>
                </c:pt>
                <c:pt idx="139">
                  <c:v>1086</c:v>
                </c:pt>
                <c:pt idx="140">
                  <c:v>1120</c:v>
                </c:pt>
                <c:pt idx="141">
                  <c:v>1118</c:v>
                </c:pt>
                <c:pt idx="142">
                  <c:v>1118</c:v>
                </c:pt>
                <c:pt idx="143">
                  <c:v>1063</c:v>
                </c:pt>
                <c:pt idx="144">
                  <c:v>1056</c:v>
                </c:pt>
                <c:pt idx="145">
                  <c:v>1090</c:v>
                </c:pt>
                <c:pt idx="146">
                  <c:v>1128</c:v>
                </c:pt>
                <c:pt idx="147">
                  <c:v>1138</c:v>
                </c:pt>
                <c:pt idx="148">
                  <c:v>1101</c:v>
                </c:pt>
                <c:pt idx="149">
                  <c:v>1079</c:v>
                </c:pt>
                <c:pt idx="150">
                  <c:v>1130</c:v>
                </c:pt>
                <c:pt idx="151">
                  <c:v>1111</c:v>
                </c:pt>
                <c:pt idx="152">
                  <c:v>1133</c:v>
                </c:pt>
                <c:pt idx="153">
                  <c:v>1142</c:v>
                </c:pt>
                <c:pt idx="154">
                  <c:v>1161</c:v>
                </c:pt>
                <c:pt idx="155">
                  <c:v>1124</c:v>
                </c:pt>
                <c:pt idx="156">
                  <c:v>1122</c:v>
                </c:pt>
                <c:pt idx="157">
                  <c:v>1130</c:v>
                </c:pt>
                <c:pt idx="158">
                  <c:v>1050</c:v>
                </c:pt>
                <c:pt idx="159">
                  <c:v>1067</c:v>
                </c:pt>
                <c:pt idx="160">
                  <c:v>1030</c:v>
                </c:pt>
                <c:pt idx="161">
                  <c:v>1012</c:v>
                </c:pt>
                <c:pt idx="162">
                  <c:v>1025</c:v>
                </c:pt>
                <c:pt idx="163">
                  <c:v>990</c:v>
                </c:pt>
                <c:pt idx="164">
                  <c:v>1024</c:v>
                </c:pt>
                <c:pt idx="165">
                  <c:v>1018</c:v>
                </c:pt>
                <c:pt idx="166">
                  <c:v>977</c:v>
                </c:pt>
                <c:pt idx="167">
                  <c:v>983</c:v>
                </c:pt>
                <c:pt idx="168">
                  <c:v>996</c:v>
                </c:pt>
                <c:pt idx="169">
                  <c:v>998</c:v>
                </c:pt>
                <c:pt idx="170">
                  <c:v>995</c:v>
                </c:pt>
                <c:pt idx="171">
                  <c:v>974</c:v>
                </c:pt>
                <c:pt idx="172">
                  <c:v>960</c:v>
                </c:pt>
                <c:pt idx="173">
                  <c:v>938</c:v>
                </c:pt>
                <c:pt idx="174">
                  <c:v>962</c:v>
                </c:pt>
                <c:pt idx="175">
                  <c:v>887</c:v>
                </c:pt>
                <c:pt idx="176">
                  <c:v>900</c:v>
                </c:pt>
                <c:pt idx="177">
                  <c:v>890</c:v>
                </c:pt>
                <c:pt idx="178">
                  <c:v>879</c:v>
                </c:pt>
                <c:pt idx="179">
                  <c:v>858</c:v>
                </c:pt>
                <c:pt idx="180">
                  <c:v>862</c:v>
                </c:pt>
                <c:pt idx="181">
                  <c:v>852</c:v>
                </c:pt>
                <c:pt idx="182">
                  <c:v>889</c:v>
                </c:pt>
                <c:pt idx="183">
                  <c:v>864</c:v>
                </c:pt>
                <c:pt idx="184">
                  <c:v>895</c:v>
                </c:pt>
                <c:pt idx="185">
                  <c:v>885</c:v>
                </c:pt>
                <c:pt idx="186">
                  <c:v>880</c:v>
                </c:pt>
                <c:pt idx="187">
                  <c:v>900</c:v>
                </c:pt>
                <c:pt idx="188">
                  <c:v>887</c:v>
                </c:pt>
                <c:pt idx="189">
                  <c:v>868</c:v>
                </c:pt>
                <c:pt idx="190">
                  <c:v>913</c:v>
                </c:pt>
                <c:pt idx="191">
                  <c:v>917</c:v>
                </c:pt>
                <c:pt idx="192">
                  <c:v>935</c:v>
                </c:pt>
                <c:pt idx="193">
                  <c:v>941</c:v>
                </c:pt>
                <c:pt idx="194">
                  <c:v>932</c:v>
                </c:pt>
                <c:pt idx="195">
                  <c:v>940</c:v>
                </c:pt>
                <c:pt idx="196">
                  <c:v>951</c:v>
                </c:pt>
                <c:pt idx="197">
                  <c:v>917</c:v>
                </c:pt>
                <c:pt idx="198">
                  <c:v>921</c:v>
                </c:pt>
                <c:pt idx="199">
                  <c:v>903</c:v>
                </c:pt>
                <c:pt idx="200">
                  <c:v>884</c:v>
                </c:pt>
                <c:pt idx="201">
                  <c:v>856</c:v>
                </c:pt>
                <c:pt idx="202">
                  <c:v>850</c:v>
                </c:pt>
                <c:pt idx="203">
                  <c:v>832</c:v>
                </c:pt>
                <c:pt idx="204">
                  <c:v>822</c:v>
                </c:pt>
                <c:pt idx="205">
                  <c:v>865</c:v>
                </c:pt>
                <c:pt idx="206">
                  <c:v>885</c:v>
                </c:pt>
                <c:pt idx="207">
                  <c:v>907</c:v>
                </c:pt>
                <c:pt idx="208">
                  <c:v>891</c:v>
                </c:pt>
                <c:pt idx="209">
                  <c:v>948</c:v>
                </c:pt>
                <c:pt idx="210">
                  <c:v>929</c:v>
                </c:pt>
                <c:pt idx="211">
                  <c:v>890</c:v>
                </c:pt>
                <c:pt idx="212">
                  <c:v>848</c:v>
                </c:pt>
                <c:pt idx="213">
                  <c:v>870</c:v>
                </c:pt>
                <c:pt idx="214">
                  <c:v>887</c:v>
                </c:pt>
                <c:pt idx="215">
                  <c:v>911</c:v>
                </c:pt>
                <c:pt idx="216">
                  <c:v>880</c:v>
                </c:pt>
                <c:pt idx="217">
                  <c:v>860</c:v>
                </c:pt>
                <c:pt idx="218">
                  <c:v>854</c:v>
                </c:pt>
                <c:pt idx="219">
                  <c:v>866</c:v>
                </c:pt>
                <c:pt idx="220">
                  <c:v>879</c:v>
                </c:pt>
                <c:pt idx="221">
                  <c:v>856</c:v>
                </c:pt>
                <c:pt idx="222">
                  <c:v>858</c:v>
                </c:pt>
                <c:pt idx="223">
                  <c:v>850</c:v>
                </c:pt>
                <c:pt idx="224">
                  <c:v>908</c:v>
                </c:pt>
                <c:pt idx="225">
                  <c:v>901</c:v>
                </c:pt>
                <c:pt idx="226">
                  <c:v>867</c:v>
                </c:pt>
                <c:pt idx="227">
                  <c:v>851</c:v>
                </c:pt>
                <c:pt idx="228">
                  <c:v>845</c:v>
                </c:pt>
                <c:pt idx="229">
                  <c:v>863</c:v>
                </c:pt>
                <c:pt idx="230">
                  <c:v>859</c:v>
                </c:pt>
                <c:pt idx="231">
                  <c:v>853</c:v>
                </c:pt>
                <c:pt idx="232">
                  <c:v>830</c:v>
                </c:pt>
                <c:pt idx="233">
                  <c:v>811</c:v>
                </c:pt>
                <c:pt idx="234">
                  <c:v>797</c:v>
                </c:pt>
              </c:numCache>
            </c:numRef>
          </c:val>
          <c:smooth val="0"/>
        </c:ser>
        <c:ser>
          <c:idx val="1"/>
          <c:order val="1"/>
          <c:tx>
            <c:strRef>
              <c:f>Hoja1!$C$1</c:f>
              <c:strCache>
                <c:ptCount val="1"/>
                <c:pt idx="0">
                  <c:v>Precio de B100 publicado por S.E. </c:v>
                </c:pt>
              </c:strCache>
            </c:strRef>
          </c:tx>
          <c:spPr>
            <a:ln w="41275">
              <a:solidFill>
                <a:schemeClr val="tx1">
                  <a:lumMod val="50000"/>
                  <a:lumOff val="50000"/>
                </a:schemeClr>
              </a:solidFill>
            </a:ln>
          </c:spPr>
          <c:marker>
            <c:symbol val="none"/>
          </c:marker>
          <c:cat>
            <c:numRef>
              <c:f>Hoja1!$A$2:$A$236</c:f>
              <c:numCache>
                <c:formatCode>dd/mm/yyyy;@</c:formatCode>
                <c:ptCount val="235"/>
                <c:pt idx="0">
                  <c:v>40212</c:v>
                </c:pt>
                <c:pt idx="1">
                  <c:v>40219</c:v>
                </c:pt>
                <c:pt idx="2">
                  <c:v>40226</c:v>
                </c:pt>
                <c:pt idx="3">
                  <c:v>40233</c:v>
                </c:pt>
                <c:pt idx="4">
                  <c:v>40240</c:v>
                </c:pt>
                <c:pt idx="5">
                  <c:v>40247</c:v>
                </c:pt>
                <c:pt idx="6">
                  <c:v>40254</c:v>
                </c:pt>
                <c:pt idx="7">
                  <c:v>40261</c:v>
                </c:pt>
                <c:pt idx="8">
                  <c:v>40269</c:v>
                </c:pt>
                <c:pt idx="9">
                  <c:v>40276</c:v>
                </c:pt>
                <c:pt idx="10">
                  <c:v>40283</c:v>
                </c:pt>
                <c:pt idx="11">
                  <c:v>40290</c:v>
                </c:pt>
                <c:pt idx="12">
                  <c:v>40297</c:v>
                </c:pt>
                <c:pt idx="13">
                  <c:v>40304</c:v>
                </c:pt>
                <c:pt idx="14">
                  <c:v>40311</c:v>
                </c:pt>
                <c:pt idx="15">
                  <c:v>40318</c:v>
                </c:pt>
                <c:pt idx="16">
                  <c:v>40325</c:v>
                </c:pt>
                <c:pt idx="17">
                  <c:v>40332</c:v>
                </c:pt>
                <c:pt idx="18">
                  <c:v>40339</c:v>
                </c:pt>
                <c:pt idx="19">
                  <c:v>40346</c:v>
                </c:pt>
                <c:pt idx="20">
                  <c:v>40353</c:v>
                </c:pt>
                <c:pt idx="21">
                  <c:v>40360</c:v>
                </c:pt>
                <c:pt idx="22">
                  <c:v>40367</c:v>
                </c:pt>
                <c:pt idx="23">
                  <c:v>40374</c:v>
                </c:pt>
                <c:pt idx="24">
                  <c:v>40381</c:v>
                </c:pt>
                <c:pt idx="25">
                  <c:v>40388</c:v>
                </c:pt>
                <c:pt idx="26">
                  <c:v>40395</c:v>
                </c:pt>
                <c:pt idx="27">
                  <c:v>40402</c:v>
                </c:pt>
                <c:pt idx="28">
                  <c:v>40409</c:v>
                </c:pt>
                <c:pt idx="29">
                  <c:v>40416</c:v>
                </c:pt>
                <c:pt idx="30">
                  <c:v>40423</c:v>
                </c:pt>
                <c:pt idx="31">
                  <c:v>40430</c:v>
                </c:pt>
                <c:pt idx="32">
                  <c:v>40437</c:v>
                </c:pt>
                <c:pt idx="33">
                  <c:v>40444</c:v>
                </c:pt>
                <c:pt idx="34">
                  <c:v>40451</c:v>
                </c:pt>
                <c:pt idx="35">
                  <c:v>40458</c:v>
                </c:pt>
                <c:pt idx="36">
                  <c:v>40465</c:v>
                </c:pt>
                <c:pt idx="37">
                  <c:v>40472</c:v>
                </c:pt>
                <c:pt idx="38">
                  <c:v>40479</c:v>
                </c:pt>
                <c:pt idx="39">
                  <c:v>40486</c:v>
                </c:pt>
                <c:pt idx="40">
                  <c:v>40493</c:v>
                </c:pt>
                <c:pt idx="41">
                  <c:v>40500</c:v>
                </c:pt>
                <c:pt idx="42">
                  <c:v>40507</c:v>
                </c:pt>
                <c:pt idx="43">
                  <c:v>40514</c:v>
                </c:pt>
                <c:pt idx="44">
                  <c:v>40521</c:v>
                </c:pt>
                <c:pt idx="45">
                  <c:v>40528</c:v>
                </c:pt>
                <c:pt idx="46">
                  <c:v>40535</c:v>
                </c:pt>
                <c:pt idx="47">
                  <c:v>40542</c:v>
                </c:pt>
                <c:pt idx="48">
                  <c:v>40549</c:v>
                </c:pt>
                <c:pt idx="49">
                  <c:v>40556</c:v>
                </c:pt>
                <c:pt idx="50">
                  <c:v>40563</c:v>
                </c:pt>
                <c:pt idx="51">
                  <c:v>40570</c:v>
                </c:pt>
                <c:pt idx="52">
                  <c:v>40577</c:v>
                </c:pt>
                <c:pt idx="53">
                  <c:v>40584</c:v>
                </c:pt>
                <c:pt idx="54">
                  <c:v>40591</c:v>
                </c:pt>
                <c:pt idx="55">
                  <c:v>40598</c:v>
                </c:pt>
                <c:pt idx="56">
                  <c:v>40605</c:v>
                </c:pt>
                <c:pt idx="57">
                  <c:v>40612</c:v>
                </c:pt>
                <c:pt idx="58">
                  <c:v>40619</c:v>
                </c:pt>
                <c:pt idx="59">
                  <c:v>40626</c:v>
                </c:pt>
                <c:pt idx="60">
                  <c:v>40633</c:v>
                </c:pt>
                <c:pt idx="61">
                  <c:v>40640</c:v>
                </c:pt>
                <c:pt idx="62">
                  <c:v>40647</c:v>
                </c:pt>
                <c:pt idx="63">
                  <c:v>40654</c:v>
                </c:pt>
                <c:pt idx="64">
                  <c:v>40661</c:v>
                </c:pt>
                <c:pt idx="65">
                  <c:v>40668</c:v>
                </c:pt>
                <c:pt idx="66">
                  <c:v>40675</c:v>
                </c:pt>
                <c:pt idx="67">
                  <c:v>40682</c:v>
                </c:pt>
                <c:pt idx="68">
                  <c:v>40689</c:v>
                </c:pt>
                <c:pt idx="69">
                  <c:v>40696</c:v>
                </c:pt>
                <c:pt idx="70">
                  <c:v>40703</c:v>
                </c:pt>
                <c:pt idx="71">
                  <c:v>40710</c:v>
                </c:pt>
                <c:pt idx="72">
                  <c:v>40717</c:v>
                </c:pt>
                <c:pt idx="73">
                  <c:v>40724</c:v>
                </c:pt>
                <c:pt idx="74">
                  <c:v>40731</c:v>
                </c:pt>
                <c:pt idx="75">
                  <c:v>40738</c:v>
                </c:pt>
                <c:pt idx="76">
                  <c:v>40745</c:v>
                </c:pt>
                <c:pt idx="77">
                  <c:v>40752</c:v>
                </c:pt>
                <c:pt idx="78">
                  <c:v>40759</c:v>
                </c:pt>
                <c:pt idx="79">
                  <c:v>40766</c:v>
                </c:pt>
                <c:pt idx="80">
                  <c:v>40773</c:v>
                </c:pt>
                <c:pt idx="81">
                  <c:v>40780</c:v>
                </c:pt>
                <c:pt idx="82">
                  <c:v>40787</c:v>
                </c:pt>
                <c:pt idx="83">
                  <c:v>40794</c:v>
                </c:pt>
                <c:pt idx="84">
                  <c:v>40801</c:v>
                </c:pt>
                <c:pt idx="85">
                  <c:v>40808</c:v>
                </c:pt>
                <c:pt idx="86">
                  <c:v>40815</c:v>
                </c:pt>
                <c:pt idx="87">
                  <c:v>40822</c:v>
                </c:pt>
                <c:pt idx="88">
                  <c:v>40829</c:v>
                </c:pt>
                <c:pt idx="89">
                  <c:v>40836</c:v>
                </c:pt>
                <c:pt idx="90">
                  <c:v>40843</c:v>
                </c:pt>
                <c:pt idx="91">
                  <c:v>40850</c:v>
                </c:pt>
                <c:pt idx="92">
                  <c:v>40857</c:v>
                </c:pt>
                <c:pt idx="93">
                  <c:v>40864</c:v>
                </c:pt>
                <c:pt idx="94">
                  <c:v>40871</c:v>
                </c:pt>
                <c:pt idx="95">
                  <c:v>40878</c:v>
                </c:pt>
                <c:pt idx="96">
                  <c:v>40885</c:v>
                </c:pt>
                <c:pt idx="97">
                  <c:v>40892</c:v>
                </c:pt>
                <c:pt idx="98">
                  <c:v>40899</c:v>
                </c:pt>
                <c:pt idx="99">
                  <c:v>40913</c:v>
                </c:pt>
                <c:pt idx="100">
                  <c:v>40920</c:v>
                </c:pt>
                <c:pt idx="101">
                  <c:v>40927</c:v>
                </c:pt>
                <c:pt idx="102">
                  <c:v>40934</c:v>
                </c:pt>
                <c:pt idx="103">
                  <c:v>40941</c:v>
                </c:pt>
                <c:pt idx="104">
                  <c:v>40948</c:v>
                </c:pt>
                <c:pt idx="105">
                  <c:v>40955</c:v>
                </c:pt>
                <c:pt idx="106">
                  <c:v>40962</c:v>
                </c:pt>
                <c:pt idx="107">
                  <c:v>40969</c:v>
                </c:pt>
                <c:pt idx="108">
                  <c:v>40976</c:v>
                </c:pt>
                <c:pt idx="109">
                  <c:v>40983</c:v>
                </c:pt>
                <c:pt idx="110">
                  <c:v>40990</c:v>
                </c:pt>
                <c:pt idx="111">
                  <c:v>40997</c:v>
                </c:pt>
                <c:pt idx="112">
                  <c:v>41004</c:v>
                </c:pt>
                <c:pt idx="113">
                  <c:v>41011</c:v>
                </c:pt>
                <c:pt idx="114">
                  <c:v>41018</c:v>
                </c:pt>
                <c:pt idx="115">
                  <c:v>41025</c:v>
                </c:pt>
                <c:pt idx="116">
                  <c:v>41032</c:v>
                </c:pt>
                <c:pt idx="117">
                  <c:v>41039</c:v>
                </c:pt>
                <c:pt idx="118">
                  <c:v>41046</c:v>
                </c:pt>
                <c:pt idx="119">
                  <c:v>41053</c:v>
                </c:pt>
                <c:pt idx="120">
                  <c:v>41060</c:v>
                </c:pt>
                <c:pt idx="121">
                  <c:v>41067</c:v>
                </c:pt>
                <c:pt idx="122">
                  <c:v>41074</c:v>
                </c:pt>
                <c:pt idx="123">
                  <c:v>41081</c:v>
                </c:pt>
                <c:pt idx="124">
                  <c:v>41088</c:v>
                </c:pt>
                <c:pt idx="125">
                  <c:v>41095</c:v>
                </c:pt>
                <c:pt idx="126">
                  <c:v>41102</c:v>
                </c:pt>
                <c:pt idx="127">
                  <c:v>41109</c:v>
                </c:pt>
                <c:pt idx="128">
                  <c:v>41116</c:v>
                </c:pt>
                <c:pt idx="129">
                  <c:v>41123</c:v>
                </c:pt>
                <c:pt idx="130">
                  <c:v>41130</c:v>
                </c:pt>
                <c:pt idx="131">
                  <c:v>41137</c:v>
                </c:pt>
                <c:pt idx="132">
                  <c:v>41144</c:v>
                </c:pt>
                <c:pt idx="133">
                  <c:v>41151</c:v>
                </c:pt>
                <c:pt idx="134">
                  <c:v>41158</c:v>
                </c:pt>
                <c:pt idx="135">
                  <c:v>41165</c:v>
                </c:pt>
                <c:pt idx="136">
                  <c:v>41172</c:v>
                </c:pt>
                <c:pt idx="137">
                  <c:v>41179</c:v>
                </c:pt>
                <c:pt idx="138">
                  <c:v>41186</c:v>
                </c:pt>
                <c:pt idx="139">
                  <c:v>41193</c:v>
                </c:pt>
                <c:pt idx="140">
                  <c:v>41200</c:v>
                </c:pt>
                <c:pt idx="141">
                  <c:v>41207</c:v>
                </c:pt>
                <c:pt idx="142">
                  <c:v>41214</c:v>
                </c:pt>
                <c:pt idx="143">
                  <c:v>41221</c:v>
                </c:pt>
                <c:pt idx="144">
                  <c:v>41228</c:v>
                </c:pt>
                <c:pt idx="145">
                  <c:v>41235</c:v>
                </c:pt>
                <c:pt idx="146">
                  <c:v>41242</c:v>
                </c:pt>
                <c:pt idx="147">
                  <c:v>41249</c:v>
                </c:pt>
                <c:pt idx="148">
                  <c:v>41256</c:v>
                </c:pt>
                <c:pt idx="149">
                  <c:v>41263</c:v>
                </c:pt>
                <c:pt idx="150">
                  <c:v>41277</c:v>
                </c:pt>
                <c:pt idx="151">
                  <c:v>41284</c:v>
                </c:pt>
                <c:pt idx="152">
                  <c:v>41291</c:v>
                </c:pt>
                <c:pt idx="153">
                  <c:v>41298</c:v>
                </c:pt>
                <c:pt idx="154">
                  <c:v>41305</c:v>
                </c:pt>
                <c:pt idx="155">
                  <c:v>41312</c:v>
                </c:pt>
                <c:pt idx="156">
                  <c:v>41319</c:v>
                </c:pt>
                <c:pt idx="157">
                  <c:v>41326</c:v>
                </c:pt>
                <c:pt idx="158">
                  <c:v>41333</c:v>
                </c:pt>
                <c:pt idx="159">
                  <c:v>41340</c:v>
                </c:pt>
                <c:pt idx="160">
                  <c:v>41347</c:v>
                </c:pt>
                <c:pt idx="161">
                  <c:v>41354</c:v>
                </c:pt>
                <c:pt idx="162">
                  <c:v>41361</c:v>
                </c:pt>
                <c:pt idx="163">
                  <c:v>41368</c:v>
                </c:pt>
                <c:pt idx="164">
                  <c:v>41375</c:v>
                </c:pt>
                <c:pt idx="165">
                  <c:v>41382</c:v>
                </c:pt>
                <c:pt idx="166">
                  <c:v>41389</c:v>
                </c:pt>
                <c:pt idx="167">
                  <c:v>41396</c:v>
                </c:pt>
                <c:pt idx="168">
                  <c:v>41403</c:v>
                </c:pt>
                <c:pt idx="169">
                  <c:v>41410</c:v>
                </c:pt>
                <c:pt idx="170">
                  <c:v>41417</c:v>
                </c:pt>
                <c:pt idx="171">
                  <c:v>41424</c:v>
                </c:pt>
                <c:pt idx="172">
                  <c:v>41431</c:v>
                </c:pt>
                <c:pt idx="173">
                  <c:v>41438</c:v>
                </c:pt>
                <c:pt idx="174">
                  <c:v>41445</c:v>
                </c:pt>
                <c:pt idx="175">
                  <c:v>41452</c:v>
                </c:pt>
                <c:pt idx="176">
                  <c:v>41459</c:v>
                </c:pt>
                <c:pt idx="177">
                  <c:v>41466</c:v>
                </c:pt>
                <c:pt idx="178">
                  <c:v>41473</c:v>
                </c:pt>
                <c:pt idx="179">
                  <c:v>41480</c:v>
                </c:pt>
                <c:pt idx="180">
                  <c:v>41487</c:v>
                </c:pt>
                <c:pt idx="181">
                  <c:v>41494</c:v>
                </c:pt>
                <c:pt idx="182">
                  <c:v>41501</c:v>
                </c:pt>
                <c:pt idx="183">
                  <c:v>41508</c:v>
                </c:pt>
                <c:pt idx="184">
                  <c:v>41515</c:v>
                </c:pt>
                <c:pt idx="185">
                  <c:v>41522</c:v>
                </c:pt>
                <c:pt idx="186">
                  <c:v>41529</c:v>
                </c:pt>
                <c:pt idx="187">
                  <c:v>41536</c:v>
                </c:pt>
                <c:pt idx="188">
                  <c:v>41543</c:v>
                </c:pt>
                <c:pt idx="189">
                  <c:v>41550</c:v>
                </c:pt>
                <c:pt idx="190">
                  <c:v>41557</c:v>
                </c:pt>
                <c:pt idx="191">
                  <c:v>41564</c:v>
                </c:pt>
                <c:pt idx="192">
                  <c:v>41571</c:v>
                </c:pt>
                <c:pt idx="193">
                  <c:v>41578</c:v>
                </c:pt>
                <c:pt idx="194">
                  <c:v>41585</c:v>
                </c:pt>
                <c:pt idx="195">
                  <c:v>41592</c:v>
                </c:pt>
                <c:pt idx="196">
                  <c:v>41599</c:v>
                </c:pt>
                <c:pt idx="197">
                  <c:v>41606</c:v>
                </c:pt>
                <c:pt idx="198">
                  <c:v>41613</c:v>
                </c:pt>
                <c:pt idx="199">
                  <c:v>41620</c:v>
                </c:pt>
                <c:pt idx="200">
                  <c:v>41627</c:v>
                </c:pt>
                <c:pt idx="201">
                  <c:v>41648</c:v>
                </c:pt>
                <c:pt idx="202">
                  <c:v>41655</c:v>
                </c:pt>
                <c:pt idx="203">
                  <c:v>41662</c:v>
                </c:pt>
                <c:pt idx="204">
                  <c:v>41669</c:v>
                </c:pt>
                <c:pt idx="205">
                  <c:v>41676</c:v>
                </c:pt>
                <c:pt idx="206">
                  <c:v>41683</c:v>
                </c:pt>
                <c:pt idx="207">
                  <c:v>41690</c:v>
                </c:pt>
                <c:pt idx="208">
                  <c:v>41697</c:v>
                </c:pt>
                <c:pt idx="209">
                  <c:v>41704</c:v>
                </c:pt>
                <c:pt idx="210">
                  <c:v>41711</c:v>
                </c:pt>
                <c:pt idx="211">
                  <c:v>41718</c:v>
                </c:pt>
                <c:pt idx="212">
                  <c:v>41725</c:v>
                </c:pt>
                <c:pt idx="213">
                  <c:v>41732</c:v>
                </c:pt>
                <c:pt idx="214">
                  <c:v>41739</c:v>
                </c:pt>
                <c:pt idx="215">
                  <c:v>41746</c:v>
                </c:pt>
                <c:pt idx="216">
                  <c:v>41753</c:v>
                </c:pt>
                <c:pt idx="217">
                  <c:v>41760</c:v>
                </c:pt>
                <c:pt idx="218">
                  <c:v>41767</c:v>
                </c:pt>
                <c:pt idx="219">
                  <c:v>41774</c:v>
                </c:pt>
                <c:pt idx="220">
                  <c:v>41781</c:v>
                </c:pt>
                <c:pt idx="221">
                  <c:v>41788</c:v>
                </c:pt>
                <c:pt idx="222">
                  <c:v>41795</c:v>
                </c:pt>
                <c:pt idx="223">
                  <c:v>41802</c:v>
                </c:pt>
                <c:pt idx="224">
                  <c:v>41809</c:v>
                </c:pt>
                <c:pt idx="225">
                  <c:v>41816</c:v>
                </c:pt>
                <c:pt idx="226">
                  <c:v>41823</c:v>
                </c:pt>
                <c:pt idx="227">
                  <c:v>41830</c:v>
                </c:pt>
                <c:pt idx="228">
                  <c:v>41837</c:v>
                </c:pt>
                <c:pt idx="229">
                  <c:v>41844</c:v>
                </c:pt>
                <c:pt idx="230">
                  <c:v>41851</c:v>
                </c:pt>
                <c:pt idx="231">
                  <c:v>41858</c:v>
                </c:pt>
                <c:pt idx="232">
                  <c:v>41865</c:v>
                </c:pt>
                <c:pt idx="233">
                  <c:v>41872</c:v>
                </c:pt>
                <c:pt idx="234">
                  <c:v>41879</c:v>
                </c:pt>
              </c:numCache>
            </c:numRef>
          </c:cat>
          <c:val>
            <c:numRef>
              <c:f>Hoja1!$C$2:$C$236</c:f>
              <c:numCache>
                <c:formatCode>0.00</c:formatCode>
                <c:ptCount val="235"/>
                <c:pt idx="0">
                  <c:v>850.91</c:v>
                </c:pt>
                <c:pt idx="1">
                  <c:v>848.7</c:v>
                </c:pt>
                <c:pt idx="2">
                  <c:v>846.51</c:v>
                </c:pt>
                <c:pt idx="3">
                  <c:v>844.33</c:v>
                </c:pt>
                <c:pt idx="4">
                  <c:v>874.58</c:v>
                </c:pt>
                <c:pt idx="5">
                  <c:v>874.58</c:v>
                </c:pt>
                <c:pt idx="6">
                  <c:v>874.58</c:v>
                </c:pt>
                <c:pt idx="7">
                  <c:v>874.58</c:v>
                </c:pt>
                <c:pt idx="8">
                  <c:v>880.46</c:v>
                </c:pt>
                <c:pt idx="9">
                  <c:v>880.46</c:v>
                </c:pt>
                <c:pt idx="10">
                  <c:v>880.46</c:v>
                </c:pt>
                <c:pt idx="11">
                  <c:v>881.6</c:v>
                </c:pt>
                <c:pt idx="12">
                  <c:v>878.21</c:v>
                </c:pt>
                <c:pt idx="13">
                  <c:v>877.39</c:v>
                </c:pt>
                <c:pt idx="14">
                  <c:v>877.39</c:v>
                </c:pt>
                <c:pt idx="15">
                  <c:v>875.16</c:v>
                </c:pt>
                <c:pt idx="16">
                  <c:v>874.04</c:v>
                </c:pt>
                <c:pt idx="17">
                  <c:v>863.96</c:v>
                </c:pt>
                <c:pt idx="18">
                  <c:v>865.06</c:v>
                </c:pt>
                <c:pt idx="19">
                  <c:v>867.04</c:v>
                </c:pt>
                <c:pt idx="20">
                  <c:v>866.16</c:v>
                </c:pt>
                <c:pt idx="21">
                  <c:v>853.88</c:v>
                </c:pt>
                <c:pt idx="22">
                  <c:v>853.01</c:v>
                </c:pt>
                <c:pt idx="23">
                  <c:v>853.44</c:v>
                </c:pt>
                <c:pt idx="24">
                  <c:v>854.09</c:v>
                </c:pt>
                <c:pt idx="25">
                  <c:v>853.01</c:v>
                </c:pt>
                <c:pt idx="26">
                  <c:v>898.17</c:v>
                </c:pt>
                <c:pt idx="27">
                  <c:v>898.17</c:v>
                </c:pt>
                <c:pt idx="28">
                  <c:v>897.25</c:v>
                </c:pt>
                <c:pt idx="29">
                  <c:v>895.66</c:v>
                </c:pt>
                <c:pt idx="30">
                  <c:v>894.98</c:v>
                </c:pt>
                <c:pt idx="31">
                  <c:v>895.43</c:v>
                </c:pt>
                <c:pt idx="32">
                  <c:v>894.53</c:v>
                </c:pt>
                <c:pt idx="33">
                  <c:v>893.62</c:v>
                </c:pt>
                <c:pt idx="34">
                  <c:v>892.04</c:v>
                </c:pt>
                <c:pt idx="35">
                  <c:v>952.25</c:v>
                </c:pt>
                <c:pt idx="36">
                  <c:v>954.66</c:v>
                </c:pt>
                <c:pt idx="37">
                  <c:v>952.25</c:v>
                </c:pt>
                <c:pt idx="38">
                  <c:v>952.49</c:v>
                </c:pt>
                <c:pt idx="39">
                  <c:v>989.9</c:v>
                </c:pt>
                <c:pt idx="40">
                  <c:v>990.65</c:v>
                </c:pt>
                <c:pt idx="41">
                  <c:v>987.16</c:v>
                </c:pt>
                <c:pt idx="42">
                  <c:v>986.67</c:v>
                </c:pt>
                <c:pt idx="43">
                  <c:v>1072.3599999999999</c:v>
                </c:pt>
                <c:pt idx="44">
                  <c:v>1073.17</c:v>
                </c:pt>
                <c:pt idx="45">
                  <c:v>1073.71</c:v>
                </c:pt>
                <c:pt idx="46">
                  <c:v>1072.9000000000001</c:v>
                </c:pt>
                <c:pt idx="47">
                  <c:v>1073.44</c:v>
                </c:pt>
                <c:pt idx="48">
                  <c:v>1211.49</c:v>
                </c:pt>
                <c:pt idx="49">
                  <c:v>1210.27</c:v>
                </c:pt>
                <c:pt idx="50">
                  <c:v>1208.1500000000001</c:v>
                </c:pt>
                <c:pt idx="51">
                  <c:v>1204.52</c:v>
                </c:pt>
                <c:pt idx="52">
                  <c:v>1254.42</c:v>
                </c:pt>
                <c:pt idx="53">
                  <c:v>1252.8599999999999</c:v>
                </c:pt>
                <c:pt idx="54">
                  <c:v>1251.6199999999999</c:v>
                </c:pt>
                <c:pt idx="55">
                  <c:v>1250.3699999999999</c:v>
                </c:pt>
                <c:pt idx="56">
                  <c:v>1262.06</c:v>
                </c:pt>
                <c:pt idx="57">
                  <c:v>1261.43</c:v>
                </c:pt>
                <c:pt idx="58">
                  <c:v>1258.93</c:v>
                </c:pt>
                <c:pt idx="59">
                  <c:v>1258</c:v>
                </c:pt>
                <c:pt idx="60">
                  <c:v>1254.27</c:v>
                </c:pt>
                <c:pt idx="61">
                  <c:v>1215.6500000000001</c:v>
                </c:pt>
                <c:pt idx="62">
                  <c:v>1211.46</c:v>
                </c:pt>
                <c:pt idx="63">
                  <c:v>1207.9000000000001</c:v>
                </c:pt>
                <c:pt idx="64">
                  <c:v>1207.5999999999999</c:v>
                </c:pt>
                <c:pt idx="65">
                  <c:v>1214.05</c:v>
                </c:pt>
                <c:pt idx="66">
                  <c:v>1213.46</c:v>
                </c:pt>
                <c:pt idx="67">
                  <c:v>1211.97</c:v>
                </c:pt>
                <c:pt idx="68">
                  <c:v>1212.27</c:v>
                </c:pt>
                <c:pt idx="69">
                  <c:v>1213.3900000000001</c:v>
                </c:pt>
                <c:pt idx="70">
                  <c:v>1212.5</c:v>
                </c:pt>
                <c:pt idx="71">
                  <c:v>1212.2</c:v>
                </c:pt>
                <c:pt idx="72">
                  <c:v>1210.72</c:v>
                </c:pt>
                <c:pt idx="73">
                  <c:v>1207.48</c:v>
                </c:pt>
                <c:pt idx="74">
                  <c:v>1230.05</c:v>
                </c:pt>
                <c:pt idx="75">
                  <c:v>1229.75</c:v>
                </c:pt>
                <c:pt idx="76">
                  <c:v>1224.7</c:v>
                </c:pt>
                <c:pt idx="77">
                  <c:v>1223.82</c:v>
                </c:pt>
                <c:pt idx="78">
                  <c:v>1240.6099999999999</c:v>
                </c:pt>
                <c:pt idx="79">
                  <c:v>1238.82</c:v>
                </c:pt>
                <c:pt idx="80">
                  <c:v>1234.6600000000001</c:v>
                </c:pt>
                <c:pt idx="81">
                  <c:v>1231.1199999999999</c:v>
                </c:pt>
                <c:pt idx="82">
                  <c:v>1240.69</c:v>
                </c:pt>
                <c:pt idx="83">
                  <c:v>1240.69</c:v>
                </c:pt>
                <c:pt idx="84">
                  <c:v>1246.29</c:v>
                </c:pt>
                <c:pt idx="85">
                  <c:v>1247.78</c:v>
                </c:pt>
                <c:pt idx="86">
                  <c:v>1246.29</c:v>
                </c:pt>
                <c:pt idx="87">
                  <c:v>1239.3</c:v>
                </c:pt>
                <c:pt idx="88">
                  <c:v>1238.42</c:v>
                </c:pt>
                <c:pt idx="89">
                  <c:v>1231.99</c:v>
                </c:pt>
                <c:pt idx="90">
                  <c:v>1231.7</c:v>
                </c:pt>
                <c:pt idx="91">
                  <c:v>1170.67</c:v>
                </c:pt>
                <c:pt idx="92">
                  <c:v>1167.0999999999999</c:v>
                </c:pt>
                <c:pt idx="93">
                  <c:v>1169.02</c:v>
                </c:pt>
                <c:pt idx="94">
                  <c:v>1167.0999999999999</c:v>
                </c:pt>
                <c:pt idx="95">
                  <c:v>1178.5899999999999</c:v>
                </c:pt>
                <c:pt idx="96">
                  <c:v>1179.7</c:v>
                </c:pt>
                <c:pt idx="97">
                  <c:v>1178.04</c:v>
                </c:pt>
                <c:pt idx="98">
                  <c:v>1175.8499999999999</c:v>
                </c:pt>
                <c:pt idx="99">
                  <c:v>1164.17</c:v>
                </c:pt>
                <c:pt idx="100">
                  <c:v>1163.9000000000001</c:v>
                </c:pt>
                <c:pt idx="101">
                  <c:v>1161.48</c:v>
                </c:pt>
                <c:pt idx="102">
                  <c:v>1169.32</c:v>
                </c:pt>
                <c:pt idx="103">
                  <c:v>1152.5999999999999</c:v>
                </c:pt>
                <c:pt idx="104">
                  <c:v>1149.1500000000001</c:v>
                </c:pt>
                <c:pt idx="105">
                  <c:v>1147.31</c:v>
                </c:pt>
                <c:pt idx="106">
                  <c:v>1147.04</c:v>
                </c:pt>
                <c:pt idx="107">
                  <c:v>1188.08</c:v>
                </c:pt>
                <c:pt idx="108">
                  <c:v>1190</c:v>
                </c:pt>
                <c:pt idx="109">
                  <c:v>1186.44</c:v>
                </c:pt>
                <c:pt idx="110">
                  <c:v>1182.6400000000001</c:v>
                </c:pt>
                <c:pt idx="111">
                  <c:v>1179.6600000000001</c:v>
                </c:pt>
                <c:pt idx="112">
                  <c:v>1198.51</c:v>
                </c:pt>
                <c:pt idx="113">
                  <c:v>1196.6099999999999</c:v>
                </c:pt>
                <c:pt idx="114">
                  <c:v>1194.1600000000001</c:v>
                </c:pt>
                <c:pt idx="115">
                  <c:v>1191.18</c:v>
                </c:pt>
                <c:pt idx="116">
                  <c:v>1235.98</c:v>
                </c:pt>
                <c:pt idx="117">
                  <c:v>1232.9100000000001</c:v>
                </c:pt>
                <c:pt idx="118">
                  <c:v>1229.5899999999999</c:v>
                </c:pt>
                <c:pt idx="119">
                  <c:v>1224.3599999999999</c:v>
                </c:pt>
                <c:pt idx="120">
                  <c:v>1224.0899999999999</c:v>
                </c:pt>
                <c:pt idx="121">
                  <c:v>1168.78</c:v>
                </c:pt>
                <c:pt idx="122">
                  <c:v>1165.92</c:v>
                </c:pt>
                <c:pt idx="123">
                  <c:v>1162.55</c:v>
                </c:pt>
                <c:pt idx="124">
                  <c:v>1158.7</c:v>
                </c:pt>
                <c:pt idx="125">
                  <c:v>1146.97</c:v>
                </c:pt>
                <c:pt idx="126">
                  <c:v>1142.94</c:v>
                </c:pt>
                <c:pt idx="127">
                  <c:v>1139.43</c:v>
                </c:pt>
                <c:pt idx="128">
                  <c:v>1135.94</c:v>
                </c:pt>
                <c:pt idx="129">
                  <c:v>960.39</c:v>
                </c:pt>
                <c:pt idx="130">
                  <c:v>957.67</c:v>
                </c:pt>
                <c:pt idx="131">
                  <c:v>955.39</c:v>
                </c:pt>
                <c:pt idx="132">
                  <c:v>954.15</c:v>
                </c:pt>
                <c:pt idx="133">
                  <c:v>950.85</c:v>
                </c:pt>
                <c:pt idx="134">
                  <c:v>946.36</c:v>
                </c:pt>
                <c:pt idx="135">
                  <c:v>944.33</c:v>
                </c:pt>
                <c:pt idx="136">
                  <c:v>941.1</c:v>
                </c:pt>
                <c:pt idx="137">
                  <c:v>938.9</c:v>
                </c:pt>
                <c:pt idx="138">
                  <c:v>990.41</c:v>
                </c:pt>
                <c:pt idx="139">
                  <c:v>987.47</c:v>
                </c:pt>
                <c:pt idx="140">
                  <c:v>984.35</c:v>
                </c:pt>
                <c:pt idx="141">
                  <c:v>980.83</c:v>
                </c:pt>
                <c:pt idx="142">
                  <c:v>977.17</c:v>
                </c:pt>
                <c:pt idx="143">
                  <c:v>976.35</c:v>
                </c:pt>
                <c:pt idx="144">
                  <c:v>972.27</c:v>
                </c:pt>
                <c:pt idx="145">
                  <c:v>966.43</c:v>
                </c:pt>
                <c:pt idx="146">
                  <c:v>964.83</c:v>
                </c:pt>
                <c:pt idx="147">
                  <c:v>959.47</c:v>
                </c:pt>
                <c:pt idx="148">
                  <c:v>956.32</c:v>
                </c:pt>
                <c:pt idx="149">
                  <c:v>912.07</c:v>
                </c:pt>
                <c:pt idx="150">
                  <c:v>941.3</c:v>
                </c:pt>
                <c:pt idx="151">
                  <c:v>938.63</c:v>
                </c:pt>
                <c:pt idx="152">
                  <c:v>936.62</c:v>
                </c:pt>
                <c:pt idx="153">
                  <c:v>934.17</c:v>
                </c:pt>
                <c:pt idx="154">
                  <c:v>931.36</c:v>
                </c:pt>
                <c:pt idx="155">
                  <c:v>957.87</c:v>
                </c:pt>
                <c:pt idx="156">
                  <c:v>956.14</c:v>
                </c:pt>
                <c:pt idx="157">
                  <c:v>951.56</c:v>
                </c:pt>
                <c:pt idx="158">
                  <c:v>948.36</c:v>
                </c:pt>
                <c:pt idx="159">
                  <c:v>947.8</c:v>
                </c:pt>
                <c:pt idx="160">
                  <c:v>943.7</c:v>
                </c:pt>
                <c:pt idx="161">
                  <c:v>940.34</c:v>
                </c:pt>
                <c:pt idx="162">
                  <c:v>936.85</c:v>
                </c:pt>
                <c:pt idx="163">
                  <c:v>934.66</c:v>
                </c:pt>
                <c:pt idx="164">
                  <c:v>933.03</c:v>
                </c:pt>
                <c:pt idx="165">
                  <c:v>930.13</c:v>
                </c:pt>
                <c:pt idx="166">
                  <c:v>927.61</c:v>
                </c:pt>
                <c:pt idx="167">
                  <c:v>921.83</c:v>
                </c:pt>
                <c:pt idx="168">
                  <c:v>916.89</c:v>
                </c:pt>
                <c:pt idx="169">
                  <c:v>914.28</c:v>
                </c:pt>
                <c:pt idx="170">
                  <c:v>909.59</c:v>
                </c:pt>
                <c:pt idx="171">
                  <c:v>906.66</c:v>
                </c:pt>
                <c:pt idx="172">
                  <c:v>859.89</c:v>
                </c:pt>
                <c:pt idx="173">
                  <c:v>855.69</c:v>
                </c:pt>
                <c:pt idx="174">
                  <c:v>852.09</c:v>
                </c:pt>
                <c:pt idx="175">
                  <c:v>847.66</c:v>
                </c:pt>
                <c:pt idx="176">
                  <c:v>862.26</c:v>
                </c:pt>
                <c:pt idx="177">
                  <c:v>859.72</c:v>
                </c:pt>
                <c:pt idx="178">
                  <c:v>854.77</c:v>
                </c:pt>
                <c:pt idx="179">
                  <c:v>850.1</c:v>
                </c:pt>
                <c:pt idx="180">
                  <c:v>843.27</c:v>
                </c:pt>
                <c:pt idx="181">
                  <c:v>838.85</c:v>
                </c:pt>
                <c:pt idx="182">
                  <c:v>832.99</c:v>
                </c:pt>
                <c:pt idx="183">
                  <c:v>827.79</c:v>
                </c:pt>
                <c:pt idx="184">
                  <c:v>820.92</c:v>
                </c:pt>
                <c:pt idx="185">
                  <c:v>790.68</c:v>
                </c:pt>
                <c:pt idx="186">
                  <c:v>787.78</c:v>
                </c:pt>
                <c:pt idx="187">
                  <c:v>778.94</c:v>
                </c:pt>
                <c:pt idx="188">
                  <c:v>779.07</c:v>
                </c:pt>
                <c:pt idx="189">
                  <c:v>782.77</c:v>
                </c:pt>
                <c:pt idx="190">
                  <c:v>779.83</c:v>
                </c:pt>
                <c:pt idx="191">
                  <c:v>777.25</c:v>
                </c:pt>
                <c:pt idx="192">
                  <c:v>771.73</c:v>
                </c:pt>
                <c:pt idx="193">
                  <c:v>761.17</c:v>
                </c:pt>
                <c:pt idx="194">
                  <c:v>802.23</c:v>
                </c:pt>
                <c:pt idx="195">
                  <c:v>793.03</c:v>
                </c:pt>
                <c:pt idx="196">
                  <c:v>784.38</c:v>
                </c:pt>
                <c:pt idx="197">
                  <c:v>771.78</c:v>
                </c:pt>
                <c:pt idx="198">
                  <c:v>802.65</c:v>
                </c:pt>
                <c:pt idx="199">
                  <c:v>795.75</c:v>
                </c:pt>
                <c:pt idx="200">
                  <c:v>789.84</c:v>
                </c:pt>
                <c:pt idx="201">
                  <c:v>784.31</c:v>
                </c:pt>
                <c:pt idx="202">
                  <c:v>767.18</c:v>
                </c:pt>
                <c:pt idx="203">
                  <c:v>670.56</c:v>
                </c:pt>
                <c:pt idx="204">
                  <c:v>648.39</c:v>
                </c:pt>
                <c:pt idx="205">
                  <c:v>715.58</c:v>
                </c:pt>
                <c:pt idx="206">
                  <c:v>723.66</c:v>
                </c:pt>
                <c:pt idx="207">
                  <c:v>721.44</c:v>
                </c:pt>
                <c:pt idx="208">
                  <c:v>715.85</c:v>
                </c:pt>
                <c:pt idx="209">
                  <c:v>773.76</c:v>
                </c:pt>
                <c:pt idx="210">
                  <c:v>772</c:v>
                </c:pt>
                <c:pt idx="211">
                  <c:v>764.63</c:v>
                </c:pt>
                <c:pt idx="212">
                  <c:v>761.28</c:v>
                </c:pt>
                <c:pt idx="213">
                  <c:v>831.78</c:v>
                </c:pt>
                <c:pt idx="214">
                  <c:v>831.78</c:v>
                </c:pt>
                <c:pt idx="215">
                  <c:v>831.68</c:v>
                </c:pt>
                <c:pt idx="216">
                  <c:v>831.68</c:v>
                </c:pt>
                <c:pt idx="217">
                  <c:v>816.8</c:v>
                </c:pt>
                <c:pt idx="218">
                  <c:v>816.8</c:v>
                </c:pt>
                <c:pt idx="219">
                  <c:v>811.53</c:v>
                </c:pt>
                <c:pt idx="220">
                  <c:v>810.62</c:v>
                </c:pt>
                <c:pt idx="221">
                  <c:v>809.42</c:v>
                </c:pt>
                <c:pt idx="222">
                  <c:v>787.82</c:v>
                </c:pt>
                <c:pt idx="223">
                  <c:v>787.91</c:v>
                </c:pt>
                <c:pt idx="224">
                  <c:v>787.82</c:v>
                </c:pt>
                <c:pt idx="225">
                  <c:v>787.62</c:v>
                </c:pt>
                <c:pt idx="226">
                  <c:v>807.4</c:v>
                </c:pt>
                <c:pt idx="227">
                  <c:v>806.61</c:v>
                </c:pt>
                <c:pt idx="228">
                  <c:v>805.62</c:v>
                </c:pt>
                <c:pt idx="229">
                  <c:v>803.74</c:v>
                </c:pt>
                <c:pt idx="230">
                  <c:v>800.03</c:v>
                </c:pt>
                <c:pt idx="231">
                  <c:v>799.73</c:v>
                </c:pt>
                <c:pt idx="232">
                  <c:v>798.95</c:v>
                </c:pt>
                <c:pt idx="233">
                  <c:v>787.72</c:v>
                </c:pt>
                <c:pt idx="234">
                  <c:v>787.16</c:v>
                </c:pt>
              </c:numCache>
            </c:numRef>
          </c:val>
          <c:smooth val="0"/>
        </c:ser>
        <c:dLbls>
          <c:showLegendKey val="0"/>
          <c:showVal val="0"/>
          <c:showCatName val="0"/>
          <c:showSerName val="0"/>
          <c:showPercent val="0"/>
          <c:showBubbleSize val="0"/>
        </c:dLbls>
        <c:marker val="1"/>
        <c:smooth val="0"/>
        <c:axId val="205095424"/>
        <c:axId val="205510272"/>
      </c:lineChart>
      <c:lineChart>
        <c:grouping val="standard"/>
        <c:varyColors val="0"/>
        <c:ser>
          <c:idx val="2"/>
          <c:order val="2"/>
          <c:tx>
            <c:strRef>
              <c:f>Hoja1!$D$1</c:f>
              <c:strCache>
                <c:ptCount val="1"/>
                <c:pt idx="0">
                  <c:v>Derechos de exportación</c:v>
                </c:pt>
              </c:strCache>
            </c:strRef>
          </c:tx>
          <c:marker>
            <c:symbol val="none"/>
          </c:marker>
          <c:cat>
            <c:numRef>
              <c:f>Hoja1!$A$2:$A$236</c:f>
              <c:numCache>
                <c:formatCode>dd/mm/yyyy;@</c:formatCode>
                <c:ptCount val="235"/>
                <c:pt idx="0">
                  <c:v>40212</c:v>
                </c:pt>
                <c:pt idx="1">
                  <c:v>40219</c:v>
                </c:pt>
                <c:pt idx="2">
                  <c:v>40226</c:v>
                </c:pt>
                <c:pt idx="3">
                  <c:v>40233</c:v>
                </c:pt>
                <c:pt idx="4">
                  <c:v>40240</c:v>
                </c:pt>
                <c:pt idx="5">
                  <c:v>40247</c:v>
                </c:pt>
                <c:pt idx="6">
                  <c:v>40254</c:v>
                </c:pt>
                <c:pt idx="7">
                  <c:v>40261</c:v>
                </c:pt>
                <c:pt idx="8">
                  <c:v>40269</c:v>
                </c:pt>
                <c:pt idx="9">
                  <c:v>40276</c:v>
                </c:pt>
                <c:pt idx="10">
                  <c:v>40283</c:v>
                </c:pt>
                <c:pt idx="11">
                  <c:v>40290</c:v>
                </c:pt>
                <c:pt idx="12">
                  <c:v>40297</c:v>
                </c:pt>
                <c:pt idx="13">
                  <c:v>40304</c:v>
                </c:pt>
                <c:pt idx="14">
                  <c:v>40311</c:v>
                </c:pt>
                <c:pt idx="15">
                  <c:v>40318</c:v>
                </c:pt>
                <c:pt idx="16">
                  <c:v>40325</c:v>
                </c:pt>
                <c:pt idx="17">
                  <c:v>40332</c:v>
                </c:pt>
                <c:pt idx="18">
                  <c:v>40339</c:v>
                </c:pt>
                <c:pt idx="19">
                  <c:v>40346</c:v>
                </c:pt>
                <c:pt idx="20">
                  <c:v>40353</c:v>
                </c:pt>
                <c:pt idx="21">
                  <c:v>40360</c:v>
                </c:pt>
                <c:pt idx="22">
                  <c:v>40367</c:v>
                </c:pt>
                <c:pt idx="23">
                  <c:v>40374</c:v>
                </c:pt>
                <c:pt idx="24">
                  <c:v>40381</c:v>
                </c:pt>
                <c:pt idx="25">
                  <c:v>40388</c:v>
                </c:pt>
                <c:pt idx="26">
                  <c:v>40395</c:v>
                </c:pt>
                <c:pt idx="27">
                  <c:v>40402</c:v>
                </c:pt>
                <c:pt idx="28">
                  <c:v>40409</c:v>
                </c:pt>
                <c:pt idx="29">
                  <c:v>40416</c:v>
                </c:pt>
                <c:pt idx="30">
                  <c:v>40423</c:v>
                </c:pt>
                <c:pt idx="31">
                  <c:v>40430</c:v>
                </c:pt>
                <c:pt idx="32">
                  <c:v>40437</c:v>
                </c:pt>
                <c:pt idx="33">
                  <c:v>40444</c:v>
                </c:pt>
                <c:pt idx="34">
                  <c:v>40451</c:v>
                </c:pt>
                <c:pt idx="35">
                  <c:v>40458</c:v>
                </c:pt>
                <c:pt idx="36">
                  <c:v>40465</c:v>
                </c:pt>
                <c:pt idx="37">
                  <c:v>40472</c:v>
                </c:pt>
                <c:pt idx="38">
                  <c:v>40479</c:v>
                </c:pt>
                <c:pt idx="39">
                  <c:v>40486</c:v>
                </c:pt>
                <c:pt idx="40">
                  <c:v>40493</c:v>
                </c:pt>
                <c:pt idx="41">
                  <c:v>40500</c:v>
                </c:pt>
                <c:pt idx="42">
                  <c:v>40507</c:v>
                </c:pt>
                <c:pt idx="43">
                  <c:v>40514</c:v>
                </c:pt>
                <c:pt idx="44">
                  <c:v>40521</c:v>
                </c:pt>
                <c:pt idx="45">
                  <c:v>40528</c:v>
                </c:pt>
                <c:pt idx="46">
                  <c:v>40535</c:v>
                </c:pt>
                <c:pt idx="47">
                  <c:v>40542</c:v>
                </c:pt>
                <c:pt idx="48">
                  <c:v>40549</c:v>
                </c:pt>
                <c:pt idx="49">
                  <c:v>40556</c:v>
                </c:pt>
                <c:pt idx="50">
                  <c:v>40563</c:v>
                </c:pt>
                <c:pt idx="51">
                  <c:v>40570</c:v>
                </c:pt>
                <c:pt idx="52">
                  <c:v>40577</c:v>
                </c:pt>
                <c:pt idx="53">
                  <c:v>40584</c:v>
                </c:pt>
                <c:pt idx="54">
                  <c:v>40591</c:v>
                </c:pt>
                <c:pt idx="55">
                  <c:v>40598</c:v>
                </c:pt>
                <c:pt idx="56">
                  <c:v>40605</c:v>
                </c:pt>
                <c:pt idx="57">
                  <c:v>40612</c:v>
                </c:pt>
                <c:pt idx="58">
                  <c:v>40619</c:v>
                </c:pt>
                <c:pt idx="59">
                  <c:v>40626</c:v>
                </c:pt>
                <c:pt idx="60">
                  <c:v>40633</c:v>
                </c:pt>
                <c:pt idx="61">
                  <c:v>40640</c:v>
                </c:pt>
                <c:pt idx="62">
                  <c:v>40647</c:v>
                </c:pt>
                <c:pt idx="63">
                  <c:v>40654</c:v>
                </c:pt>
                <c:pt idx="64">
                  <c:v>40661</c:v>
                </c:pt>
                <c:pt idx="65">
                  <c:v>40668</c:v>
                </c:pt>
                <c:pt idx="66">
                  <c:v>40675</c:v>
                </c:pt>
                <c:pt idx="67">
                  <c:v>40682</c:v>
                </c:pt>
                <c:pt idx="68">
                  <c:v>40689</c:v>
                </c:pt>
                <c:pt idx="69">
                  <c:v>40696</c:v>
                </c:pt>
                <c:pt idx="70">
                  <c:v>40703</c:v>
                </c:pt>
                <c:pt idx="71">
                  <c:v>40710</c:v>
                </c:pt>
                <c:pt idx="72">
                  <c:v>40717</c:v>
                </c:pt>
                <c:pt idx="73">
                  <c:v>40724</c:v>
                </c:pt>
                <c:pt idx="74">
                  <c:v>40731</c:v>
                </c:pt>
                <c:pt idx="75">
                  <c:v>40738</c:v>
                </c:pt>
                <c:pt idx="76">
                  <c:v>40745</c:v>
                </c:pt>
                <c:pt idx="77">
                  <c:v>40752</c:v>
                </c:pt>
                <c:pt idx="78">
                  <c:v>40759</c:v>
                </c:pt>
                <c:pt idx="79">
                  <c:v>40766</c:v>
                </c:pt>
                <c:pt idx="80">
                  <c:v>40773</c:v>
                </c:pt>
                <c:pt idx="81">
                  <c:v>40780</c:v>
                </c:pt>
                <c:pt idx="82">
                  <c:v>40787</c:v>
                </c:pt>
                <c:pt idx="83">
                  <c:v>40794</c:v>
                </c:pt>
                <c:pt idx="84">
                  <c:v>40801</c:v>
                </c:pt>
                <c:pt idx="85">
                  <c:v>40808</c:v>
                </c:pt>
                <c:pt idx="86">
                  <c:v>40815</c:v>
                </c:pt>
                <c:pt idx="87">
                  <c:v>40822</c:v>
                </c:pt>
                <c:pt idx="88">
                  <c:v>40829</c:v>
                </c:pt>
                <c:pt idx="89">
                  <c:v>40836</c:v>
                </c:pt>
                <c:pt idx="90">
                  <c:v>40843</c:v>
                </c:pt>
                <c:pt idx="91">
                  <c:v>40850</c:v>
                </c:pt>
                <c:pt idx="92">
                  <c:v>40857</c:v>
                </c:pt>
                <c:pt idx="93">
                  <c:v>40864</c:v>
                </c:pt>
                <c:pt idx="94">
                  <c:v>40871</c:v>
                </c:pt>
                <c:pt idx="95">
                  <c:v>40878</c:v>
                </c:pt>
                <c:pt idx="96">
                  <c:v>40885</c:v>
                </c:pt>
                <c:pt idx="97">
                  <c:v>40892</c:v>
                </c:pt>
                <c:pt idx="98">
                  <c:v>40899</c:v>
                </c:pt>
                <c:pt idx="99">
                  <c:v>40913</c:v>
                </c:pt>
                <c:pt idx="100">
                  <c:v>40920</c:v>
                </c:pt>
                <c:pt idx="101">
                  <c:v>40927</c:v>
                </c:pt>
                <c:pt idx="102">
                  <c:v>40934</c:v>
                </c:pt>
                <c:pt idx="103">
                  <c:v>40941</c:v>
                </c:pt>
                <c:pt idx="104">
                  <c:v>40948</c:v>
                </c:pt>
                <c:pt idx="105">
                  <c:v>40955</c:v>
                </c:pt>
                <c:pt idx="106">
                  <c:v>40962</c:v>
                </c:pt>
                <c:pt idx="107">
                  <c:v>40969</c:v>
                </c:pt>
                <c:pt idx="108">
                  <c:v>40976</c:v>
                </c:pt>
                <c:pt idx="109">
                  <c:v>40983</c:v>
                </c:pt>
                <c:pt idx="110">
                  <c:v>40990</c:v>
                </c:pt>
                <c:pt idx="111">
                  <c:v>40997</c:v>
                </c:pt>
                <c:pt idx="112">
                  <c:v>41004</c:v>
                </c:pt>
                <c:pt idx="113">
                  <c:v>41011</c:v>
                </c:pt>
                <c:pt idx="114">
                  <c:v>41018</c:v>
                </c:pt>
                <c:pt idx="115">
                  <c:v>41025</c:v>
                </c:pt>
                <c:pt idx="116">
                  <c:v>41032</c:v>
                </c:pt>
                <c:pt idx="117">
                  <c:v>41039</c:v>
                </c:pt>
                <c:pt idx="118">
                  <c:v>41046</c:v>
                </c:pt>
                <c:pt idx="119">
                  <c:v>41053</c:v>
                </c:pt>
                <c:pt idx="120">
                  <c:v>41060</c:v>
                </c:pt>
                <c:pt idx="121">
                  <c:v>41067</c:v>
                </c:pt>
                <c:pt idx="122">
                  <c:v>41074</c:v>
                </c:pt>
                <c:pt idx="123">
                  <c:v>41081</c:v>
                </c:pt>
                <c:pt idx="124">
                  <c:v>41088</c:v>
                </c:pt>
                <c:pt idx="125">
                  <c:v>41095</c:v>
                </c:pt>
                <c:pt idx="126">
                  <c:v>41102</c:v>
                </c:pt>
                <c:pt idx="127">
                  <c:v>41109</c:v>
                </c:pt>
                <c:pt idx="128">
                  <c:v>41116</c:v>
                </c:pt>
                <c:pt idx="129">
                  <c:v>41123</c:v>
                </c:pt>
                <c:pt idx="130">
                  <c:v>41130</c:v>
                </c:pt>
                <c:pt idx="131">
                  <c:v>41137</c:v>
                </c:pt>
                <c:pt idx="132">
                  <c:v>41144</c:v>
                </c:pt>
                <c:pt idx="133">
                  <c:v>41151</c:v>
                </c:pt>
                <c:pt idx="134">
                  <c:v>41158</c:v>
                </c:pt>
                <c:pt idx="135">
                  <c:v>41165</c:v>
                </c:pt>
                <c:pt idx="136">
                  <c:v>41172</c:v>
                </c:pt>
                <c:pt idx="137">
                  <c:v>41179</c:v>
                </c:pt>
                <c:pt idx="138">
                  <c:v>41186</c:v>
                </c:pt>
                <c:pt idx="139">
                  <c:v>41193</c:v>
                </c:pt>
                <c:pt idx="140">
                  <c:v>41200</c:v>
                </c:pt>
                <c:pt idx="141">
                  <c:v>41207</c:v>
                </c:pt>
                <c:pt idx="142">
                  <c:v>41214</c:v>
                </c:pt>
                <c:pt idx="143">
                  <c:v>41221</c:v>
                </c:pt>
                <c:pt idx="144">
                  <c:v>41228</c:v>
                </c:pt>
                <c:pt idx="145">
                  <c:v>41235</c:v>
                </c:pt>
                <c:pt idx="146">
                  <c:v>41242</c:v>
                </c:pt>
                <c:pt idx="147">
                  <c:v>41249</c:v>
                </c:pt>
                <c:pt idx="148">
                  <c:v>41256</c:v>
                </c:pt>
                <c:pt idx="149">
                  <c:v>41263</c:v>
                </c:pt>
                <c:pt idx="150">
                  <c:v>41277</c:v>
                </c:pt>
                <c:pt idx="151">
                  <c:v>41284</c:v>
                </c:pt>
                <c:pt idx="152">
                  <c:v>41291</c:v>
                </c:pt>
                <c:pt idx="153">
                  <c:v>41298</c:v>
                </c:pt>
                <c:pt idx="154">
                  <c:v>41305</c:v>
                </c:pt>
                <c:pt idx="155">
                  <c:v>41312</c:v>
                </c:pt>
                <c:pt idx="156">
                  <c:v>41319</c:v>
                </c:pt>
                <c:pt idx="157">
                  <c:v>41326</c:v>
                </c:pt>
                <c:pt idx="158">
                  <c:v>41333</c:v>
                </c:pt>
                <c:pt idx="159">
                  <c:v>41340</c:v>
                </c:pt>
                <c:pt idx="160">
                  <c:v>41347</c:v>
                </c:pt>
                <c:pt idx="161">
                  <c:v>41354</c:v>
                </c:pt>
                <c:pt idx="162">
                  <c:v>41361</c:v>
                </c:pt>
                <c:pt idx="163">
                  <c:v>41368</c:v>
                </c:pt>
                <c:pt idx="164">
                  <c:v>41375</c:v>
                </c:pt>
                <c:pt idx="165">
                  <c:v>41382</c:v>
                </c:pt>
                <c:pt idx="166">
                  <c:v>41389</c:v>
                </c:pt>
                <c:pt idx="167">
                  <c:v>41396</c:v>
                </c:pt>
                <c:pt idx="168">
                  <c:v>41403</c:v>
                </c:pt>
                <c:pt idx="169">
                  <c:v>41410</c:v>
                </c:pt>
                <c:pt idx="170">
                  <c:v>41417</c:v>
                </c:pt>
                <c:pt idx="171">
                  <c:v>41424</c:v>
                </c:pt>
                <c:pt idx="172">
                  <c:v>41431</c:v>
                </c:pt>
                <c:pt idx="173">
                  <c:v>41438</c:v>
                </c:pt>
                <c:pt idx="174">
                  <c:v>41445</c:v>
                </c:pt>
                <c:pt idx="175">
                  <c:v>41452</c:v>
                </c:pt>
                <c:pt idx="176">
                  <c:v>41459</c:v>
                </c:pt>
                <c:pt idx="177">
                  <c:v>41466</c:v>
                </c:pt>
                <c:pt idx="178">
                  <c:v>41473</c:v>
                </c:pt>
                <c:pt idx="179">
                  <c:v>41480</c:v>
                </c:pt>
                <c:pt idx="180">
                  <c:v>41487</c:v>
                </c:pt>
                <c:pt idx="181">
                  <c:v>41494</c:v>
                </c:pt>
                <c:pt idx="182">
                  <c:v>41501</c:v>
                </c:pt>
                <c:pt idx="183">
                  <c:v>41508</c:v>
                </c:pt>
                <c:pt idx="184">
                  <c:v>41515</c:v>
                </c:pt>
                <c:pt idx="185">
                  <c:v>41522</c:v>
                </c:pt>
                <c:pt idx="186">
                  <c:v>41529</c:v>
                </c:pt>
                <c:pt idx="187">
                  <c:v>41536</c:v>
                </c:pt>
                <c:pt idx="188">
                  <c:v>41543</c:v>
                </c:pt>
                <c:pt idx="189">
                  <c:v>41550</c:v>
                </c:pt>
                <c:pt idx="190">
                  <c:v>41557</c:v>
                </c:pt>
                <c:pt idx="191">
                  <c:v>41564</c:v>
                </c:pt>
                <c:pt idx="192">
                  <c:v>41571</c:v>
                </c:pt>
                <c:pt idx="193">
                  <c:v>41578</c:v>
                </c:pt>
                <c:pt idx="194">
                  <c:v>41585</c:v>
                </c:pt>
                <c:pt idx="195">
                  <c:v>41592</c:v>
                </c:pt>
                <c:pt idx="196">
                  <c:v>41599</c:v>
                </c:pt>
                <c:pt idx="197">
                  <c:v>41606</c:v>
                </c:pt>
                <c:pt idx="198">
                  <c:v>41613</c:v>
                </c:pt>
                <c:pt idx="199">
                  <c:v>41620</c:v>
                </c:pt>
                <c:pt idx="200">
                  <c:v>41627</c:v>
                </c:pt>
                <c:pt idx="201">
                  <c:v>41648</c:v>
                </c:pt>
                <c:pt idx="202">
                  <c:v>41655</c:v>
                </c:pt>
                <c:pt idx="203">
                  <c:v>41662</c:v>
                </c:pt>
                <c:pt idx="204">
                  <c:v>41669</c:v>
                </c:pt>
                <c:pt idx="205">
                  <c:v>41676</c:v>
                </c:pt>
                <c:pt idx="206">
                  <c:v>41683</c:v>
                </c:pt>
                <c:pt idx="207">
                  <c:v>41690</c:v>
                </c:pt>
                <c:pt idx="208">
                  <c:v>41697</c:v>
                </c:pt>
                <c:pt idx="209">
                  <c:v>41704</c:v>
                </c:pt>
                <c:pt idx="210">
                  <c:v>41711</c:v>
                </c:pt>
                <c:pt idx="211">
                  <c:v>41718</c:v>
                </c:pt>
                <c:pt idx="212">
                  <c:v>41725</c:v>
                </c:pt>
                <c:pt idx="213">
                  <c:v>41732</c:v>
                </c:pt>
                <c:pt idx="214">
                  <c:v>41739</c:v>
                </c:pt>
                <c:pt idx="215">
                  <c:v>41746</c:v>
                </c:pt>
                <c:pt idx="216">
                  <c:v>41753</c:v>
                </c:pt>
                <c:pt idx="217">
                  <c:v>41760</c:v>
                </c:pt>
                <c:pt idx="218">
                  <c:v>41767</c:v>
                </c:pt>
                <c:pt idx="219">
                  <c:v>41774</c:v>
                </c:pt>
                <c:pt idx="220">
                  <c:v>41781</c:v>
                </c:pt>
                <c:pt idx="221">
                  <c:v>41788</c:v>
                </c:pt>
                <c:pt idx="222">
                  <c:v>41795</c:v>
                </c:pt>
                <c:pt idx="223">
                  <c:v>41802</c:v>
                </c:pt>
                <c:pt idx="224">
                  <c:v>41809</c:v>
                </c:pt>
                <c:pt idx="225">
                  <c:v>41816</c:v>
                </c:pt>
                <c:pt idx="226">
                  <c:v>41823</c:v>
                </c:pt>
                <c:pt idx="227">
                  <c:v>41830</c:v>
                </c:pt>
                <c:pt idx="228">
                  <c:v>41837</c:v>
                </c:pt>
                <c:pt idx="229">
                  <c:v>41844</c:v>
                </c:pt>
                <c:pt idx="230">
                  <c:v>41851</c:v>
                </c:pt>
                <c:pt idx="231">
                  <c:v>41858</c:v>
                </c:pt>
                <c:pt idx="232">
                  <c:v>41865</c:v>
                </c:pt>
                <c:pt idx="233">
                  <c:v>41872</c:v>
                </c:pt>
                <c:pt idx="234">
                  <c:v>41879</c:v>
                </c:pt>
              </c:numCache>
            </c:numRef>
          </c:cat>
          <c:val>
            <c:numRef>
              <c:f>Hoja1!$D$2:$D$236</c:f>
              <c:numCache>
                <c:formatCode>0.00%</c:formatCode>
                <c:ptCount val="235"/>
                <c:pt idx="0">
                  <c:v>0.16670000000000001</c:v>
                </c:pt>
                <c:pt idx="1">
                  <c:v>0.16670000000000001</c:v>
                </c:pt>
                <c:pt idx="2">
                  <c:v>0.16670000000000001</c:v>
                </c:pt>
                <c:pt idx="3">
                  <c:v>0.16670000000000001</c:v>
                </c:pt>
                <c:pt idx="4">
                  <c:v>0.16670000000000001</c:v>
                </c:pt>
                <c:pt idx="5">
                  <c:v>0.16670000000000001</c:v>
                </c:pt>
                <c:pt idx="6">
                  <c:v>0.16670000000000001</c:v>
                </c:pt>
                <c:pt idx="7">
                  <c:v>0.16670000000000001</c:v>
                </c:pt>
                <c:pt idx="8">
                  <c:v>0.16670000000000001</c:v>
                </c:pt>
                <c:pt idx="9">
                  <c:v>0.16670000000000001</c:v>
                </c:pt>
                <c:pt idx="10">
                  <c:v>0.16670000000000001</c:v>
                </c:pt>
                <c:pt idx="11">
                  <c:v>0.16670000000000001</c:v>
                </c:pt>
                <c:pt idx="12">
                  <c:v>0.16670000000000001</c:v>
                </c:pt>
                <c:pt idx="13">
                  <c:v>0.16670000000000001</c:v>
                </c:pt>
                <c:pt idx="14">
                  <c:v>0.16670000000000001</c:v>
                </c:pt>
                <c:pt idx="15">
                  <c:v>0.16670000000000001</c:v>
                </c:pt>
                <c:pt idx="16">
                  <c:v>0.16670000000000001</c:v>
                </c:pt>
                <c:pt idx="17">
                  <c:v>0.16670000000000001</c:v>
                </c:pt>
                <c:pt idx="18">
                  <c:v>0.16670000000000001</c:v>
                </c:pt>
                <c:pt idx="19">
                  <c:v>0.16670000000000001</c:v>
                </c:pt>
                <c:pt idx="20">
                  <c:v>0.16670000000000001</c:v>
                </c:pt>
                <c:pt idx="21">
                  <c:v>0.16670000000000001</c:v>
                </c:pt>
                <c:pt idx="22">
                  <c:v>0.16670000000000001</c:v>
                </c:pt>
                <c:pt idx="23">
                  <c:v>0.16670000000000001</c:v>
                </c:pt>
                <c:pt idx="24">
                  <c:v>0.16670000000000001</c:v>
                </c:pt>
                <c:pt idx="25">
                  <c:v>0.16670000000000001</c:v>
                </c:pt>
                <c:pt idx="26">
                  <c:v>0.16670000000000001</c:v>
                </c:pt>
                <c:pt idx="27">
                  <c:v>0.16670000000000001</c:v>
                </c:pt>
                <c:pt idx="28">
                  <c:v>0.16670000000000001</c:v>
                </c:pt>
                <c:pt idx="29">
                  <c:v>0.16670000000000001</c:v>
                </c:pt>
                <c:pt idx="30">
                  <c:v>0.16670000000000001</c:v>
                </c:pt>
                <c:pt idx="31">
                  <c:v>0.16670000000000001</c:v>
                </c:pt>
                <c:pt idx="32">
                  <c:v>0.16670000000000001</c:v>
                </c:pt>
                <c:pt idx="33">
                  <c:v>0.16670000000000001</c:v>
                </c:pt>
                <c:pt idx="34">
                  <c:v>0.16670000000000001</c:v>
                </c:pt>
                <c:pt idx="35">
                  <c:v>0.16670000000000001</c:v>
                </c:pt>
                <c:pt idx="36">
                  <c:v>0.16670000000000001</c:v>
                </c:pt>
                <c:pt idx="37">
                  <c:v>0.16670000000000001</c:v>
                </c:pt>
                <c:pt idx="38">
                  <c:v>0.16670000000000001</c:v>
                </c:pt>
                <c:pt idx="39">
                  <c:v>0.16670000000000001</c:v>
                </c:pt>
                <c:pt idx="40">
                  <c:v>0.16670000000000001</c:v>
                </c:pt>
                <c:pt idx="41">
                  <c:v>0.16670000000000001</c:v>
                </c:pt>
                <c:pt idx="42">
                  <c:v>0.16670000000000001</c:v>
                </c:pt>
                <c:pt idx="43">
                  <c:v>0.16670000000000001</c:v>
                </c:pt>
                <c:pt idx="44">
                  <c:v>0.16670000000000001</c:v>
                </c:pt>
                <c:pt idx="45">
                  <c:v>0.16670000000000001</c:v>
                </c:pt>
                <c:pt idx="46">
                  <c:v>0.16670000000000001</c:v>
                </c:pt>
                <c:pt idx="47">
                  <c:v>0.16670000000000001</c:v>
                </c:pt>
                <c:pt idx="48">
                  <c:v>0.16670000000000001</c:v>
                </c:pt>
                <c:pt idx="49">
                  <c:v>0.16670000000000001</c:v>
                </c:pt>
                <c:pt idx="50">
                  <c:v>0.16670000000000001</c:v>
                </c:pt>
                <c:pt idx="51">
                  <c:v>0.16670000000000001</c:v>
                </c:pt>
                <c:pt idx="52">
                  <c:v>0.16670000000000001</c:v>
                </c:pt>
                <c:pt idx="53">
                  <c:v>0.16670000000000001</c:v>
                </c:pt>
                <c:pt idx="54">
                  <c:v>0.16670000000000001</c:v>
                </c:pt>
                <c:pt idx="55">
                  <c:v>0.16670000000000001</c:v>
                </c:pt>
                <c:pt idx="56">
                  <c:v>0.16670000000000001</c:v>
                </c:pt>
                <c:pt idx="57">
                  <c:v>0.16670000000000001</c:v>
                </c:pt>
                <c:pt idx="58">
                  <c:v>0.16670000000000001</c:v>
                </c:pt>
                <c:pt idx="59">
                  <c:v>0.16670000000000001</c:v>
                </c:pt>
                <c:pt idx="60">
                  <c:v>0.16670000000000001</c:v>
                </c:pt>
                <c:pt idx="61">
                  <c:v>0.16670000000000001</c:v>
                </c:pt>
                <c:pt idx="62">
                  <c:v>0.16670000000000001</c:v>
                </c:pt>
                <c:pt idx="63">
                  <c:v>0.16670000000000001</c:v>
                </c:pt>
                <c:pt idx="64">
                  <c:v>0.16670000000000001</c:v>
                </c:pt>
                <c:pt idx="65">
                  <c:v>0.16670000000000001</c:v>
                </c:pt>
                <c:pt idx="66">
                  <c:v>0.16670000000000001</c:v>
                </c:pt>
                <c:pt idx="67">
                  <c:v>0.16670000000000001</c:v>
                </c:pt>
                <c:pt idx="68">
                  <c:v>0.16670000000000001</c:v>
                </c:pt>
                <c:pt idx="69">
                  <c:v>0.16670000000000001</c:v>
                </c:pt>
                <c:pt idx="70">
                  <c:v>0.16670000000000001</c:v>
                </c:pt>
                <c:pt idx="71">
                  <c:v>0.16670000000000001</c:v>
                </c:pt>
                <c:pt idx="72">
                  <c:v>0.16670000000000001</c:v>
                </c:pt>
                <c:pt idx="73">
                  <c:v>0.16670000000000001</c:v>
                </c:pt>
                <c:pt idx="74">
                  <c:v>0.16670000000000001</c:v>
                </c:pt>
                <c:pt idx="75">
                  <c:v>0.16670000000000001</c:v>
                </c:pt>
                <c:pt idx="76">
                  <c:v>0.16670000000000001</c:v>
                </c:pt>
                <c:pt idx="77">
                  <c:v>0.16670000000000001</c:v>
                </c:pt>
                <c:pt idx="78">
                  <c:v>0.16670000000000001</c:v>
                </c:pt>
                <c:pt idx="79">
                  <c:v>0.16670000000000001</c:v>
                </c:pt>
                <c:pt idx="80">
                  <c:v>0.16670000000000001</c:v>
                </c:pt>
                <c:pt idx="81">
                  <c:v>0.16670000000000001</c:v>
                </c:pt>
                <c:pt idx="82">
                  <c:v>0.16670000000000001</c:v>
                </c:pt>
                <c:pt idx="83">
                  <c:v>0.16670000000000001</c:v>
                </c:pt>
                <c:pt idx="84">
                  <c:v>0.16670000000000001</c:v>
                </c:pt>
                <c:pt idx="85">
                  <c:v>0.16670000000000001</c:v>
                </c:pt>
                <c:pt idx="86">
                  <c:v>0.16670000000000001</c:v>
                </c:pt>
                <c:pt idx="87">
                  <c:v>0.16670000000000001</c:v>
                </c:pt>
                <c:pt idx="88">
                  <c:v>0.16670000000000001</c:v>
                </c:pt>
                <c:pt idx="89">
                  <c:v>0.16670000000000001</c:v>
                </c:pt>
                <c:pt idx="90">
                  <c:v>0.16670000000000001</c:v>
                </c:pt>
                <c:pt idx="91">
                  <c:v>0.16670000000000001</c:v>
                </c:pt>
                <c:pt idx="92">
                  <c:v>0.16670000000000001</c:v>
                </c:pt>
                <c:pt idx="93">
                  <c:v>0.16670000000000001</c:v>
                </c:pt>
                <c:pt idx="94">
                  <c:v>0.16670000000000001</c:v>
                </c:pt>
                <c:pt idx="95">
                  <c:v>0.16670000000000001</c:v>
                </c:pt>
                <c:pt idx="96">
                  <c:v>0.16670000000000001</c:v>
                </c:pt>
                <c:pt idx="97">
                  <c:v>0.16670000000000001</c:v>
                </c:pt>
                <c:pt idx="98">
                  <c:v>0.16670000000000001</c:v>
                </c:pt>
                <c:pt idx="99">
                  <c:v>0.16670000000000001</c:v>
                </c:pt>
                <c:pt idx="100">
                  <c:v>0.16670000000000001</c:v>
                </c:pt>
                <c:pt idx="101">
                  <c:v>0.16670000000000001</c:v>
                </c:pt>
                <c:pt idx="102">
                  <c:v>0.16670000000000001</c:v>
                </c:pt>
                <c:pt idx="103">
                  <c:v>0.16670000000000001</c:v>
                </c:pt>
                <c:pt idx="104">
                  <c:v>0.16670000000000001</c:v>
                </c:pt>
                <c:pt idx="105">
                  <c:v>0.16670000000000001</c:v>
                </c:pt>
                <c:pt idx="106">
                  <c:v>0.16670000000000001</c:v>
                </c:pt>
                <c:pt idx="107">
                  <c:v>0.16670000000000001</c:v>
                </c:pt>
                <c:pt idx="108">
                  <c:v>0.16670000000000001</c:v>
                </c:pt>
                <c:pt idx="109">
                  <c:v>0.16670000000000001</c:v>
                </c:pt>
                <c:pt idx="110">
                  <c:v>0.16670000000000001</c:v>
                </c:pt>
                <c:pt idx="111">
                  <c:v>0.16670000000000001</c:v>
                </c:pt>
                <c:pt idx="112">
                  <c:v>0.16670000000000001</c:v>
                </c:pt>
                <c:pt idx="113">
                  <c:v>0.16670000000000001</c:v>
                </c:pt>
                <c:pt idx="114">
                  <c:v>0.16670000000000001</c:v>
                </c:pt>
                <c:pt idx="115">
                  <c:v>0.16670000000000001</c:v>
                </c:pt>
                <c:pt idx="116">
                  <c:v>0.16670000000000001</c:v>
                </c:pt>
                <c:pt idx="117">
                  <c:v>0.16670000000000001</c:v>
                </c:pt>
                <c:pt idx="118">
                  <c:v>0.16670000000000001</c:v>
                </c:pt>
                <c:pt idx="119">
                  <c:v>0.16670000000000001</c:v>
                </c:pt>
                <c:pt idx="120">
                  <c:v>0.16670000000000001</c:v>
                </c:pt>
                <c:pt idx="121">
                  <c:v>0.16670000000000001</c:v>
                </c:pt>
                <c:pt idx="122">
                  <c:v>0.16670000000000001</c:v>
                </c:pt>
                <c:pt idx="123">
                  <c:v>0.16670000000000001</c:v>
                </c:pt>
                <c:pt idx="124">
                  <c:v>0.16670000000000001</c:v>
                </c:pt>
                <c:pt idx="125">
                  <c:v>0.16670000000000001</c:v>
                </c:pt>
                <c:pt idx="126">
                  <c:v>0.16670000000000001</c:v>
                </c:pt>
                <c:pt idx="127">
                  <c:v>0.16670000000000001</c:v>
                </c:pt>
                <c:pt idx="128">
                  <c:v>0.16670000000000001</c:v>
                </c:pt>
                <c:pt idx="129">
                  <c:v>0.24239999999999998</c:v>
                </c:pt>
                <c:pt idx="130">
                  <c:v>0.24239999999999998</c:v>
                </c:pt>
                <c:pt idx="131">
                  <c:v>0.24239999999999998</c:v>
                </c:pt>
                <c:pt idx="132">
                  <c:v>0.24239999999999998</c:v>
                </c:pt>
                <c:pt idx="133">
                  <c:v>0.24239999999999998</c:v>
                </c:pt>
                <c:pt idx="134">
                  <c:v>0.24239999999999998</c:v>
                </c:pt>
                <c:pt idx="135">
                  <c:v>0.24239999999999998</c:v>
                </c:pt>
                <c:pt idx="136">
                  <c:v>0.24239999999999998</c:v>
                </c:pt>
                <c:pt idx="137">
                  <c:v>0.24239999999999998</c:v>
                </c:pt>
                <c:pt idx="138">
                  <c:v>0.19109999999999999</c:v>
                </c:pt>
                <c:pt idx="139">
                  <c:v>0.19109999999999999</c:v>
                </c:pt>
                <c:pt idx="140">
                  <c:v>0.19109999999999999</c:v>
                </c:pt>
                <c:pt idx="141">
                  <c:v>0.19109999999999999</c:v>
                </c:pt>
                <c:pt idx="142">
                  <c:v>0.19109999999999999</c:v>
                </c:pt>
                <c:pt idx="143">
                  <c:v>0.19109999999999999</c:v>
                </c:pt>
                <c:pt idx="144">
                  <c:v>0.19109999999999999</c:v>
                </c:pt>
                <c:pt idx="145">
                  <c:v>0.19109999999999999</c:v>
                </c:pt>
                <c:pt idx="146">
                  <c:v>0.19109999999999999</c:v>
                </c:pt>
                <c:pt idx="147">
                  <c:v>0.19109999999999999</c:v>
                </c:pt>
                <c:pt idx="148">
                  <c:v>0.19109999999999999</c:v>
                </c:pt>
                <c:pt idx="149">
                  <c:v>0.20649999999999999</c:v>
                </c:pt>
                <c:pt idx="150">
                  <c:v>0.1729</c:v>
                </c:pt>
                <c:pt idx="151">
                  <c:v>0.1729</c:v>
                </c:pt>
                <c:pt idx="152">
                  <c:v>0.18260000000000001</c:v>
                </c:pt>
                <c:pt idx="153">
                  <c:v>0.18260000000000001</c:v>
                </c:pt>
                <c:pt idx="154">
                  <c:v>0.18260000000000001</c:v>
                </c:pt>
                <c:pt idx="155">
                  <c:v>0.1666</c:v>
                </c:pt>
                <c:pt idx="156">
                  <c:v>0.1666</c:v>
                </c:pt>
                <c:pt idx="157">
                  <c:v>0.18739999999999998</c:v>
                </c:pt>
                <c:pt idx="158">
                  <c:v>0.18739999999999998</c:v>
                </c:pt>
                <c:pt idx="159">
                  <c:v>0.19339999999999999</c:v>
                </c:pt>
                <c:pt idx="160">
                  <c:v>0.19339999999999999</c:v>
                </c:pt>
                <c:pt idx="161">
                  <c:v>0.20739999999999997</c:v>
                </c:pt>
                <c:pt idx="162">
                  <c:v>0.20739999999999997</c:v>
                </c:pt>
                <c:pt idx="163">
                  <c:v>0.20739999999999997</c:v>
                </c:pt>
                <c:pt idx="164">
                  <c:v>0.20739999999999997</c:v>
                </c:pt>
                <c:pt idx="165">
                  <c:v>0.20739999999999997</c:v>
                </c:pt>
                <c:pt idx="166">
                  <c:v>0.20739999999999997</c:v>
                </c:pt>
                <c:pt idx="167">
                  <c:v>0.20670000000000002</c:v>
                </c:pt>
                <c:pt idx="168">
                  <c:v>0.20670000000000002</c:v>
                </c:pt>
                <c:pt idx="169">
                  <c:v>0.20469999999999999</c:v>
                </c:pt>
                <c:pt idx="170">
                  <c:v>0.20469999999999999</c:v>
                </c:pt>
                <c:pt idx="171">
                  <c:v>0.20469999999999999</c:v>
                </c:pt>
                <c:pt idx="172">
                  <c:v>0.20849999999999999</c:v>
                </c:pt>
                <c:pt idx="173">
                  <c:v>0.20849999999999999</c:v>
                </c:pt>
                <c:pt idx="174">
                  <c:v>0.20499999999999999</c:v>
                </c:pt>
                <c:pt idx="175">
                  <c:v>0.20499999999999999</c:v>
                </c:pt>
                <c:pt idx="176">
                  <c:v>0.20150000000000001</c:v>
                </c:pt>
                <c:pt idx="177">
                  <c:v>0.20150000000000001</c:v>
                </c:pt>
                <c:pt idx="178">
                  <c:v>0.2122</c:v>
                </c:pt>
                <c:pt idx="179">
                  <c:v>0.2122</c:v>
                </c:pt>
                <c:pt idx="180">
                  <c:v>0.20730000000000001</c:v>
                </c:pt>
                <c:pt idx="181">
                  <c:v>0.20730000000000001</c:v>
                </c:pt>
                <c:pt idx="182">
                  <c:v>0.20730000000000001</c:v>
                </c:pt>
                <c:pt idx="183">
                  <c:v>0.20730000000000001</c:v>
                </c:pt>
                <c:pt idx="184">
                  <c:v>0.20730000000000001</c:v>
                </c:pt>
                <c:pt idx="185">
                  <c:v>0.20910000000000001</c:v>
                </c:pt>
                <c:pt idx="186">
                  <c:v>0.20910000000000001</c:v>
                </c:pt>
                <c:pt idx="187">
                  <c:v>0.20910000000000001</c:v>
                </c:pt>
                <c:pt idx="188">
                  <c:v>0.20910000000000001</c:v>
                </c:pt>
                <c:pt idx="189">
                  <c:v>0.20649999999999999</c:v>
                </c:pt>
                <c:pt idx="190">
                  <c:v>0.20649999999999999</c:v>
                </c:pt>
                <c:pt idx="191">
                  <c:v>0.21010000000000001</c:v>
                </c:pt>
                <c:pt idx="192">
                  <c:v>0.21010000000000001</c:v>
                </c:pt>
                <c:pt idx="193">
                  <c:v>0.21010000000000001</c:v>
                </c:pt>
                <c:pt idx="194">
                  <c:v>0.18530000000000002</c:v>
                </c:pt>
                <c:pt idx="195">
                  <c:v>0.18530000000000002</c:v>
                </c:pt>
                <c:pt idx="196">
                  <c:v>0.18640000000000001</c:v>
                </c:pt>
                <c:pt idx="197">
                  <c:v>0.18640000000000001</c:v>
                </c:pt>
                <c:pt idx="198">
                  <c:v>0.161</c:v>
                </c:pt>
                <c:pt idx="199">
                  <c:v>0.161</c:v>
                </c:pt>
                <c:pt idx="200">
                  <c:v>0.161</c:v>
                </c:pt>
                <c:pt idx="201">
                  <c:v>0.16520000000000001</c:v>
                </c:pt>
                <c:pt idx="202">
                  <c:v>0.16520000000000001</c:v>
                </c:pt>
                <c:pt idx="203">
                  <c:v>0.16520000000000001</c:v>
                </c:pt>
                <c:pt idx="204">
                  <c:v>0.16520000000000001</c:v>
                </c:pt>
                <c:pt idx="205">
                  <c:v>0.2175</c:v>
                </c:pt>
                <c:pt idx="206">
                  <c:v>0.2175</c:v>
                </c:pt>
                <c:pt idx="207">
                  <c:v>0.2175</c:v>
                </c:pt>
                <c:pt idx="208">
                  <c:v>0.2175</c:v>
                </c:pt>
                <c:pt idx="209">
                  <c:v>0.11070000000000001</c:v>
                </c:pt>
                <c:pt idx="210">
                  <c:v>0.11070000000000001</c:v>
                </c:pt>
                <c:pt idx="211">
                  <c:v>0.11070000000000001</c:v>
                </c:pt>
                <c:pt idx="212">
                  <c:v>0.11070000000000001</c:v>
                </c:pt>
                <c:pt idx="213">
                  <c:v>6.8000000000000005E-2</c:v>
                </c:pt>
                <c:pt idx="214">
                  <c:v>6.8000000000000005E-2</c:v>
                </c:pt>
                <c:pt idx="215">
                  <c:v>6.8000000000000005E-2</c:v>
                </c:pt>
                <c:pt idx="216">
                  <c:v>6.8000000000000005E-2</c:v>
                </c:pt>
                <c:pt idx="217">
                  <c:v>9.3700000000000006E-2</c:v>
                </c:pt>
                <c:pt idx="218">
                  <c:v>9.3700000000000006E-2</c:v>
                </c:pt>
                <c:pt idx="219">
                  <c:v>9.3700000000000006E-2</c:v>
                </c:pt>
                <c:pt idx="220">
                  <c:v>9.3700000000000006E-2</c:v>
                </c:pt>
                <c:pt idx="221">
                  <c:v>9.3700000000000006E-2</c:v>
                </c:pt>
                <c:pt idx="222">
                  <c:v>9.3600000000000003E-2</c:v>
                </c:pt>
                <c:pt idx="223">
                  <c:v>9.3600000000000003E-2</c:v>
                </c:pt>
                <c:pt idx="224">
                  <c:v>9.3600000000000003E-2</c:v>
                </c:pt>
                <c:pt idx="225">
                  <c:v>9.3600000000000003E-2</c:v>
                </c:pt>
                <c:pt idx="226">
                  <c:v>0.1116</c:v>
                </c:pt>
                <c:pt idx="227">
                  <c:v>0.1116</c:v>
                </c:pt>
                <c:pt idx="228">
                  <c:v>0.1116</c:v>
                </c:pt>
                <c:pt idx="229">
                  <c:v>0.1116</c:v>
                </c:pt>
                <c:pt idx="230">
                  <c:v>0.1116</c:v>
                </c:pt>
                <c:pt idx="231">
                  <c:v>0.12520000000000001</c:v>
                </c:pt>
                <c:pt idx="232">
                  <c:v>0.12520000000000001</c:v>
                </c:pt>
                <c:pt idx="233">
                  <c:v>0.12520000000000001</c:v>
                </c:pt>
                <c:pt idx="234">
                  <c:v>0.12520000000000001</c:v>
                </c:pt>
              </c:numCache>
            </c:numRef>
          </c:val>
          <c:smooth val="0"/>
        </c:ser>
        <c:dLbls>
          <c:showLegendKey val="0"/>
          <c:showVal val="0"/>
          <c:showCatName val="0"/>
          <c:showSerName val="0"/>
          <c:showPercent val="0"/>
          <c:showBubbleSize val="0"/>
        </c:dLbls>
        <c:marker val="1"/>
        <c:smooth val="0"/>
        <c:axId val="206139904"/>
        <c:axId val="205510848"/>
      </c:lineChart>
      <c:dateAx>
        <c:axId val="205095424"/>
        <c:scaling>
          <c:orientation val="minMax"/>
        </c:scaling>
        <c:delete val="0"/>
        <c:axPos val="b"/>
        <c:numFmt formatCode="mm/yy;" sourceLinked="0"/>
        <c:majorTickMark val="out"/>
        <c:minorTickMark val="none"/>
        <c:tickLblPos val="nextTo"/>
        <c:txPr>
          <a:bodyPr/>
          <a:lstStyle/>
          <a:p>
            <a:pPr>
              <a:defRPr sz="800">
                <a:latin typeface="Arial" panose="020B0604020202020204" pitchFamily="34" charset="0"/>
                <a:cs typeface="Arial" panose="020B0604020202020204" pitchFamily="34" charset="0"/>
              </a:defRPr>
            </a:pPr>
            <a:endParaRPr lang="es-AR"/>
          </a:p>
        </c:txPr>
        <c:crossAx val="205510272"/>
        <c:crosses val="autoZero"/>
        <c:auto val="1"/>
        <c:lblOffset val="100"/>
        <c:baseTimeUnit val="days"/>
      </c:dateAx>
      <c:valAx>
        <c:axId val="205510272"/>
        <c:scaling>
          <c:orientation val="minMax"/>
          <c:min val="600"/>
        </c:scaling>
        <c:delete val="0"/>
        <c:axPos val="l"/>
        <c:majorGridlines/>
        <c:title>
          <c:tx>
            <c:rich>
              <a:bodyPr rot="0" vert="horz"/>
              <a:lstStyle/>
              <a:p>
                <a:pPr>
                  <a:defRPr sz="1000" b="0"/>
                </a:pPr>
                <a:r>
                  <a:rPr lang="es-AR" sz="1000" b="0" dirty="0" smtClean="0"/>
                  <a:t>U$S/ton</a:t>
                </a:r>
                <a:endParaRPr lang="es-AR" sz="1000" b="0" dirty="0"/>
              </a:p>
            </c:rich>
          </c:tx>
          <c:layout>
            <c:manualLayout>
              <c:xMode val="edge"/>
              <c:yMode val="edge"/>
              <c:x val="1.8543556917038753E-2"/>
              <c:y val="5.1517654916754724E-2"/>
            </c:manualLayout>
          </c:layout>
          <c:overlay val="0"/>
        </c:title>
        <c:numFmt formatCode="#,##0_ ;\-#,##0\ " sourceLinked="0"/>
        <c:majorTickMark val="out"/>
        <c:minorTickMark val="none"/>
        <c:tickLblPos val="nextTo"/>
        <c:txPr>
          <a:bodyPr/>
          <a:lstStyle/>
          <a:p>
            <a:pPr>
              <a:defRPr sz="1050"/>
            </a:pPr>
            <a:endParaRPr lang="es-AR"/>
          </a:p>
        </c:txPr>
        <c:crossAx val="205095424"/>
        <c:crosses val="autoZero"/>
        <c:crossBetween val="between"/>
      </c:valAx>
      <c:valAx>
        <c:axId val="205510848"/>
        <c:scaling>
          <c:orientation val="minMax"/>
          <c:max val="0.30000000000000004"/>
          <c:min val="5.000000000000001E-2"/>
        </c:scaling>
        <c:delete val="0"/>
        <c:axPos val="r"/>
        <c:numFmt formatCode="0%" sourceLinked="0"/>
        <c:majorTickMark val="out"/>
        <c:minorTickMark val="none"/>
        <c:tickLblPos val="nextTo"/>
        <c:txPr>
          <a:bodyPr/>
          <a:lstStyle/>
          <a:p>
            <a:pPr>
              <a:defRPr sz="1050" b="1" i="0" baseline="0">
                <a:solidFill>
                  <a:schemeClr val="accent3">
                    <a:lumMod val="75000"/>
                  </a:schemeClr>
                </a:solidFill>
              </a:defRPr>
            </a:pPr>
            <a:endParaRPr lang="es-AR"/>
          </a:p>
        </c:txPr>
        <c:crossAx val="206139904"/>
        <c:crosses val="max"/>
        <c:crossBetween val="between"/>
      </c:valAx>
      <c:dateAx>
        <c:axId val="206139904"/>
        <c:scaling>
          <c:orientation val="minMax"/>
        </c:scaling>
        <c:delete val="1"/>
        <c:axPos val="b"/>
        <c:numFmt formatCode="dd/mm/yyyy;@" sourceLinked="1"/>
        <c:majorTickMark val="out"/>
        <c:minorTickMark val="none"/>
        <c:tickLblPos val="nextTo"/>
        <c:crossAx val="205510848"/>
        <c:crosses val="autoZero"/>
        <c:auto val="1"/>
        <c:lblOffset val="100"/>
        <c:baseTimeUnit val="days"/>
      </c:dateAx>
    </c:plotArea>
    <c:legend>
      <c:legendPos val="b"/>
      <c:layout>
        <c:manualLayout>
          <c:xMode val="edge"/>
          <c:yMode val="edge"/>
          <c:x val="7.1407417033400797E-2"/>
          <c:y val="0.93071419275853562"/>
          <c:w val="0.90199876181604222"/>
          <c:h val="5.2449611276097485E-2"/>
        </c:manualLayout>
      </c:layout>
      <c:overlay val="0"/>
      <c:txPr>
        <a:bodyPr/>
        <a:lstStyle/>
        <a:p>
          <a:pPr>
            <a:defRPr sz="1050"/>
          </a:pPr>
          <a:endParaRPr lang="es-AR"/>
        </a:p>
      </c:txPr>
    </c:legend>
    <c:plotVisOnly val="1"/>
    <c:dispBlanksAs val="gap"/>
    <c:showDLblsOverMax val="0"/>
  </c:chart>
  <c:txPr>
    <a:bodyPr/>
    <a:lstStyle/>
    <a:p>
      <a:pPr>
        <a:defRPr sz="1800"/>
      </a:pPr>
      <a:endParaRPr lang="es-AR"/>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s-A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s-AR" u="sng" dirty="0"/>
              <a:t>Evolución del </a:t>
            </a:r>
            <a:r>
              <a:rPr lang="es-AR" u="sng" dirty="0" smtClean="0"/>
              <a:t>Precio </a:t>
            </a:r>
            <a:r>
              <a:rPr lang="es-AR" u="sng" dirty="0"/>
              <a:t>FOB </a:t>
            </a:r>
            <a:r>
              <a:rPr lang="es-AR" u="sng" dirty="0" smtClean="0"/>
              <a:t>Puertos </a:t>
            </a:r>
            <a:r>
              <a:rPr lang="es-AR" u="sng" dirty="0"/>
              <a:t>Argentinos </a:t>
            </a:r>
            <a:r>
              <a:rPr lang="es-AR" u="sng" dirty="0" smtClean="0"/>
              <a:t>del Aceite Crudo de Soja </a:t>
            </a:r>
            <a:r>
              <a:rPr lang="es-AR" u="sng" dirty="0"/>
              <a:t>vs </a:t>
            </a:r>
            <a:r>
              <a:rPr lang="es-AR" u="sng" dirty="0" smtClean="0"/>
              <a:t>Mercado </a:t>
            </a:r>
            <a:r>
              <a:rPr lang="es-AR" u="sng" dirty="0"/>
              <a:t>de </a:t>
            </a:r>
            <a:r>
              <a:rPr lang="es-AR" u="sng" dirty="0" smtClean="0"/>
              <a:t>Futuros </a:t>
            </a:r>
            <a:r>
              <a:rPr lang="es-AR" u="sng" dirty="0"/>
              <a:t>de Chicago</a:t>
            </a:r>
          </a:p>
        </c:rich>
      </c:tx>
      <c:layout/>
      <c:overlay val="0"/>
    </c:title>
    <c:autoTitleDeleted val="0"/>
    <c:plotArea>
      <c:layout/>
      <c:areaChart>
        <c:grouping val="standard"/>
        <c:varyColors val="0"/>
        <c:ser>
          <c:idx val="2"/>
          <c:order val="2"/>
          <c:tx>
            <c:strRef>
              <c:f>'Basis para AK'!$E$1</c:f>
              <c:strCache>
                <c:ptCount val="1"/>
                <c:pt idx="0">
                  <c:v>Descuento</c:v>
                </c:pt>
              </c:strCache>
            </c:strRef>
          </c:tx>
          <c:spPr>
            <a:solidFill>
              <a:srgbClr val="C00000"/>
            </a:solidFill>
          </c:spPr>
          <c:cat>
            <c:numRef>
              <c:f>'Basis para AK'!$B$2:$B$120</c:f>
              <c:numCache>
                <c:formatCode>d\-mmm</c:formatCode>
                <c:ptCount val="119"/>
                <c:pt idx="0" formatCode="[$-409]d\-mmm;@">
                  <c:v>41730</c:v>
                </c:pt>
                <c:pt idx="1">
                  <c:v>41732</c:v>
                </c:pt>
                <c:pt idx="2">
                  <c:v>41733</c:v>
                </c:pt>
                <c:pt idx="3">
                  <c:v>41736</c:v>
                </c:pt>
                <c:pt idx="4">
                  <c:v>41737</c:v>
                </c:pt>
                <c:pt idx="5">
                  <c:v>41738</c:v>
                </c:pt>
                <c:pt idx="6">
                  <c:v>41739</c:v>
                </c:pt>
                <c:pt idx="7">
                  <c:v>41740</c:v>
                </c:pt>
                <c:pt idx="8">
                  <c:v>41743</c:v>
                </c:pt>
                <c:pt idx="9">
                  <c:v>41744</c:v>
                </c:pt>
                <c:pt idx="10">
                  <c:v>41745</c:v>
                </c:pt>
                <c:pt idx="11">
                  <c:v>41750</c:v>
                </c:pt>
                <c:pt idx="12">
                  <c:v>41751</c:v>
                </c:pt>
                <c:pt idx="13">
                  <c:v>41752</c:v>
                </c:pt>
                <c:pt idx="14">
                  <c:v>41753</c:v>
                </c:pt>
                <c:pt idx="15">
                  <c:v>41754</c:v>
                </c:pt>
                <c:pt idx="16">
                  <c:v>41757</c:v>
                </c:pt>
                <c:pt idx="17">
                  <c:v>41758</c:v>
                </c:pt>
                <c:pt idx="18">
                  <c:v>41759</c:v>
                </c:pt>
                <c:pt idx="19">
                  <c:v>41764</c:v>
                </c:pt>
                <c:pt idx="20">
                  <c:v>41765</c:v>
                </c:pt>
                <c:pt idx="21">
                  <c:v>41766</c:v>
                </c:pt>
                <c:pt idx="22">
                  <c:v>41767</c:v>
                </c:pt>
                <c:pt idx="23">
                  <c:v>41768</c:v>
                </c:pt>
                <c:pt idx="24">
                  <c:v>41771</c:v>
                </c:pt>
                <c:pt idx="25">
                  <c:v>41772</c:v>
                </c:pt>
                <c:pt idx="26">
                  <c:v>41773</c:v>
                </c:pt>
                <c:pt idx="27">
                  <c:v>41774</c:v>
                </c:pt>
                <c:pt idx="28">
                  <c:v>41775</c:v>
                </c:pt>
                <c:pt idx="29">
                  <c:v>41778</c:v>
                </c:pt>
                <c:pt idx="30">
                  <c:v>41779</c:v>
                </c:pt>
                <c:pt idx="31">
                  <c:v>41780</c:v>
                </c:pt>
                <c:pt idx="32">
                  <c:v>41781</c:v>
                </c:pt>
                <c:pt idx="33">
                  <c:v>41782</c:v>
                </c:pt>
                <c:pt idx="34">
                  <c:v>41785</c:v>
                </c:pt>
                <c:pt idx="35">
                  <c:v>41786</c:v>
                </c:pt>
                <c:pt idx="36">
                  <c:v>41787</c:v>
                </c:pt>
                <c:pt idx="37">
                  <c:v>41788</c:v>
                </c:pt>
                <c:pt idx="38">
                  <c:v>41789</c:v>
                </c:pt>
                <c:pt idx="39">
                  <c:v>41792</c:v>
                </c:pt>
                <c:pt idx="40">
                  <c:v>41793</c:v>
                </c:pt>
                <c:pt idx="41">
                  <c:v>41794</c:v>
                </c:pt>
                <c:pt idx="42">
                  <c:v>41795</c:v>
                </c:pt>
                <c:pt idx="43">
                  <c:v>41796</c:v>
                </c:pt>
                <c:pt idx="44">
                  <c:v>41799</c:v>
                </c:pt>
                <c:pt idx="45">
                  <c:v>41800</c:v>
                </c:pt>
                <c:pt idx="46">
                  <c:v>41801</c:v>
                </c:pt>
                <c:pt idx="47">
                  <c:v>41802</c:v>
                </c:pt>
                <c:pt idx="48">
                  <c:v>41803</c:v>
                </c:pt>
                <c:pt idx="49">
                  <c:v>41806</c:v>
                </c:pt>
                <c:pt idx="50">
                  <c:v>41807</c:v>
                </c:pt>
                <c:pt idx="51">
                  <c:v>41808</c:v>
                </c:pt>
                <c:pt idx="52">
                  <c:v>41809</c:v>
                </c:pt>
                <c:pt idx="53">
                  <c:v>41810</c:v>
                </c:pt>
                <c:pt idx="54">
                  <c:v>41813</c:v>
                </c:pt>
                <c:pt idx="55">
                  <c:v>41814</c:v>
                </c:pt>
                <c:pt idx="56">
                  <c:v>41815</c:v>
                </c:pt>
                <c:pt idx="57">
                  <c:v>41816</c:v>
                </c:pt>
                <c:pt idx="58">
                  <c:v>41817</c:v>
                </c:pt>
                <c:pt idx="59">
                  <c:v>41820</c:v>
                </c:pt>
                <c:pt idx="60">
                  <c:v>41821</c:v>
                </c:pt>
                <c:pt idx="61">
                  <c:v>41822</c:v>
                </c:pt>
                <c:pt idx="62">
                  <c:v>41823</c:v>
                </c:pt>
                <c:pt idx="63">
                  <c:v>41824</c:v>
                </c:pt>
                <c:pt idx="64">
                  <c:v>41827</c:v>
                </c:pt>
                <c:pt idx="65">
                  <c:v>41828</c:v>
                </c:pt>
                <c:pt idx="66">
                  <c:v>41829</c:v>
                </c:pt>
                <c:pt idx="67">
                  <c:v>41830</c:v>
                </c:pt>
                <c:pt idx="68">
                  <c:v>41831</c:v>
                </c:pt>
                <c:pt idx="69">
                  <c:v>41834</c:v>
                </c:pt>
                <c:pt idx="70">
                  <c:v>41835</c:v>
                </c:pt>
                <c:pt idx="71">
                  <c:v>41836</c:v>
                </c:pt>
                <c:pt idx="72">
                  <c:v>41837</c:v>
                </c:pt>
                <c:pt idx="73">
                  <c:v>41838</c:v>
                </c:pt>
                <c:pt idx="74">
                  <c:v>41841</c:v>
                </c:pt>
                <c:pt idx="75">
                  <c:v>41842</c:v>
                </c:pt>
                <c:pt idx="76">
                  <c:v>41843</c:v>
                </c:pt>
                <c:pt idx="77">
                  <c:v>41844</c:v>
                </c:pt>
                <c:pt idx="78">
                  <c:v>41845</c:v>
                </c:pt>
                <c:pt idx="79">
                  <c:v>41848</c:v>
                </c:pt>
                <c:pt idx="80">
                  <c:v>41849</c:v>
                </c:pt>
                <c:pt idx="81">
                  <c:v>41850</c:v>
                </c:pt>
                <c:pt idx="82">
                  <c:v>41851</c:v>
                </c:pt>
                <c:pt idx="83">
                  <c:v>41852</c:v>
                </c:pt>
                <c:pt idx="84">
                  <c:v>41855</c:v>
                </c:pt>
                <c:pt idx="85">
                  <c:v>41856</c:v>
                </c:pt>
                <c:pt idx="86">
                  <c:v>41857</c:v>
                </c:pt>
                <c:pt idx="87">
                  <c:v>41858</c:v>
                </c:pt>
                <c:pt idx="88">
                  <c:v>41859</c:v>
                </c:pt>
                <c:pt idx="89">
                  <c:v>41862</c:v>
                </c:pt>
                <c:pt idx="90">
                  <c:v>41863</c:v>
                </c:pt>
                <c:pt idx="91">
                  <c:v>41864</c:v>
                </c:pt>
                <c:pt idx="92">
                  <c:v>41865</c:v>
                </c:pt>
                <c:pt idx="93">
                  <c:v>41866</c:v>
                </c:pt>
                <c:pt idx="94">
                  <c:v>41869</c:v>
                </c:pt>
                <c:pt idx="95">
                  <c:v>41870</c:v>
                </c:pt>
                <c:pt idx="96">
                  <c:v>41871</c:v>
                </c:pt>
                <c:pt idx="97">
                  <c:v>41872</c:v>
                </c:pt>
                <c:pt idx="98">
                  <c:v>41873</c:v>
                </c:pt>
                <c:pt idx="99">
                  <c:v>41876</c:v>
                </c:pt>
                <c:pt idx="100">
                  <c:v>41877</c:v>
                </c:pt>
                <c:pt idx="101">
                  <c:v>41878</c:v>
                </c:pt>
                <c:pt idx="102">
                  <c:v>41879</c:v>
                </c:pt>
                <c:pt idx="103">
                  <c:v>41880</c:v>
                </c:pt>
                <c:pt idx="104">
                  <c:v>41883</c:v>
                </c:pt>
                <c:pt idx="105">
                  <c:v>41884</c:v>
                </c:pt>
                <c:pt idx="106">
                  <c:v>41885</c:v>
                </c:pt>
                <c:pt idx="107">
                  <c:v>41886</c:v>
                </c:pt>
                <c:pt idx="108">
                  <c:v>41887</c:v>
                </c:pt>
                <c:pt idx="109">
                  <c:v>41890</c:v>
                </c:pt>
                <c:pt idx="110">
                  <c:v>41891</c:v>
                </c:pt>
                <c:pt idx="111">
                  <c:v>41892</c:v>
                </c:pt>
                <c:pt idx="112">
                  <c:v>41893</c:v>
                </c:pt>
                <c:pt idx="113">
                  <c:v>41894</c:v>
                </c:pt>
                <c:pt idx="114">
                  <c:v>41897</c:v>
                </c:pt>
                <c:pt idx="115">
                  <c:v>41898</c:v>
                </c:pt>
                <c:pt idx="116">
                  <c:v>41899</c:v>
                </c:pt>
                <c:pt idx="117">
                  <c:v>41900</c:v>
                </c:pt>
                <c:pt idx="118">
                  <c:v>41901</c:v>
                </c:pt>
              </c:numCache>
            </c:numRef>
          </c:cat>
          <c:val>
            <c:numRef>
              <c:f>'Basis para AK'!$E$2:$E$120</c:f>
              <c:numCache>
                <c:formatCode>0</c:formatCode>
                <c:ptCount val="119"/>
                <c:pt idx="0">
                  <c:v>-49.704399999999964</c:v>
                </c:pt>
                <c:pt idx="1">
                  <c:v>-48.656819999999925</c:v>
                </c:pt>
                <c:pt idx="2">
                  <c:v>-47.011300000000006</c:v>
                </c:pt>
                <c:pt idx="3">
                  <c:v>-50.365779999999972</c:v>
                </c:pt>
                <c:pt idx="4">
                  <c:v>-53.357059999999933</c:v>
                </c:pt>
                <c:pt idx="5">
                  <c:v>-54.993859999999927</c:v>
                </c:pt>
                <c:pt idx="6">
                  <c:v>-49.073159999999916</c:v>
                </c:pt>
                <c:pt idx="7">
                  <c:v>-58.13659999999993</c:v>
                </c:pt>
                <c:pt idx="8">
                  <c:v>-61.663959999999975</c:v>
                </c:pt>
                <c:pt idx="9">
                  <c:v>-56.364199999999983</c:v>
                </c:pt>
                <c:pt idx="10">
                  <c:v>-51.307899999999904</c:v>
                </c:pt>
                <c:pt idx="11">
                  <c:v>-52.977999999999952</c:v>
                </c:pt>
                <c:pt idx="12">
                  <c:v>-52.246039999999994</c:v>
                </c:pt>
                <c:pt idx="13">
                  <c:v>-50.632239999999911</c:v>
                </c:pt>
                <c:pt idx="14">
                  <c:v>-58.939139999999952</c:v>
                </c:pt>
                <c:pt idx="15">
                  <c:v>-63.316619999999944</c:v>
                </c:pt>
                <c:pt idx="16">
                  <c:v>-63.60051999999996</c:v>
                </c:pt>
                <c:pt idx="17">
                  <c:v>-64.907420000000002</c:v>
                </c:pt>
                <c:pt idx="18">
                  <c:v>-65.050160000000005</c:v>
                </c:pt>
                <c:pt idx="19">
                  <c:v>-67.633819999999901</c:v>
                </c:pt>
                <c:pt idx="20">
                  <c:v>-59.311059999999998</c:v>
                </c:pt>
                <c:pt idx="21">
                  <c:v>-56.917719999999917</c:v>
                </c:pt>
                <c:pt idx="22">
                  <c:v>-52.53152</c:v>
                </c:pt>
                <c:pt idx="23">
                  <c:v>-50.854279999999903</c:v>
                </c:pt>
                <c:pt idx="24">
                  <c:v>-39.445079999999962</c:v>
                </c:pt>
                <c:pt idx="25">
                  <c:v>-38.515659999999912</c:v>
                </c:pt>
                <c:pt idx="26">
                  <c:v>-40.263479999999959</c:v>
                </c:pt>
                <c:pt idx="27">
                  <c:v>-38.767839999999978</c:v>
                </c:pt>
                <c:pt idx="28">
                  <c:v>-37.374500000000012</c:v>
                </c:pt>
                <c:pt idx="29">
                  <c:v>-37.099319999999921</c:v>
                </c:pt>
                <c:pt idx="30">
                  <c:v>-37.383219999999937</c:v>
                </c:pt>
                <c:pt idx="31">
                  <c:v>-32.201619999999934</c:v>
                </c:pt>
                <c:pt idx="32">
                  <c:v>-21.799559999999929</c:v>
                </c:pt>
                <c:pt idx="33">
                  <c:v>-21.21747999999991</c:v>
                </c:pt>
                <c:pt idx="34">
                  <c:v>-11.737699999999904</c:v>
                </c:pt>
                <c:pt idx="35">
                  <c:v>-17.737699999999904</c:v>
                </c:pt>
                <c:pt idx="36">
                  <c:v>-16.021599999999921</c:v>
                </c:pt>
                <c:pt idx="37">
                  <c:v>-12.832859999999982</c:v>
                </c:pt>
                <c:pt idx="38">
                  <c:v>-11.873299999999972</c:v>
                </c:pt>
                <c:pt idx="39">
                  <c:v>-7</c:v>
                </c:pt>
                <c:pt idx="40">
                  <c:v>-5</c:v>
                </c:pt>
                <c:pt idx="45">
                  <c:v>-0.70000000000004547</c:v>
                </c:pt>
                <c:pt idx="47">
                  <c:v>0</c:v>
                </c:pt>
                <c:pt idx="48">
                  <c:v>-0.88999999999998636</c:v>
                </c:pt>
                <c:pt idx="49">
                  <c:v>-0.91999999999995907</c:v>
                </c:pt>
              </c:numCache>
            </c:numRef>
          </c:val>
        </c:ser>
        <c:ser>
          <c:idx val="3"/>
          <c:order val="3"/>
          <c:tx>
            <c:strRef>
              <c:f>'Basis para AK'!$F$1</c:f>
              <c:strCache>
                <c:ptCount val="1"/>
                <c:pt idx="0">
                  <c:v>Prima</c:v>
                </c:pt>
              </c:strCache>
            </c:strRef>
          </c:tx>
          <c:spPr>
            <a:solidFill>
              <a:schemeClr val="accent3">
                <a:lumMod val="75000"/>
              </a:schemeClr>
            </a:solidFill>
          </c:spPr>
          <c:cat>
            <c:numRef>
              <c:f>'Basis para AK'!$B$2:$B$120</c:f>
              <c:numCache>
                <c:formatCode>d\-mmm</c:formatCode>
                <c:ptCount val="119"/>
                <c:pt idx="0" formatCode="[$-409]d\-mmm;@">
                  <c:v>41730</c:v>
                </c:pt>
                <c:pt idx="1">
                  <c:v>41732</c:v>
                </c:pt>
                <c:pt idx="2">
                  <c:v>41733</c:v>
                </c:pt>
                <c:pt idx="3">
                  <c:v>41736</c:v>
                </c:pt>
                <c:pt idx="4">
                  <c:v>41737</c:v>
                </c:pt>
                <c:pt idx="5">
                  <c:v>41738</c:v>
                </c:pt>
                <c:pt idx="6">
                  <c:v>41739</c:v>
                </c:pt>
                <c:pt idx="7">
                  <c:v>41740</c:v>
                </c:pt>
                <c:pt idx="8">
                  <c:v>41743</c:v>
                </c:pt>
                <c:pt idx="9">
                  <c:v>41744</c:v>
                </c:pt>
                <c:pt idx="10">
                  <c:v>41745</c:v>
                </c:pt>
                <c:pt idx="11">
                  <c:v>41750</c:v>
                </c:pt>
                <c:pt idx="12">
                  <c:v>41751</c:v>
                </c:pt>
                <c:pt idx="13">
                  <c:v>41752</c:v>
                </c:pt>
                <c:pt idx="14">
                  <c:v>41753</c:v>
                </c:pt>
                <c:pt idx="15">
                  <c:v>41754</c:v>
                </c:pt>
                <c:pt idx="16">
                  <c:v>41757</c:v>
                </c:pt>
                <c:pt idx="17">
                  <c:v>41758</c:v>
                </c:pt>
                <c:pt idx="18">
                  <c:v>41759</c:v>
                </c:pt>
                <c:pt idx="19">
                  <c:v>41764</c:v>
                </c:pt>
                <c:pt idx="20">
                  <c:v>41765</c:v>
                </c:pt>
                <c:pt idx="21">
                  <c:v>41766</c:v>
                </c:pt>
                <c:pt idx="22">
                  <c:v>41767</c:v>
                </c:pt>
                <c:pt idx="23">
                  <c:v>41768</c:v>
                </c:pt>
                <c:pt idx="24">
                  <c:v>41771</c:v>
                </c:pt>
                <c:pt idx="25">
                  <c:v>41772</c:v>
                </c:pt>
                <c:pt idx="26">
                  <c:v>41773</c:v>
                </c:pt>
                <c:pt idx="27">
                  <c:v>41774</c:v>
                </c:pt>
                <c:pt idx="28">
                  <c:v>41775</c:v>
                </c:pt>
                <c:pt idx="29">
                  <c:v>41778</c:v>
                </c:pt>
                <c:pt idx="30">
                  <c:v>41779</c:v>
                </c:pt>
                <c:pt idx="31">
                  <c:v>41780</c:v>
                </c:pt>
                <c:pt idx="32">
                  <c:v>41781</c:v>
                </c:pt>
                <c:pt idx="33">
                  <c:v>41782</c:v>
                </c:pt>
                <c:pt idx="34">
                  <c:v>41785</c:v>
                </c:pt>
                <c:pt idx="35">
                  <c:v>41786</c:v>
                </c:pt>
                <c:pt idx="36">
                  <c:v>41787</c:v>
                </c:pt>
                <c:pt idx="37">
                  <c:v>41788</c:v>
                </c:pt>
                <c:pt idx="38">
                  <c:v>41789</c:v>
                </c:pt>
                <c:pt idx="39">
                  <c:v>41792</c:v>
                </c:pt>
                <c:pt idx="40">
                  <c:v>41793</c:v>
                </c:pt>
                <c:pt idx="41">
                  <c:v>41794</c:v>
                </c:pt>
                <c:pt idx="42">
                  <c:v>41795</c:v>
                </c:pt>
                <c:pt idx="43">
                  <c:v>41796</c:v>
                </c:pt>
                <c:pt idx="44">
                  <c:v>41799</c:v>
                </c:pt>
                <c:pt idx="45">
                  <c:v>41800</c:v>
                </c:pt>
                <c:pt idx="46">
                  <c:v>41801</c:v>
                </c:pt>
                <c:pt idx="47">
                  <c:v>41802</c:v>
                </c:pt>
                <c:pt idx="48">
                  <c:v>41803</c:v>
                </c:pt>
                <c:pt idx="49">
                  <c:v>41806</c:v>
                </c:pt>
                <c:pt idx="50">
                  <c:v>41807</c:v>
                </c:pt>
                <c:pt idx="51">
                  <c:v>41808</c:v>
                </c:pt>
                <c:pt idx="52">
                  <c:v>41809</c:v>
                </c:pt>
                <c:pt idx="53">
                  <c:v>41810</c:v>
                </c:pt>
                <c:pt idx="54">
                  <c:v>41813</c:v>
                </c:pt>
                <c:pt idx="55">
                  <c:v>41814</c:v>
                </c:pt>
                <c:pt idx="56">
                  <c:v>41815</c:v>
                </c:pt>
                <c:pt idx="57">
                  <c:v>41816</c:v>
                </c:pt>
                <c:pt idx="58">
                  <c:v>41817</c:v>
                </c:pt>
                <c:pt idx="59">
                  <c:v>41820</c:v>
                </c:pt>
                <c:pt idx="60">
                  <c:v>41821</c:v>
                </c:pt>
                <c:pt idx="61">
                  <c:v>41822</c:v>
                </c:pt>
                <c:pt idx="62">
                  <c:v>41823</c:v>
                </c:pt>
                <c:pt idx="63">
                  <c:v>41824</c:v>
                </c:pt>
                <c:pt idx="64">
                  <c:v>41827</c:v>
                </c:pt>
                <c:pt idx="65">
                  <c:v>41828</c:v>
                </c:pt>
                <c:pt idx="66">
                  <c:v>41829</c:v>
                </c:pt>
                <c:pt idx="67">
                  <c:v>41830</c:v>
                </c:pt>
                <c:pt idx="68">
                  <c:v>41831</c:v>
                </c:pt>
                <c:pt idx="69">
                  <c:v>41834</c:v>
                </c:pt>
                <c:pt idx="70">
                  <c:v>41835</c:v>
                </c:pt>
                <c:pt idx="71">
                  <c:v>41836</c:v>
                </c:pt>
                <c:pt idx="72">
                  <c:v>41837</c:v>
                </c:pt>
                <c:pt idx="73">
                  <c:v>41838</c:v>
                </c:pt>
                <c:pt idx="74">
                  <c:v>41841</c:v>
                </c:pt>
                <c:pt idx="75">
                  <c:v>41842</c:v>
                </c:pt>
                <c:pt idx="76">
                  <c:v>41843</c:v>
                </c:pt>
                <c:pt idx="77">
                  <c:v>41844</c:v>
                </c:pt>
                <c:pt idx="78">
                  <c:v>41845</c:v>
                </c:pt>
                <c:pt idx="79">
                  <c:v>41848</c:v>
                </c:pt>
                <c:pt idx="80">
                  <c:v>41849</c:v>
                </c:pt>
                <c:pt idx="81">
                  <c:v>41850</c:v>
                </c:pt>
                <c:pt idx="82">
                  <c:v>41851</c:v>
                </c:pt>
                <c:pt idx="83">
                  <c:v>41852</c:v>
                </c:pt>
                <c:pt idx="84">
                  <c:v>41855</c:v>
                </c:pt>
                <c:pt idx="85">
                  <c:v>41856</c:v>
                </c:pt>
                <c:pt idx="86">
                  <c:v>41857</c:v>
                </c:pt>
                <c:pt idx="87">
                  <c:v>41858</c:v>
                </c:pt>
                <c:pt idx="88">
                  <c:v>41859</c:v>
                </c:pt>
                <c:pt idx="89">
                  <c:v>41862</c:v>
                </c:pt>
                <c:pt idx="90">
                  <c:v>41863</c:v>
                </c:pt>
                <c:pt idx="91">
                  <c:v>41864</c:v>
                </c:pt>
                <c:pt idx="92">
                  <c:v>41865</c:v>
                </c:pt>
                <c:pt idx="93">
                  <c:v>41866</c:v>
                </c:pt>
                <c:pt idx="94">
                  <c:v>41869</c:v>
                </c:pt>
                <c:pt idx="95">
                  <c:v>41870</c:v>
                </c:pt>
                <c:pt idx="96">
                  <c:v>41871</c:v>
                </c:pt>
                <c:pt idx="97">
                  <c:v>41872</c:v>
                </c:pt>
                <c:pt idx="98">
                  <c:v>41873</c:v>
                </c:pt>
                <c:pt idx="99">
                  <c:v>41876</c:v>
                </c:pt>
                <c:pt idx="100">
                  <c:v>41877</c:v>
                </c:pt>
                <c:pt idx="101">
                  <c:v>41878</c:v>
                </c:pt>
                <c:pt idx="102">
                  <c:v>41879</c:v>
                </c:pt>
                <c:pt idx="103">
                  <c:v>41880</c:v>
                </c:pt>
                <c:pt idx="104">
                  <c:v>41883</c:v>
                </c:pt>
                <c:pt idx="105">
                  <c:v>41884</c:v>
                </c:pt>
                <c:pt idx="106">
                  <c:v>41885</c:v>
                </c:pt>
                <c:pt idx="107">
                  <c:v>41886</c:v>
                </c:pt>
                <c:pt idx="108">
                  <c:v>41887</c:v>
                </c:pt>
                <c:pt idx="109">
                  <c:v>41890</c:v>
                </c:pt>
                <c:pt idx="110">
                  <c:v>41891</c:v>
                </c:pt>
                <c:pt idx="111">
                  <c:v>41892</c:v>
                </c:pt>
                <c:pt idx="112">
                  <c:v>41893</c:v>
                </c:pt>
                <c:pt idx="113">
                  <c:v>41894</c:v>
                </c:pt>
                <c:pt idx="114">
                  <c:v>41897</c:v>
                </c:pt>
                <c:pt idx="115">
                  <c:v>41898</c:v>
                </c:pt>
                <c:pt idx="116">
                  <c:v>41899</c:v>
                </c:pt>
                <c:pt idx="117">
                  <c:v>41900</c:v>
                </c:pt>
                <c:pt idx="118">
                  <c:v>41901</c:v>
                </c:pt>
              </c:numCache>
            </c:numRef>
          </c:cat>
          <c:val>
            <c:numRef>
              <c:f>'Basis para AK'!$F$2:$F$120</c:f>
              <c:numCache>
                <c:formatCode>General</c:formatCode>
                <c:ptCount val="119"/>
                <c:pt idx="40" formatCode="0">
                  <c:v>0</c:v>
                </c:pt>
                <c:pt idx="41" formatCode="0">
                  <c:v>4.7000000000000455</c:v>
                </c:pt>
                <c:pt idx="42" formatCode="0">
                  <c:v>6.5800000000000409</c:v>
                </c:pt>
                <c:pt idx="43" formatCode="0">
                  <c:v>1.2999999999999545</c:v>
                </c:pt>
                <c:pt idx="44" formatCode="0">
                  <c:v>0.36000000000001364</c:v>
                </c:pt>
                <c:pt idx="46" formatCode="0">
                  <c:v>0</c:v>
                </c:pt>
                <c:pt idx="47" formatCode="0">
                  <c:v>0.12999999999999545</c:v>
                </c:pt>
                <c:pt idx="48" formatCode="0">
                  <c:v>0</c:v>
                </c:pt>
                <c:pt idx="49" formatCode="0">
                  <c:v>0</c:v>
                </c:pt>
                <c:pt idx="50" formatCode="0">
                  <c:v>11.330000000000041</c:v>
                </c:pt>
                <c:pt idx="51" formatCode="0">
                  <c:v>18.840000000000032</c:v>
                </c:pt>
                <c:pt idx="52" formatCode="0">
                  <c:v>12.710000000000036</c:v>
                </c:pt>
                <c:pt idx="53" formatCode="0">
                  <c:v>23.299999999999955</c:v>
                </c:pt>
                <c:pt idx="54" formatCode="0">
                  <c:v>22.169999999999959</c:v>
                </c:pt>
                <c:pt idx="55" formatCode="0">
                  <c:v>21.779999999999973</c:v>
                </c:pt>
                <c:pt idx="56" formatCode="0">
                  <c:v>8.8300000000000409</c:v>
                </c:pt>
                <c:pt idx="57" formatCode="0">
                  <c:v>7.9199999999999591</c:v>
                </c:pt>
                <c:pt idx="58" formatCode="0">
                  <c:v>19.600000000000023</c:v>
                </c:pt>
                <c:pt idx="59" formatCode="0">
                  <c:v>12.169999999999959</c:v>
                </c:pt>
                <c:pt idx="60" formatCode="0">
                  <c:v>13.210000000000036</c:v>
                </c:pt>
                <c:pt idx="61" formatCode="0">
                  <c:v>15.690000000000055</c:v>
                </c:pt>
                <c:pt idx="62" formatCode="0">
                  <c:v>14.480000000000018</c:v>
                </c:pt>
                <c:pt idx="63" formatCode="0">
                  <c:v>14.480000000000018</c:v>
                </c:pt>
                <c:pt idx="64" formatCode="0">
                  <c:v>16.230000000000018</c:v>
                </c:pt>
                <c:pt idx="65" formatCode="0">
                  <c:v>19.240000000000009</c:v>
                </c:pt>
                <c:pt idx="66" formatCode="0">
                  <c:v>38.419999999999959</c:v>
                </c:pt>
                <c:pt idx="67" formatCode="0">
                  <c:v>25.159999999999968</c:v>
                </c:pt>
                <c:pt idx="68" formatCode="0">
                  <c:v>29.789999999999964</c:v>
                </c:pt>
                <c:pt idx="69" formatCode="0">
                  <c:v>34.368580000000065</c:v>
                </c:pt>
                <c:pt idx="70" formatCode="0">
                  <c:v>35.943520000000035</c:v>
                </c:pt>
                <c:pt idx="71" formatCode="0">
                  <c:v>44.746060000000057</c:v>
                </c:pt>
                <c:pt idx="72" formatCode="0">
                  <c:v>43.186980000000062</c:v>
                </c:pt>
                <c:pt idx="73" formatCode="0">
                  <c:v>48.777780000000007</c:v>
                </c:pt>
                <c:pt idx="74" formatCode="0">
                  <c:v>60.478020000000015</c:v>
                </c:pt>
                <c:pt idx="75" formatCode="0">
                  <c:v>57.88722000000007</c:v>
                </c:pt>
                <c:pt idx="76" formatCode="0">
                  <c:v>61.49387999999999</c:v>
                </c:pt>
                <c:pt idx="77" formatCode="0">
                  <c:v>63.612040000000093</c:v>
                </c:pt>
                <c:pt idx="78" formatCode="0">
                  <c:v>67.800780000000032</c:v>
                </c:pt>
                <c:pt idx="79" formatCode="0">
                  <c:v>68.761920000000032</c:v>
                </c:pt>
                <c:pt idx="80" formatCode="0">
                  <c:v>65.171120000000087</c:v>
                </c:pt>
                <c:pt idx="81" formatCode="0">
                  <c:v>63.698480000000018</c:v>
                </c:pt>
                <c:pt idx="82" formatCode="0">
                  <c:v>61.596180000000004</c:v>
                </c:pt>
                <c:pt idx="83" formatCode="0">
                  <c:v>63.485160000000064</c:v>
                </c:pt>
                <c:pt idx="84" formatCode="0">
                  <c:v>63.580320000000029</c:v>
                </c:pt>
                <c:pt idx="85" formatCode="0">
                  <c:v>66.823780000000056</c:v>
                </c:pt>
                <c:pt idx="86" formatCode="0">
                  <c:v>65.43044000000009</c:v>
                </c:pt>
                <c:pt idx="87" formatCode="0">
                  <c:v>67.280560000000037</c:v>
                </c:pt>
                <c:pt idx="88" formatCode="0">
                  <c:v>67.92608000000007</c:v>
                </c:pt>
                <c:pt idx="89" formatCode="0">
                  <c:v>71.03552000000002</c:v>
                </c:pt>
                <c:pt idx="90" formatCode="0">
                  <c:v>82.208399999999983</c:v>
                </c:pt>
                <c:pt idx="91" formatCode="0">
                  <c:v>82.656460000000038</c:v>
                </c:pt>
                <c:pt idx="92" formatCode="0">
                  <c:v>91.45900000000006</c:v>
                </c:pt>
                <c:pt idx="93" formatCode="0">
                  <c:v>96.450280000000021</c:v>
                </c:pt>
                <c:pt idx="94" formatCode="0">
                  <c:v>93.363839999999982</c:v>
                </c:pt>
                <c:pt idx="95" formatCode="0">
                  <c:v>95.859480000000076</c:v>
                </c:pt>
                <c:pt idx="96" formatCode="0">
                  <c:v>90.56844000000001</c:v>
                </c:pt>
                <c:pt idx="97" formatCode="0">
                  <c:v>88.332120000000032</c:v>
                </c:pt>
                <c:pt idx="98" formatCode="0">
                  <c:v>83.827760000000012</c:v>
                </c:pt>
                <c:pt idx="99" formatCode="0">
                  <c:v>80.99350000000004</c:v>
                </c:pt>
                <c:pt idx="100" formatCode="0">
                  <c:v>75.159240000000068</c:v>
                </c:pt>
                <c:pt idx="101" formatCode="0">
                  <c:v>78.434420000000046</c:v>
                </c:pt>
                <c:pt idx="102" formatCode="0">
                  <c:v>75.875340000000051</c:v>
                </c:pt>
                <c:pt idx="103" formatCode="0">
                  <c:v>73.646160000000009</c:v>
                </c:pt>
                <c:pt idx="104" formatCode="0">
                  <c:v>73.646160000000009</c:v>
                </c:pt>
                <c:pt idx="105" formatCode="0">
                  <c:v>69.630300000000034</c:v>
                </c:pt>
                <c:pt idx="106" formatCode="0">
                  <c:v>68.819040000000086</c:v>
                </c:pt>
                <c:pt idx="107" formatCode="0">
                  <c:v>54.52800000000002</c:v>
                </c:pt>
                <c:pt idx="108" formatCode="0">
                  <c:v>54.355120000000056</c:v>
                </c:pt>
                <c:pt idx="109" formatCode="0">
                  <c:v>58.409840000000031</c:v>
                </c:pt>
                <c:pt idx="110" formatCode="0">
                  <c:v>57.582719999999995</c:v>
                </c:pt>
                <c:pt idx="111" formatCode="0">
                  <c:v>58.905480000000011</c:v>
                </c:pt>
                <c:pt idx="112" formatCode="0">
                  <c:v>59.551000000000045</c:v>
                </c:pt>
                <c:pt idx="113" formatCode="0">
                  <c:v>55.859480000000076</c:v>
                </c:pt>
                <c:pt idx="114" formatCode="0">
                  <c:v>57.190960000000018</c:v>
                </c:pt>
                <c:pt idx="115" formatCode="0">
                  <c:v>58.907060000000001</c:v>
                </c:pt>
                <c:pt idx="116" formatCode="0">
                  <c:v>58.222680000000082</c:v>
                </c:pt>
                <c:pt idx="117" formatCode="0">
                  <c:v>0</c:v>
                </c:pt>
                <c:pt idx="118" formatCode="0">
                  <c:v>0</c:v>
                </c:pt>
              </c:numCache>
            </c:numRef>
          </c:val>
        </c:ser>
        <c:dLbls>
          <c:showLegendKey val="0"/>
          <c:showVal val="0"/>
          <c:showCatName val="0"/>
          <c:showSerName val="0"/>
          <c:showPercent val="0"/>
          <c:showBubbleSize val="0"/>
        </c:dLbls>
        <c:axId val="90762752"/>
        <c:axId val="351828160"/>
      </c:areaChart>
      <c:lineChart>
        <c:grouping val="standard"/>
        <c:varyColors val="0"/>
        <c:ser>
          <c:idx val="0"/>
          <c:order val="0"/>
          <c:tx>
            <c:strRef>
              <c:f>'Basis para AK'!$C$1</c:f>
              <c:strCache>
                <c:ptCount val="1"/>
                <c:pt idx="0">
                  <c:v>Chicago</c:v>
                </c:pt>
              </c:strCache>
            </c:strRef>
          </c:tx>
          <c:marker>
            <c:symbol val="none"/>
          </c:marker>
          <c:cat>
            <c:numRef>
              <c:f>'Basis para AK'!$B$1:$B$117</c:f>
              <c:numCache>
                <c:formatCode>[$-409]d\-mmm;@</c:formatCode>
                <c:ptCount val="117"/>
                <c:pt idx="1">
                  <c:v>41730</c:v>
                </c:pt>
                <c:pt idx="2" formatCode="d\-mmm">
                  <c:v>41732</c:v>
                </c:pt>
                <c:pt idx="3" formatCode="d\-mmm">
                  <c:v>41733</c:v>
                </c:pt>
                <c:pt idx="4" formatCode="d\-mmm">
                  <c:v>41736</c:v>
                </c:pt>
                <c:pt idx="5" formatCode="d\-mmm">
                  <c:v>41737</c:v>
                </c:pt>
                <c:pt idx="6" formatCode="d\-mmm">
                  <c:v>41738</c:v>
                </c:pt>
                <c:pt idx="7" formatCode="d\-mmm">
                  <c:v>41739</c:v>
                </c:pt>
                <c:pt idx="8" formatCode="d\-mmm">
                  <c:v>41740</c:v>
                </c:pt>
                <c:pt idx="9" formatCode="d\-mmm">
                  <c:v>41743</c:v>
                </c:pt>
                <c:pt idx="10" formatCode="d\-mmm">
                  <c:v>41744</c:v>
                </c:pt>
                <c:pt idx="11" formatCode="d\-mmm">
                  <c:v>41745</c:v>
                </c:pt>
                <c:pt idx="12" formatCode="d\-mmm">
                  <c:v>41750</c:v>
                </c:pt>
                <c:pt idx="13" formatCode="d\-mmm">
                  <c:v>41751</c:v>
                </c:pt>
                <c:pt idx="14" formatCode="d\-mmm">
                  <c:v>41752</c:v>
                </c:pt>
                <c:pt idx="15" formatCode="d\-mmm">
                  <c:v>41753</c:v>
                </c:pt>
                <c:pt idx="16" formatCode="d\-mmm">
                  <c:v>41754</c:v>
                </c:pt>
                <c:pt idx="17" formatCode="d\-mmm">
                  <c:v>41757</c:v>
                </c:pt>
                <c:pt idx="18" formatCode="d\-mmm">
                  <c:v>41758</c:v>
                </c:pt>
                <c:pt idx="19" formatCode="d\-mmm">
                  <c:v>41759</c:v>
                </c:pt>
                <c:pt idx="20" formatCode="d\-mmm">
                  <c:v>41764</c:v>
                </c:pt>
                <c:pt idx="21" formatCode="d\-mmm">
                  <c:v>41765</c:v>
                </c:pt>
                <c:pt idx="22" formatCode="d\-mmm">
                  <c:v>41766</c:v>
                </c:pt>
                <c:pt idx="23" formatCode="d\-mmm">
                  <c:v>41767</c:v>
                </c:pt>
                <c:pt idx="24" formatCode="d\-mmm">
                  <c:v>41768</c:v>
                </c:pt>
                <c:pt idx="25" formatCode="d\-mmm">
                  <c:v>41771</c:v>
                </c:pt>
                <c:pt idx="26" formatCode="d\-mmm">
                  <c:v>41772</c:v>
                </c:pt>
                <c:pt idx="27" formatCode="d\-mmm">
                  <c:v>41773</c:v>
                </c:pt>
                <c:pt idx="28" formatCode="d\-mmm">
                  <c:v>41774</c:v>
                </c:pt>
                <c:pt idx="29" formatCode="d\-mmm">
                  <c:v>41775</c:v>
                </c:pt>
                <c:pt idx="30" formatCode="d\-mmm">
                  <c:v>41778</c:v>
                </c:pt>
                <c:pt idx="31" formatCode="d\-mmm">
                  <c:v>41779</c:v>
                </c:pt>
                <c:pt idx="32" formatCode="d\-mmm">
                  <c:v>41780</c:v>
                </c:pt>
                <c:pt idx="33" formatCode="d\-mmm">
                  <c:v>41781</c:v>
                </c:pt>
                <c:pt idx="34" formatCode="d\-mmm">
                  <c:v>41782</c:v>
                </c:pt>
                <c:pt idx="35" formatCode="d\-mmm">
                  <c:v>41785</c:v>
                </c:pt>
                <c:pt idx="36" formatCode="d\-mmm">
                  <c:v>41786</c:v>
                </c:pt>
                <c:pt idx="37" formatCode="d\-mmm">
                  <c:v>41787</c:v>
                </c:pt>
                <c:pt idx="38" formatCode="d\-mmm">
                  <c:v>41788</c:v>
                </c:pt>
                <c:pt idx="39" formatCode="d\-mmm">
                  <c:v>41789</c:v>
                </c:pt>
                <c:pt idx="40" formatCode="d\-mmm">
                  <c:v>41792</c:v>
                </c:pt>
                <c:pt idx="41" formatCode="d\-mmm">
                  <c:v>41793</c:v>
                </c:pt>
                <c:pt idx="42" formatCode="d\-mmm">
                  <c:v>41794</c:v>
                </c:pt>
                <c:pt idx="43" formatCode="d\-mmm">
                  <c:v>41795</c:v>
                </c:pt>
                <c:pt idx="44" formatCode="d\-mmm">
                  <c:v>41796</c:v>
                </c:pt>
                <c:pt idx="45" formatCode="d\-mmm">
                  <c:v>41799</c:v>
                </c:pt>
                <c:pt idx="46" formatCode="d\-mmm">
                  <c:v>41800</c:v>
                </c:pt>
                <c:pt idx="47" formatCode="d\-mmm">
                  <c:v>41801</c:v>
                </c:pt>
                <c:pt idx="48" formatCode="d\-mmm">
                  <c:v>41802</c:v>
                </c:pt>
                <c:pt idx="49" formatCode="d\-mmm">
                  <c:v>41803</c:v>
                </c:pt>
                <c:pt idx="50" formatCode="d\-mmm">
                  <c:v>41806</c:v>
                </c:pt>
                <c:pt idx="51" formatCode="d\-mmm">
                  <c:v>41807</c:v>
                </c:pt>
                <c:pt idx="52" formatCode="d\-mmm">
                  <c:v>41808</c:v>
                </c:pt>
                <c:pt idx="53" formatCode="d\-mmm">
                  <c:v>41809</c:v>
                </c:pt>
                <c:pt idx="54" formatCode="d\-mmm">
                  <c:v>41810</c:v>
                </c:pt>
                <c:pt idx="55" formatCode="d\-mmm">
                  <c:v>41813</c:v>
                </c:pt>
                <c:pt idx="56" formatCode="d\-mmm">
                  <c:v>41814</c:v>
                </c:pt>
                <c:pt idx="57" formatCode="d\-mmm">
                  <c:v>41815</c:v>
                </c:pt>
                <c:pt idx="58" formatCode="d\-mmm">
                  <c:v>41816</c:v>
                </c:pt>
                <c:pt idx="59" formatCode="d\-mmm">
                  <c:v>41817</c:v>
                </c:pt>
                <c:pt idx="60" formatCode="d\-mmm">
                  <c:v>41820</c:v>
                </c:pt>
                <c:pt idx="61" formatCode="d\-mmm">
                  <c:v>41821</c:v>
                </c:pt>
                <c:pt idx="62" formatCode="d\-mmm">
                  <c:v>41822</c:v>
                </c:pt>
                <c:pt idx="63" formatCode="d\-mmm">
                  <c:v>41823</c:v>
                </c:pt>
                <c:pt idx="64" formatCode="d\-mmm">
                  <c:v>41824</c:v>
                </c:pt>
                <c:pt idx="65" formatCode="d\-mmm">
                  <c:v>41827</c:v>
                </c:pt>
                <c:pt idx="66" formatCode="d\-mmm">
                  <c:v>41828</c:v>
                </c:pt>
                <c:pt idx="67" formatCode="d\-mmm">
                  <c:v>41829</c:v>
                </c:pt>
                <c:pt idx="68" formatCode="d\-mmm">
                  <c:v>41830</c:v>
                </c:pt>
                <c:pt idx="69" formatCode="d\-mmm">
                  <c:v>41831</c:v>
                </c:pt>
                <c:pt idx="70" formatCode="d\-mmm">
                  <c:v>41834</c:v>
                </c:pt>
                <c:pt idx="71" formatCode="d\-mmm">
                  <c:v>41835</c:v>
                </c:pt>
                <c:pt idx="72" formatCode="d\-mmm">
                  <c:v>41836</c:v>
                </c:pt>
                <c:pt idx="73" formatCode="d\-mmm">
                  <c:v>41837</c:v>
                </c:pt>
                <c:pt idx="74" formatCode="d\-mmm">
                  <c:v>41838</c:v>
                </c:pt>
                <c:pt idx="75" formatCode="d\-mmm">
                  <c:v>41841</c:v>
                </c:pt>
                <c:pt idx="76" formatCode="d\-mmm">
                  <c:v>41842</c:v>
                </c:pt>
                <c:pt idx="77" formatCode="d\-mmm">
                  <c:v>41843</c:v>
                </c:pt>
                <c:pt idx="78" formatCode="d\-mmm">
                  <c:v>41844</c:v>
                </c:pt>
                <c:pt idx="79" formatCode="d\-mmm">
                  <c:v>41845</c:v>
                </c:pt>
                <c:pt idx="80" formatCode="d\-mmm">
                  <c:v>41848</c:v>
                </c:pt>
                <c:pt idx="81" formatCode="d\-mmm">
                  <c:v>41849</c:v>
                </c:pt>
                <c:pt idx="82" formatCode="d\-mmm">
                  <c:v>41850</c:v>
                </c:pt>
                <c:pt idx="83" formatCode="d\-mmm">
                  <c:v>41851</c:v>
                </c:pt>
                <c:pt idx="84" formatCode="d\-mmm">
                  <c:v>41852</c:v>
                </c:pt>
                <c:pt idx="85" formatCode="d\-mmm">
                  <c:v>41855</c:v>
                </c:pt>
                <c:pt idx="86" formatCode="d\-mmm">
                  <c:v>41856</c:v>
                </c:pt>
                <c:pt idx="87" formatCode="d\-mmm">
                  <c:v>41857</c:v>
                </c:pt>
                <c:pt idx="88" formatCode="d\-mmm">
                  <c:v>41858</c:v>
                </c:pt>
                <c:pt idx="89" formatCode="d\-mmm">
                  <c:v>41859</c:v>
                </c:pt>
                <c:pt idx="90" formatCode="d\-mmm">
                  <c:v>41862</c:v>
                </c:pt>
                <c:pt idx="91" formatCode="d\-mmm">
                  <c:v>41863</c:v>
                </c:pt>
                <c:pt idx="92" formatCode="d\-mmm">
                  <c:v>41864</c:v>
                </c:pt>
                <c:pt idx="93" formatCode="d\-mmm">
                  <c:v>41865</c:v>
                </c:pt>
                <c:pt idx="94" formatCode="d\-mmm">
                  <c:v>41866</c:v>
                </c:pt>
                <c:pt idx="95" formatCode="d\-mmm">
                  <c:v>41869</c:v>
                </c:pt>
                <c:pt idx="96" formatCode="d\-mmm">
                  <c:v>41870</c:v>
                </c:pt>
                <c:pt idx="97" formatCode="d\-mmm">
                  <c:v>41871</c:v>
                </c:pt>
                <c:pt idx="98" formatCode="d\-mmm">
                  <c:v>41872</c:v>
                </c:pt>
                <c:pt idx="99" formatCode="d\-mmm">
                  <c:v>41873</c:v>
                </c:pt>
                <c:pt idx="100" formatCode="d\-mmm">
                  <c:v>41876</c:v>
                </c:pt>
                <c:pt idx="101" formatCode="d\-mmm">
                  <c:v>41877</c:v>
                </c:pt>
                <c:pt idx="102" formatCode="d\-mmm">
                  <c:v>41878</c:v>
                </c:pt>
                <c:pt idx="103" formatCode="d\-mmm">
                  <c:v>41879</c:v>
                </c:pt>
                <c:pt idx="104" formatCode="d\-mmm">
                  <c:v>41880</c:v>
                </c:pt>
                <c:pt idx="105" formatCode="d\-mmm">
                  <c:v>41883</c:v>
                </c:pt>
                <c:pt idx="106" formatCode="d\-mmm">
                  <c:v>41884</c:v>
                </c:pt>
                <c:pt idx="107" formatCode="d\-mmm">
                  <c:v>41885</c:v>
                </c:pt>
                <c:pt idx="108" formatCode="d\-mmm">
                  <c:v>41886</c:v>
                </c:pt>
                <c:pt idx="109" formatCode="d\-mmm">
                  <c:v>41887</c:v>
                </c:pt>
                <c:pt idx="110" formatCode="d\-mmm">
                  <c:v>41890</c:v>
                </c:pt>
                <c:pt idx="111" formatCode="d\-mmm">
                  <c:v>41891</c:v>
                </c:pt>
                <c:pt idx="112" formatCode="d\-mmm">
                  <c:v>41892</c:v>
                </c:pt>
                <c:pt idx="113" formatCode="d\-mmm">
                  <c:v>41893</c:v>
                </c:pt>
                <c:pt idx="114" formatCode="d\-mmm">
                  <c:v>41894</c:v>
                </c:pt>
                <c:pt idx="115" formatCode="d\-mmm">
                  <c:v>41897</c:v>
                </c:pt>
                <c:pt idx="116" formatCode="d\-mmm">
                  <c:v>41898</c:v>
                </c:pt>
              </c:numCache>
            </c:numRef>
          </c:cat>
          <c:val>
            <c:numRef>
              <c:f>'Basis para AK'!$C$1:$C$119</c:f>
              <c:numCache>
                <c:formatCode>0</c:formatCode>
                <c:ptCount val="119"/>
                <c:pt idx="0">
                  <c:v>0</c:v>
                </c:pt>
                <c:pt idx="1">
                  <c:v>912.70439999999996</c:v>
                </c:pt>
                <c:pt idx="2">
                  <c:v>918.65681999999993</c:v>
                </c:pt>
                <c:pt idx="3">
                  <c:v>916.01130000000001</c:v>
                </c:pt>
                <c:pt idx="4">
                  <c:v>913.36577999999997</c:v>
                </c:pt>
                <c:pt idx="5">
                  <c:v>928.35705999999993</c:v>
                </c:pt>
                <c:pt idx="6">
                  <c:v>945.99385999999993</c:v>
                </c:pt>
                <c:pt idx="7">
                  <c:v>936.07315999999992</c:v>
                </c:pt>
                <c:pt idx="8">
                  <c:v>928.13659999999993</c:v>
                </c:pt>
                <c:pt idx="9">
                  <c:v>931.66395999999997</c:v>
                </c:pt>
                <c:pt idx="10">
                  <c:v>941.36419999999998</c:v>
                </c:pt>
                <c:pt idx="11">
                  <c:v>962.3078999999999</c:v>
                </c:pt>
                <c:pt idx="12">
                  <c:v>947.97799999999995</c:v>
                </c:pt>
                <c:pt idx="13">
                  <c:v>942.24603999999999</c:v>
                </c:pt>
                <c:pt idx="14">
                  <c:v>935.63223999999991</c:v>
                </c:pt>
                <c:pt idx="15">
                  <c:v>938.93913999999995</c:v>
                </c:pt>
                <c:pt idx="16">
                  <c:v>947.31661999999994</c:v>
                </c:pt>
                <c:pt idx="17">
                  <c:v>939.60051999999996</c:v>
                </c:pt>
                <c:pt idx="18">
                  <c:v>942.90742</c:v>
                </c:pt>
                <c:pt idx="19">
                  <c:v>925.05016000000001</c:v>
                </c:pt>
                <c:pt idx="20">
                  <c:v>907.6338199999999</c:v>
                </c:pt>
                <c:pt idx="21">
                  <c:v>906.31106</c:v>
                </c:pt>
                <c:pt idx="22">
                  <c:v>899.91771999999992</c:v>
                </c:pt>
                <c:pt idx="23">
                  <c:v>906.53152</c:v>
                </c:pt>
                <c:pt idx="24">
                  <c:v>907.8542799999999</c:v>
                </c:pt>
                <c:pt idx="25">
                  <c:v>903.44507999999996</c:v>
                </c:pt>
                <c:pt idx="26">
                  <c:v>908.51565999999991</c:v>
                </c:pt>
                <c:pt idx="27">
                  <c:v>912.26347999999996</c:v>
                </c:pt>
                <c:pt idx="28">
                  <c:v>904.76783999999998</c:v>
                </c:pt>
                <c:pt idx="29">
                  <c:v>898.37450000000001</c:v>
                </c:pt>
                <c:pt idx="30">
                  <c:v>891.09931999999992</c:v>
                </c:pt>
                <c:pt idx="31">
                  <c:v>883.38321999999994</c:v>
                </c:pt>
                <c:pt idx="32">
                  <c:v>892.20161999999993</c:v>
                </c:pt>
                <c:pt idx="33">
                  <c:v>900.79955999999993</c:v>
                </c:pt>
                <c:pt idx="34">
                  <c:v>890.21747999999991</c:v>
                </c:pt>
                <c:pt idx="35">
                  <c:v>880.7376999999999</c:v>
                </c:pt>
                <c:pt idx="36">
                  <c:v>880.7376999999999</c:v>
                </c:pt>
                <c:pt idx="37">
                  <c:v>873.02159999999992</c:v>
                </c:pt>
                <c:pt idx="38">
                  <c:v>868.83285999999998</c:v>
                </c:pt>
                <c:pt idx="39">
                  <c:v>849.87329999999997</c:v>
                </c:pt>
                <c:pt idx="40">
                  <c:v>845</c:v>
                </c:pt>
                <c:pt idx="41">
                  <c:v>845</c:v>
                </c:pt>
                <c:pt idx="42">
                  <c:v>865.3</c:v>
                </c:pt>
                <c:pt idx="43">
                  <c:v>851.42</c:v>
                </c:pt>
                <c:pt idx="44">
                  <c:v>858.7</c:v>
                </c:pt>
                <c:pt idx="45">
                  <c:v>864.64</c:v>
                </c:pt>
                <c:pt idx="46">
                  <c:v>858.7</c:v>
                </c:pt>
                <c:pt idx="47">
                  <c:v>847</c:v>
                </c:pt>
                <c:pt idx="48">
                  <c:v>849.87</c:v>
                </c:pt>
                <c:pt idx="49">
                  <c:v>875.89</c:v>
                </c:pt>
                <c:pt idx="50">
                  <c:v>871.92</c:v>
                </c:pt>
                <c:pt idx="51">
                  <c:v>875.67</c:v>
                </c:pt>
                <c:pt idx="52">
                  <c:v>883.16</c:v>
                </c:pt>
                <c:pt idx="53">
                  <c:v>895.29</c:v>
                </c:pt>
                <c:pt idx="54">
                  <c:v>884.7</c:v>
                </c:pt>
                <c:pt idx="55">
                  <c:v>896.83</c:v>
                </c:pt>
                <c:pt idx="56">
                  <c:v>903.22</c:v>
                </c:pt>
                <c:pt idx="57">
                  <c:v>896.17</c:v>
                </c:pt>
                <c:pt idx="58">
                  <c:v>893.08</c:v>
                </c:pt>
                <c:pt idx="59">
                  <c:v>881.4</c:v>
                </c:pt>
                <c:pt idx="60">
                  <c:v>855.83</c:v>
                </c:pt>
                <c:pt idx="61">
                  <c:v>859.79</c:v>
                </c:pt>
                <c:pt idx="62">
                  <c:v>850.31</c:v>
                </c:pt>
                <c:pt idx="63">
                  <c:v>852.52</c:v>
                </c:pt>
                <c:pt idx="64">
                  <c:v>852.52</c:v>
                </c:pt>
                <c:pt idx="65">
                  <c:v>848.77</c:v>
                </c:pt>
                <c:pt idx="66">
                  <c:v>835.76</c:v>
                </c:pt>
                <c:pt idx="67">
                  <c:v>816.58</c:v>
                </c:pt>
                <c:pt idx="68">
                  <c:v>825.84</c:v>
                </c:pt>
                <c:pt idx="69">
                  <c:v>808.21</c:v>
                </c:pt>
                <c:pt idx="70">
                  <c:v>810.63141999999993</c:v>
                </c:pt>
                <c:pt idx="71">
                  <c:v>813.05647999999997</c:v>
                </c:pt>
                <c:pt idx="72">
                  <c:v>802.25393999999994</c:v>
                </c:pt>
                <c:pt idx="73">
                  <c:v>801.81301999999994</c:v>
                </c:pt>
                <c:pt idx="74">
                  <c:v>806.22221999999999</c:v>
                </c:pt>
                <c:pt idx="75">
                  <c:v>796.52197999999999</c:v>
                </c:pt>
                <c:pt idx="76">
                  <c:v>792.11277999999993</c:v>
                </c:pt>
                <c:pt idx="77">
                  <c:v>798.50612000000001</c:v>
                </c:pt>
                <c:pt idx="78">
                  <c:v>799.38795999999991</c:v>
                </c:pt>
                <c:pt idx="79">
                  <c:v>795.19921999999997</c:v>
                </c:pt>
                <c:pt idx="80">
                  <c:v>804.23807999999997</c:v>
                </c:pt>
                <c:pt idx="81">
                  <c:v>799.82887999999991</c:v>
                </c:pt>
                <c:pt idx="82">
                  <c:v>796.30151999999998</c:v>
                </c:pt>
                <c:pt idx="83">
                  <c:v>797.40382</c:v>
                </c:pt>
                <c:pt idx="84">
                  <c:v>783.51483999999994</c:v>
                </c:pt>
                <c:pt idx="85">
                  <c:v>795.41967999999997</c:v>
                </c:pt>
                <c:pt idx="86">
                  <c:v>784.17621999999994</c:v>
                </c:pt>
                <c:pt idx="87">
                  <c:v>790.56955999999991</c:v>
                </c:pt>
                <c:pt idx="88">
                  <c:v>785.71943999999996</c:v>
                </c:pt>
                <c:pt idx="89">
                  <c:v>783.07391999999993</c:v>
                </c:pt>
                <c:pt idx="90">
                  <c:v>768.96447999999998</c:v>
                </c:pt>
                <c:pt idx="91">
                  <c:v>762.79160000000002</c:v>
                </c:pt>
                <c:pt idx="92">
                  <c:v>749.34353999999996</c:v>
                </c:pt>
                <c:pt idx="93">
                  <c:v>738.54099999999994</c:v>
                </c:pt>
                <c:pt idx="94">
                  <c:v>723.54971999999998</c:v>
                </c:pt>
                <c:pt idx="95">
                  <c:v>726.63616000000002</c:v>
                </c:pt>
                <c:pt idx="96">
                  <c:v>719.14051999999992</c:v>
                </c:pt>
                <c:pt idx="97">
                  <c:v>724.43155999999999</c:v>
                </c:pt>
                <c:pt idx="98">
                  <c:v>722.66787999999997</c:v>
                </c:pt>
                <c:pt idx="99">
                  <c:v>715.17223999999999</c:v>
                </c:pt>
                <c:pt idx="100">
                  <c:v>722.00649999999996</c:v>
                </c:pt>
                <c:pt idx="101">
                  <c:v>728.84075999999993</c:v>
                </c:pt>
                <c:pt idx="102">
                  <c:v>721.56557999999995</c:v>
                </c:pt>
                <c:pt idx="103">
                  <c:v>721.12465999999995</c:v>
                </c:pt>
                <c:pt idx="104">
                  <c:v>706.35383999999999</c:v>
                </c:pt>
                <c:pt idx="105">
                  <c:v>706.35383999999999</c:v>
                </c:pt>
                <c:pt idx="106">
                  <c:v>704.36969999999997</c:v>
                </c:pt>
                <c:pt idx="107">
                  <c:v>700.18095999999991</c:v>
                </c:pt>
                <c:pt idx="108">
                  <c:v>705.47199999999998</c:v>
                </c:pt>
                <c:pt idx="109">
                  <c:v>711.64487999999994</c:v>
                </c:pt>
                <c:pt idx="110">
                  <c:v>704.59015999999997</c:v>
                </c:pt>
                <c:pt idx="111">
                  <c:v>698.41728000000001</c:v>
                </c:pt>
                <c:pt idx="112">
                  <c:v>697.09451999999999</c:v>
                </c:pt>
                <c:pt idx="113">
                  <c:v>694.44899999999996</c:v>
                </c:pt>
                <c:pt idx="114">
                  <c:v>719.14051999999992</c:v>
                </c:pt>
                <c:pt idx="115">
                  <c:v>732.80903999999998</c:v>
                </c:pt>
                <c:pt idx="116">
                  <c:v>725.09294</c:v>
                </c:pt>
                <c:pt idx="117">
                  <c:v>736.77731999999992</c:v>
                </c:pt>
                <c:pt idx="118">
                  <c:v>0</c:v>
                </c:pt>
              </c:numCache>
            </c:numRef>
          </c:val>
          <c:smooth val="0"/>
        </c:ser>
        <c:ser>
          <c:idx val="1"/>
          <c:order val="1"/>
          <c:tx>
            <c:strRef>
              <c:f>'Basis para AK'!$D$1</c:f>
              <c:strCache>
                <c:ptCount val="1"/>
                <c:pt idx="0">
                  <c:v>FOB Arg</c:v>
                </c:pt>
              </c:strCache>
            </c:strRef>
          </c:tx>
          <c:spPr>
            <a:ln>
              <a:solidFill>
                <a:srgbClr val="FFC000"/>
              </a:solidFill>
            </a:ln>
          </c:spPr>
          <c:marker>
            <c:symbol val="none"/>
          </c:marker>
          <c:cat>
            <c:numRef>
              <c:f>'Basis para AK'!$B$1:$B$117</c:f>
              <c:numCache>
                <c:formatCode>[$-409]d\-mmm;@</c:formatCode>
                <c:ptCount val="117"/>
                <c:pt idx="1">
                  <c:v>41730</c:v>
                </c:pt>
                <c:pt idx="2" formatCode="d\-mmm">
                  <c:v>41732</c:v>
                </c:pt>
                <c:pt idx="3" formatCode="d\-mmm">
                  <c:v>41733</c:v>
                </c:pt>
                <c:pt idx="4" formatCode="d\-mmm">
                  <c:v>41736</c:v>
                </c:pt>
                <c:pt idx="5" formatCode="d\-mmm">
                  <c:v>41737</c:v>
                </c:pt>
                <c:pt idx="6" formatCode="d\-mmm">
                  <c:v>41738</c:v>
                </c:pt>
                <c:pt idx="7" formatCode="d\-mmm">
                  <c:v>41739</c:v>
                </c:pt>
                <c:pt idx="8" formatCode="d\-mmm">
                  <c:v>41740</c:v>
                </c:pt>
                <c:pt idx="9" formatCode="d\-mmm">
                  <c:v>41743</c:v>
                </c:pt>
                <c:pt idx="10" formatCode="d\-mmm">
                  <c:v>41744</c:v>
                </c:pt>
                <c:pt idx="11" formatCode="d\-mmm">
                  <c:v>41745</c:v>
                </c:pt>
                <c:pt idx="12" formatCode="d\-mmm">
                  <c:v>41750</c:v>
                </c:pt>
                <c:pt idx="13" formatCode="d\-mmm">
                  <c:v>41751</c:v>
                </c:pt>
                <c:pt idx="14" formatCode="d\-mmm">
                  <c:v>41752</c:v>
                </c:pt>
                <c:pt idx="15" formatCode="d\-mmm">
                  <c:v>41753</c:v>
                </c:pt>
                <c:pt idx="16" formatCode="d\-mmm">
                  <c:v>41754</c:v>
                </c:pt>
                <c:pt idx="17" formatCode="d\-mmm">
                  <c:v>41757</c:v>
                </c:pt>
                <c:pt idx="18" formatCode="d\-mmm">
                  <c:v>41758</c:v>
                </c:pt>
                <c:pt idx="19" formatCode="d\-mmm">
                  <c:v>41759</c:v>
                </c:pt>
                <c:pt idx="20" formatCode="d\-mmm">
                  <c:v>41764</c:v>
                </c:pt>
                <c:pt idx="21" formatCode="d\-mmm">
                  <c:v>41765</c:v>
                </c:pt>
                <c:pt idx="22" formatCode="d\-mmm">
                  <c:v>41766</c:v>
                </c:pt>
                <c:pt idx="23" formatCode="d\-mmm">
                  <c:v>41767</c:v>
                </c:pt>
                <c:pt idx="24" formatCode="d\-mmm">
                  <c:v>41768</c:v>
                </c:pt>
                <c:pt idx="25" formatCode="d\-mmm">
                  <c:v>41771</c:v>
                </c:pt>
                <c:pt idx="26" formatCode="d\-mmm">
                  <c:v>41772</c:v>
                </c:pt>
                <c:pt idx="27" formatCode="d\-mmm">
                  <c:v>41773</c:v>
                </c:pt>
                <c:pt idx="28" formatCode="d\-mmm">
                  <c:v>41774</c:v>
                </c:pt>
                <c:pt idx="29" formatCode="d\-mmm">
                  <c:v>41775</c:v>
                </c:pt>
                <c:pt idx="30" formatCode="d\-mmm">
                  <c:v>41778</c:v>
                </c:pt>
                <c:pt idx="31" formatCode="d\-mmm">
                  <c:v>41779</c:v>
                </c:pt>
                <c:pt idx="32" formatCode="d\-mmm">
                  <c:v>41780</c:v>
                </c:pt>
                <c:pt idx="33" formatCode="d\-mmm">
                  <c:v>41781</c:v>
                </c:pt>
                <c:pt idx="34" formatCode="d\-mmm">
                  <c:v>41782</c:v>
                </c:pt>
                <c:pt idx="35" formatCode="d\-mmm">
                  <c:v>41785</c:v>
                </c:pt>
                <c:pt idx="36" formatCode="d\-mmm">
                  <c:v>41786</c:v>
                </c:pt>
                <c:pt idx="37" formatCode="d\-mmm">
                  <c:v>41787</c:v>
                </c:pt>
                <c:pt idx="38" formatCode="d\-mmm">
                  <c:v>41788</c:v>
                </c:pt>
                <c:pt idx="39" formatCode="d\-mmm">
                  <c:v>41789</c:v>
                </c:pt>
                <c:pt idx="40" formatCode="d\-mmm">
                  <c:v>41792</c:v>
                </c:pt>
                <c:pt idx="41" formatCode="d\-mmm">
                  <c:v>41793</c:v>
                </c:pt>
                <c:pt idx="42" formatCode="d\-mmm">
                  <c:v>41794</c:v>
                </c:pt>
                <c:pt idx="43" formatCode="d\-mmm">
                  <c:v>41795</c:v>
                </c:pt>
                <c:pt idx="44" formatCode="d\-mmm">
                  <c:v>41796</c:v>
                </c:pt>
                <c:pt idx="45" formatCode="d\-mmm">
                  <c:v>41799</c:v>
                </c:pt>
                <c:pt idx="46" formatCode="d\-mmm">
                  <c:v>41800</c:v>
                </c:pt>
                <c:pt idx="47" formatCode="d\-mmm">
                  <c:v>41801</c:v>
                </c:pt>
                <c:pt idx="48" formatCode="d\-mmm">
                  <c:v>41802</c:v>
                </c:pt>
                <c:pt idx="49" formatCode="d\-mmm">
                  <c:v>41803</c:v>
                </c:pt>
                <c:pt idx="50" formatCode="d\-mmm">
                  <c:v>41806</c:v>
                </c:pt>
                <c:pt idx="51" formatCode="d\-mmm">
                  <c:v>41807</c:v>
                </c:pt>
                <c:pt idx="52" formatCode="d\-mmm">
                  <c:v>41808</c:v>
                </c:pt>
                <c:pt idx="53" formatCode="d\-mmm">
                  <c:v>41809</c:v>
                </c:pt>
                <c:pt idx="54" formatCode="d\-mmm">
                  <c:v>41810</c:v>
                </c:pt>
                <c:pt idx="55" formatCode="d\-mmm">
                  <c:v>41813</c:v>
                </c:pt>
                <c:pt idx="56" formatCode="d\-mmm">
                  <c:v>41814</c:v>
                </c:pt>
                <c:pt idx="57" formatCode="d\-mmm">
                  <c:v>41815</c:v>
                </c:pt>
                <c:pt idx="58" formatCode="d\-mmm">
                  <c:v>41816</c:v>
                </c:pt>
                <c:pt idx="59" formatCode="d\-mmm">
                  <c:v>41817</c:v>
                </c:pt>
                <c:pt idx="60" formatCode="d\-mmm">
                  <c:v>41820</c:v>
                </c:pt>
                <c:pt idx="61" formatCode="d\-mmm">
                  <c:v>41821</c:v>
                </c:pt>
                <c:pt idx="62" formatCode="d\-mmm">
                  <c:v>41822</c:v>
                </c:pt>
                <c:pt idx="63" formatCode="d\-mmm">
                  <c:v>41823</c:v>
                </c:pt>
                <c:pt idx="64" formatCode="d\-mmm">
                  <c:v>41824</c:v>
                </c:pt>
                <c:pt idx="65" formatCode="d\-mmm">
                  <c:v>41827</c:v>
                </c:pt>
                <c:pt idx="66" formatCode="d\-mmm">
                  <c:v>41828</c:v>
                </c:pt>
                <c:pt idx="67" formatCode="d\-mmm">
                  <c:v>41829</c:v>
                </c:pt>
                <c:pt idx="68" formatCode="d\-mmm">
                  <c:v>41830</c:v>
                </c:pt>
                <c:pt idx="69" formatCode="d\-mmm">
                  <c:v>41831</c:v>
                </c:pt>
                <c:pt idx="70" formatCode="d\-mmm">
                  <c:v>41834</c:v>
                </c:pt>
                <c:pt idx="71" formatCode="d\-mmm">
                  <c:v>41835</c:v>
                </c:pt>
                <c:pt idx="72" formatCode="d\-mmm">
                  <c:v>41836</c:v>
                </c:pt>
                <c:pt idx="73" formatCode="d\-mmm">
                  <c:v>41837</c:v>
                </c:pt>
                <c:pt idx="74" formatCode="d\-mmm">
                  <c:v>41838</c:v>
                </c:pt>
                <c:pt idx="75" formatCode="d\-mmm">
                  <c:v>41841</c:v>
                </c:pt>
                <c:pt idx="76" formatCode="d\-mmm">
                  <c:v>41842</c:v>
                </c:pt>
                <c:pt idx="77" formatCode="d\-mmm">
                  <c:v>41843</c:v>
                </c:pt>
                <c:pt idx="78" formatCode="d\-mmm">
                  <c:v>41844</c:v>
                </c:pt>
                <c:pt idx="79" formatCode="d\-mmm">
                  <c:v>41845</c:v>
                </c:pt>
                <c:pt idx="80" formatCode="d\-mmm">
                  <c:v>41848</c:v>
                </c:pt>
                <c:pt idx="81" formatCode="d\-mmm">
                  <c:v>41849</c:v>
                </c:pt>
                <c:pt idx="82" formatCode="d\-mmm">
                  <c:v>41850</c:v>
                </c:pt>
                <c:pt idx="83" formatCode="d\-mmm">
                  <c:v>41851</c:v>
                </c:pt>
                <c:pt idx="84" formatCode="d\-mmm">
                  <c:v>41852</c:v>
                </c:pt>
                <c:pt idx="85" formatCode="d\-mmm">
                  <c:v>41855</c:v>
                </c:pt>
                <c:pt idx="86" formatCode="d\-mmm">
                  <c:v>41856</c:v>
                </c:pt>
                <c:pt idx="87" formatCode="d\-mmm">
                  <c:v>41857</c:v>
                </c:pt>
                <c:pt idx="88" formatCode="d\-mmm">
                  <c:v>41858</c:v>
                </c:pt>
                <c:pt idx="89" formatCode="d\-mmm">
                  <c:v>41859</c:v>
                </c:pt>
                <c:pt idx="90" formatCode="d\-mmm">
                  <c:v>41862</c:v>
                </c:pt>
                <c:pt idx="91" formatCode="d\-mmm">
                  <c:v>41863</c:v>
                </c:pt>
                <c:pt idx="92" formatCode="d\-mmm">
                  <c:v>41864</c:v>
                </c:pt>
                <c:pt idx="93" formatCode="d\-mmm">
                  <c:v>41865</c:v>
                </c:pt>
                <c:pt idx="94" formatCode="d\-mmm">
                  <c:v>41866</c:v>
                </c:pt>
                <c:pt idx="95" formatCode="d\-mmm">
                  <c:v>41869</c:v>
                </c:pt>
                <c:pt idx="96" formatCode="d\-mmm">
                  <c:v>41870</c:v>
                </c:pt>
                <c:pt idx="97" formatCode="d\-mmm">
                  <c:v>41871</c:v>
                </c:pt>
                <c:pt idx="98" formatCode="d\-mmm">
                  <c:v>41872</c:v>
                </c:pt>
                <c:pt idx="99" formatCode="d\-mmm">
                  <c:v>41873</c:v>
                </c:pt>
                <c:pt idx="100" formatCode="d\-mmm">
                  <c:v>41876</c:v>
                </c:pt>
                <c:pt idx="101" formatCode="d\-mmm">
                  <c:v>41877</c:v>
                </c:pt>
                <c:pt idx="102" formatCode="d\-mmm">
                  <c:v>41878</c:v>
                </c:pt>
                <c:pt idx="103" formatCode="d\-mmm">
                  <c:v>41879</c:v>
                </c:pt>
                <c:pt idx="104" formatCode="d\-mmm">
                  <c:v>41880</c:v>
                </c:pt>
                <c:pt idx="105" formatCode="d\-mmm">
                  <c:v>41883</c:v>
                </c:pt>
                <c:pt idx="106" formatCode="d\-mmm">
                  <c:v>41884</c:v>
                </c:pt>
                <c:pt idx="107" formatCode="d\-mmm">
                  <c:v>41885</c:v>
                </c:pt>
                <c:pt idx="108" formatCode="d\-mmm">
                  <c:v>41886</c:v>
                </c:pt>
                <c:pt idx="109" formatCode="d\-mmm">
                  <c:v>41887</c:v>
                </c:pt>
                <c:pt idx="110" formatCode="d\-mmm">
                  <c:v>41890</c:v>
                </c:pt>
                <c:pt idx="111" formatCode="d\-mmm">
                  <c:v>41891</c:v>
                </c:pt>
                <c:pt idx="112" formatCode="d\-mmm">
                  <c:v>41892</c:v>
                </c:pt>
                <c:pt idx="113" formatCode="d\-mmm">
                  <c:v>41893</c:v>
                </c:pt>
                <c:pt idx="114" formatCode="d\-mmm">
                  <c:v>41894</c:v>
                </c:pt>
                <c:pt idx="115" formatCode="d\-mmm">
                  <c:v>41897</c:v>
                </c:pt>
                <c:pt idx="116" formatCode="d\-mmm">
                  <c:v>41898</c:v>
                </c:pt>
              </c:numCache>
            </c:numRef>
          </c:cat>
          <c:val>
            <c:numRef>
              <c:f>'Basis para AK'!$D$2:$D$120</c:f>
              <c:numCache>
                <c:formatCode>0</c:formatCode>
                <c:ptCount val="119"/>
                <c:pt idx="0">
                  <c:v>863</c:v>
                </c:pt>
                <c:pt idx="1">
                  <c:v>870</c:v>
                </c:pt>
                <c:pt idx="2">
                  <c:v>869</c:v>
                </c:pt>
                <c:pt idx="3">
                  <c:v>863</c:v>
                </c:pt>
                <c:pt idx="4">
                  <c:v>875</c:v>
                </c:pt>
                <c:pt idx="5">
                  <c:v>891</c:v>
                </c:pt>
                <c:pt idx="6">
                  <c:v>887</c:v>
                </c:pt>
                <c:pt idx="7">
                  <c:v>870</c:v>
                </c:pt>
                <c:pt idx="8">
                  <c:v>870</c:v>
                </c:pt>
                <c:pt idx="9">
                  <c:v>885</c:v>
                </c:pt>
                <c:pt idx="10">
                  <c:v>911</c:v>
                </c:pt>
                <c:pt idx="11">
                  <c:v>895</c:v>
                </c:pt>
                <c:pt idx="12">
                  <c:v>890</c:v>
                </c:pt>
                <c:pt idx="13">
                  <c:v>885</c:v>
                </c:pt>
                <c:pt idx="14">
                  <c:v>880</c:v>
                </c:pt>
                <c:pt idx="15">
                  <c:v>884</c:v>
                </c:pt>
                <c:pt idx="16">
                  <c:v>876</c:v>
                </c:pt>
                <c:pt idx="17">
                  <c:v>878</c:v>
                </c:pt>
                <c:pt idx="18">
                  <c:v>860</c:v>
                </c:pt>
                <c:pt idx="19">
                  <c:v>840</c:v>
                </c:pt>
                <c:pt idx="20">
                  <c:v>847</c:v>
                </c:pt>
                <c:pt idx="21">
                  <c:v>843</c:v>
                </c:pt>
                <c:pt idx="22">
                  <c:v>854</c:v>
                </c:pt>
                <c:pt idx="23">
                  <c:v>857</c:v>
                </c:pt>
                <c:pt idx="24">
                  <c:v>864</c:v>
                </c:pt>
                <c:pt idx="25">
                  <c:v>870</c:v>
                </c:pt>
                <c:pt idx="26">
                  <c:v>872</c:v>
                </c:pt>
                <c:pt idx="27">
                  <c:v>866</c:v>
                </c:pt>
                <c:pt idx="28">
                  <c:v>861</c:v>
                </c:pt>
                <c:pt idx="29">
                  <c:v>854</c:v>
                </c:pt>
                <c:pt idx="30">
                  <c:v>846</c:v>
                </c:pt>
                <c:pt idx="31">
                  <c:v>860</c:v>
                </c:pt>
                <c:pt idx="32">
                  <c:v>879</c:v>
                </c:pt>
                <c:pt idx="33">
                  <c:v>869</c:v>
                </c:pt>
                <c:pt idx="34">
                  <c:v>869</c:v>
                </c:pt>
                <c:pt idx="35">
                  <c:v>863</c:v>
                </c:pt>
                <c:pt idx="36">
                  <c:v>857</c:v>
                </c:pt>
                <c:pt idx="37">
                  <c:v>856</c:v>
                </c:pt>
                <c:pt idx="38">
                  <c:v>838</c:v>
                </c:pt>
                <c:pt idx="39">
                  <c:v>838</c:v>
                </c:pt>
                <c:pt idx="40">
                  <c:v>840</c:v>
                </c:pt>
                <c:pt idx="41">
                  <c:v>870</c:v>
                </c:pt>
                <c:pt idx="42">
                  <c:v>858</c:v>
                </c:pt>
                <c:pt idx="43">
                  <c:v>860</c:v>
                </c:pt>
                <c:pt idx="44">
                  <c:v>865</c:v>
                </c:pt>
                <c:pt idx="45">
                  <c:v>858</c:v>
                </c:pt>
                <c:pt idx="46">
                  <c:v>847</c:v>
                </c:pt>
                <c:pt idx="47">
                  <c:v>850</c:v>
                </c:pt>
                <c:pt idx="48">
                  <c:v>875</c:v>
                </c:pt>
                <c:pt idx="49">
                  <c:v>871</c:v>
                </c:pt>
                <c:pt idx="50">
                  <c:v>887</c:v>
                </c:pt>
                <c:pt idx="51">
                  <c:v>902</c:v>
                </c:pt>
                <c:pt idx="52">
                  <c:v>908</c:v>
                </c:pt>
                <c:pt idx="53">
                  <c:v>908</c:v>
                </c:pt>
                <c:pt idx="54">
                  <c:v>919</c:v>
                </c:pt>
                <c:pt idx="55">
                  <c:v>925</c:v>
                </c:pt>
                <c:pt idx="56">
                  <c:v>905</c:v>
                </c:pt>
                <c:pt idx="57">
                  <c:v>901</c:v>
                </c:pt>
                <c:pt idx="58">
                  <c:v>901</c:v>
                </c:pt>
                <c:pt idx="59">
                  <c:v>868</c:v>
                </c:pt>
                <c:pt idx="60">
                  <c:v>873</c:v>
                </c:pt>
                <c:pt idx="61">
                  <c:v>866</c:v>
                </c:pt>
                <c:pt idx="62">
                  <c:v>867</c:v>
                </c:pt>
                <c:pt idx="63">
                  <c:v>867</c:v>
                </c:pt>
                <c:pt idx="64">
                  <c:v>865</c:v>
                </c:pt>
                <c:pt idx="65">
                  <c:v>855</c:v>
                </c:pt>
                <c:pt idx="66">
                  <c:v>855</c:v>
                </c:pt>
                <c:pt idx="67">
                  <c:v>851</c:v>
                </c:pt>
                <c:pt idx="68">
                  <c:v>838</c:v>
                </c:pt>
                <c:pt idx="69">
                  <c:v>845</c:v>
                </c:pt>
                <c:pt idx="70">
                  <c:v>849</c:v>
                </c:pt>
                <c:pt idx="71">
                  <c:v>847</c:v>
                </c:pt>
                <c:pt idx="72">
                  <c:v>845</c:v>
                </c:pt>
                <c:pt idx="73">
                  <c:v>855</c:v>
                </c:pt>
                <c:pt idx="74">
                  <c:v>857</c:v>
                </c:pt>
                <c:pt idx="75">
                  <c:v>850</c:v>
                </c:pt>
                <c:pt idx="76">
                  <c:v>860</c:v>
                </c:pt>
                <c:pt idx="77">
                  <c:v>863</c:v>
                </c:pt>
                <c:pt idx="78">
                  <c:v>863</c:v>
                </c:pt>
                <c:pt idx="79">
                  <c:v>873</c:v>
                </c:pt>
                <c:pt idx="80">
                  <c:v>865</c:v>
                </c:pt>
                <c:pt idx="81">
                  <c:v>860</c:v>
                </c:pt>
                <c:pt idx="82">
                  <c:v>859</c:v>
                </c:pt>
                <c:pt idx="83">
                  <c:v>847</c:v>
                </c:pt>
                <c:pt idx="84">
                  <c:v>859</c:v>
                </c:pt>
                <c:pt idx="85">
                  <c:v>851</c:v>
                </c:pt>
                <c:pt idx="86">
                  <c:v>856</c:v>
                </c:pt>
                <c:pt idx="87">
                  <c:v>853</c:v>
                </c:pt>
                <c:pt idx="88">
                  <c:v>851</c:v>
                </c:pt>
                <c:pt idx="89">
                  <c:v>840</c:v>
                </c:pt>
                <c:pt idx="90">
                  <c:v>845</c:v>
                </c:pt>
                <c:pt idx="91">
                  <c:v>832</c:v>
                </c:pt>
                <c:pt idx="92">
                  <c:v>830</c:v>
                </c:pt>
                <c:pt idx="93">
                  <c:v>820</c:v>
                </c:pt>
                <c:pt idx="94">
                  <c:v>820</c:v>
                </c:pt>
                <c:pt idx="95">
                  <c:v>815</c:v>
                </c:pt>
                <c:pt idx="96">
                  <c:v>815</c:v>
                </c:pt>
                <c:pt idx="97">
                  <c:v>811</c:v>
                </c:pt>
                <c:pt idx="98">
                  <c:v>799</c:v>
                </c:pt>
                <c:pt idx="99">
                  <c:v>803</c:v>
                </c:pt>
                <c:pt idx="100">
                  <c:v>804</c:v>
                </c:pt>
                <c:pt idx="101">
                  <c:v>800</c:v>
                </c:pt>
                <c:pt idx="102">
                  <c:v>797</c:v>
                </c:pt>
                <c:pt idx="103">
                  <c:v>780</c:v>
                </c:pt>
                <c:pt idx="104">
                  <c:v>780</c:v>
                </c:pt>
                <c:pt idx="105">
                  <c:v>774</c:v>
                </c:pt>
                <c:pt idx="106">
                  <c:v>769</c:v>
                </c:pt>
                <c:pt idx="107">
                  <c:v>760</c:v>
                </c:pt>
                <c:pt idx="108">
                  <c:v>766</c:v>
                </c:pt>
                <c:pt idx="109">
                  <c:v>763</c:v>
                </c:pt>
                <c:pt idx="110">
                  <c:v>756</c:v>
                </c:pt>
                <c:pt idx="111">
                  <c:v>756</c:v>
                </c:pt>
                <c:pt idx="112">
                  <c:v>754</c:v>
                </c:pt>
                <c:pt idx="113">
                  <c:v>775</c:v>
                </c:pt>
                <c:pt idx="114">
                  <c:v>790</c:v>
                </c:pt>
                <c:pt idx="115">
                  <c:v>784</c:v>
                </c:pt>
                <c:pt idx="116">
                  <c:v>795</c:v>
                </c:pt>
              </c:numCache>
            </c:numRef>
          </c:val>
          <c:smooth val="0"/>
        </c:ser>
        <c:dLbls>
          <c:showLegendKey val="0"/>
          <c:showVal val="0"/>
          <c:showCatName val="0"/>
          <c:showSerName val="0"/>
          <c:showPercent val="0"/>
          <c:showBubbleSize val="0"/>
        </c:dLbls>
        <c:marker val="1"/>
        <c:smooth val="0"/>
        <c:axId val="90761728"/>
        <c:axId val="351827584"/>
      </c:lineChart>
      <c:dateAx>
        <c:axId val="90761728"/>
        <c:scaling>
          <c:orientation val="minMax"/>
        </c:scaling>
        <c:delete val="0"/>
        <c:axPos val="b"/>
        <c:numFmt formatCode="[$-409]d\-mmm;@" sourceLinked="1"/>
        <c:majorTickMark val="none"/>
        <c:minorTickMark val="none"/>
        <c:tickLblPos val="nextTo"/>
        <c:crossAx val="351827584"/>
        <c:crosses val="autoZero"/>
        <c:auto val="1"/>
        <c:lblOffset val="100"/>
        <c:baseTimeUnit val="days"/>
      </c:dateAx>
      <c:valAx>
        <c:axId val="351827584"/>
        <c:scaling>
          <c:orientation val="minMax"/>
          <c:min val="600"/>
        </c:scaling>
        <c:delete val="0"/>
        <c:axPos val="l"/>
        <c:majorGridlines/>
        <c:title>
          <c:tx>
            <c:rich>
              <a:bodyPr rot="-5400000" vert="horz"/>
              <a:lstStyle/>
              <a:p>
                <a:pPr>
                  <a:defRPr/>
                </a:pPr>
                <a:r>
                  <a:rPr lang="en-US"/>
                  <a:t>u$s/ton</a:t>
                </a:r>
              </a:p>
            </c:rich>
          </c:tx>
          <c:layout/>
          <c:overlay val="0"/>
        </c:title>
        <c:numFmt formatCode="0" sourceLinked="1"/>
        <c:majorTickMark val="none"/>
        <c:minorTickMark val="none"/>
        <c:tickLblPos val="nextTo"/>
        <c:crossAx val="90761728"/>
        <c:crosses val="autoZero"/>
        <c:crossBetween val="between"/>
      </c:valAx>
      <c:valAx>
        <c:axId val="351828160"/>
        <c:scaling>
          <c:orientation val="minMax"/>
          <c:max val="100"/>
          <c:min val="-80"/>
        </c:scaling>
        <c:delete val="0"/>
        <c:axPos val="r"/>
        <c:title>
          <c:tx>
            <c:rich>
              <a:bodyPr rot="-5400000" vert="horz"/>
              <a:lstStyle/>
              <a:p>
                <a:pPr>
                  <a:defRPr/>
                </a:pPr>
                <a:r>
                  <a:rPr lang="en-US"/>
                  <a:t>u$s/ton</a:t>
                </a:r>
              </a:p>
            </c:rich>
          </c:tx>
          <c:layout/>
          <c:overlay val="0"/>
        </c:title>
        <c:numFmt formatCode="0" sourceLinked="1"/>
        <c:majorTickMark val="out"/>
        <c:minorTickMark val="none"/>
        <c:tickLblPos val="nextTo"/>
        <c:crossAx val="90762752"/>
        <c:crosses val="max"/>
        <c:crossBetween val="between"/>
      </c:valAx>
      <c:dateAx>
        <c:axId val="90762752"/>
        <c:scaling>
          <c:orientation val="minMax"/>
        </c:scaling>
        <c:delete val="1"/>
        <c:axPos val="b"/>
        <c:numFmt formatCode="[$-409]d\-mmm;@" sourceLinked="1"/>
        <c:majorTickMark val="out"/>
        <c:minorTickMark val="none"/>
        <c:tickLblPos val="nextTo"/>
        <c:crossAx val="351828160"/>
        <c:crosses val="autoZero"/>
        <c:auto val="1"/>
        <c:lblOffset val="100"/>
        <c:baseTimeUnit val="days"/>
      </c:dateAx>
    </c:plotArea>
    <c:legend>
      <c:legendPos val="b"/>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386380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126716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4193714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2993948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1280565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2030478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2876215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1154605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3420936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1251239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3F3789F3-58E2-476A-A896-9AE9851CE90B}" type="datetimeFigureOut">
              <a:rPr lang="es-AR" smtClean="0"/>
              <a:t>25/09/2014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6617BD5C-8437-4BC5-B1AC-31AF51FBB0D8}" type="slidenum">
              <a:rPr lang="es-AR" smtClean="0"/>
              <a:t>‹Nº›</a:t>
            </a:fld>
            <a:endParaRPr lang="es-AR"/>
          </a:p>
        </p:txBody>
      </p:sp>
    </p:spTree>
    <p:extLst>
      <p:ext uri="{BB962C8B-B14F-4D97-AF65-F5344CB8AC3E}">
        <p14:creationId xmlns:p14="http://schemas.microsoft.com/office/powerpoint/2010/main" val="3117091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3789F3-58E2-476A-A896-9AE9851CE90B}" type="datetimeFigureOut">
              <a:rPr lang="es-AR" smtClean="0"/>
              <a:t>25/09/2014</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17BD5C-8437-4BC5-B1AC-31AF51FBB0D8}" type="slidenum">
              <a:rPr lang="es-AR" smtClean="0"/>
              <a:t>‹Nº›</a:t>
            </a:fld>
            <a:endParaRPr lang="es-AR"/>
          </a:p>
        </p:txBody>
      </p:sp>
    </p:spTree>
    <p:extLst>
      <p:ext uri="{BB962C8B-B14F-4D97-AF65-F5344CB8AC3E}">
        <p14:creationId xmlns:p14="http://schemas.microsoft.com/office/powerpoint/2010/main" val="3913044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 planta Patagonia Bioenergia 4"/>
          <p:cNvPicPr>
            <a:picLocks noChangeAspect="1" noChangeArrowheads="1"/>
          </p:cNvPicPr>
          <p:nvPr/>
        </p:nvPicPr>
        <p:blipFill>
          <a:blip r:embed="rId2" cstate="print"/>
          <a:srcRect/>
          <a:stretch>
            <a:fillRect/>
          </a:stretch>
        </p:blipFill>
        <p:spPr bwMode="auto">
          <a:xfrm>
            <a:off x="0" y="0"/>
            <a:ext cx="9394825" cy="6858000"/>
          </a:xfrm>
          <a:prstGeom prst="rect">
            <a:avLst/>
          </a:prstGeom>
          <a:noFill/>
          <a:ln w="9525">
            <a:noFill/>
            <a:miter lim="800000"/>
            <a:headEnd/>
            <a:tailEnd/>
          </a:ln>
        </p:spPr>
      </p:pic>
      <p:pic>
        <p:nvPicPr>
          <p:cNvPr id="5" name="4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915815" cy="1412776"/>
          </a:xfrm>
          <a:prstGeom prst="rect">
            <a:avLst/>
          </a:prstGeom>
        </p:spPr>
      </p:pic>
      <p:sp>
        <p:nvSpPr>
          <p:cNvPr id="7" name="6 Rectángulo"/>
          <p:cNvSpPr/>
          <p:nvPr/>
        </p:nvSpPr>
        <p:spPr>
          <a:xfrm>
            <a:off x="2693" y="1700808"/>
            <a:ext cx="9392132" cy="2523768"/>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tx1"/>
              </a:contourClr>
            </a:sp3d>
          </a:bodyPr>
          <a:lstStyle/>
          <a:p>
            <a:pPr algn="ctr"/>
            <a:endParaRPr lang="es-AR" sz="2400" b="1" u="sng"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endParaRPr lang="es-AR" sz="2400" b="1" u="sng"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CURSO INFRAESTRUCTURA REGIONAL 2014 – 5° SEMINARIO </a:t>
            </a:r>
            <a:endPar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endParaRPr>
          </a:p>
          <a:p>
            <a:pPr algn="ctr"/>
            <a:endPar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endParaRPr>
          </a:p>
          <a:p>
            <a:pPr algn="ctr"/>
            <a:r>
              <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“RECURSOS ENERGETICOS NO CONVENCIONALES: BIODIESEL”</a:t>
            </a:r>
            <a:endParaRPr lang="es-AR" b="1" u="sng" dirty="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endParaRPr>
          </a:p>
          <a:p>
            <a:pPr algn="ctr"/>
            <a:endParaRPr lang="es-AR" sz="2000" b="1" u="sng" dirty="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endParaRPr>
          </a:p>
          <a:p>
            <a:pPr algn="ctr"/>
            <a:r>
              <a:rPr lang="es-AR" b="1" u="sng" dirty="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CDOR. CLAUDIO  A. MOLINA</a:t>
            </a:r>
          </a:p>
          <a:p>
            <a:pPr algn="ctr"/>
            <a:r>
              <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ROSARIO, 25</a:t>
            </a:r>
            <a:r>
              <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 </a:t>
            </a:r>
            <a:r>
              <a:rPr lang="es-AR" b="1" u="sng" dirty="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DE </a:t>
            </a:r>
            <a:r>
              <a:rPr lang="es-AR" b="1" u="sng" dirty="0" smtClean="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SETIEMBRE </a:t>
            </a:r>
            <a:r>
              <a:rPr lang="es-AR" b="1" u="sng" dirty="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rPr>
              <a:t>DE 2014</a:t>
            </a:r>
            <a:endParaRPr lang="es-ES" b="1" u="sng" dirty="0">
              <a:ln w="17780" cmpd="sng">
                <a:solidFill>
                  <a:schemeClr val="tx1"/>
                </a:solidFill>
                <a:prstDash val="solid"/>
                <a:miter lim="800000"/>
              </a:ln>
              <a:solidFill>
                <a:schemeClr val="bg1"/>
              </a:solidFill>
              <a:effectLst>
                <a:outerShdw blurRad="50800" algn="tl" rotWithShape="0">
                  <a:schemeClr val="tx1"/>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73285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116013" y="549275"/>
            <a:ext cx="7559675" cy="71913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smtClean="0">
                <a:latin typeface="Arial" panose="020B0604020202020204" pitchFamily="34" charset="0"/>
                <a:cs typeface="Arial" panose="020B0604020202020204" pitchFamily="34" charset="0"/>
              </a:rPr>
              <a:t>Los Orígenes de las Políticas Públicas </a:t>
            </a:r>
            <a:br>
              <a:rPr lang="es-ES" sz="2000" b="1" u="sng" dirty="0" smtClean="0">
                <a:latin typeface="Arial" panose="020B0604020202020204" pitchFamily="34" charset="0"/>
                <a:cs typeface="Arial" panose="020B0604020202020204" pitchFamily="34" charset="0"/>
              </a:rPr>
            </a:br>
            <a:r>
              <a:rPr lang="es-ES" sz="2000" b="1" u="sng" dirty="0" smtClean="0">
                <a:latin typeface="Arial" panose="020B0604020202020204" pitchFamily="34" charset="0"/>
                <a:cs typeface="Arial" panose="020B0604020202020204" pitchFamily="34" charset="0"/>
              </a:rPr>
              <a:t>de Biocombustibles en Argentina (I)</a:t>
            </a:r>
          </a:p>
        </p:txBody>
      </p:sp>
      <p:sp>
        <p:nvSpPr>
          <p:cNvPr id="3" name="Rectangle 3"/>
          <p:cNvSpPr txBox="1">
            <a:spLocks noChangeArrowheads="1"/>
          </p:cNvSpPr>
          <p:nvPr/>
        </p:nvSpPr>
        <p:spPr>
          <a:xfrm>
            <a:off x="1187624" y="1700808"/>
            <a:ext cx="7488064" cy="4752380"/>
          </a:xfrm>
          <a:prstGeom prst="rect">
            <a:avLst/>
          </a:prstGeom>
        </p:spPr>
        <p:txBody>
          <a:bodyPr>
            <a:normAutofit fontScale="2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20000"/>
              </a:lnSpc>
              <a:spcBef>
                <a:spcPts val="0"/>
              </a:spcBef>
            </a:pPr>
            <a:r>
              <a:rPr lang="es-AR" sz="7000" dirty="0" smtClean="0">
                <a:latin typeface="Arial" panose="020B0604020202020204" pitchFamily="34" charset="0"/>
                <a:cs typeface="Arial" panose="020B0604020202020204" pitchFamily="34" charset="0"/>
              </a:rPr>
              <a:t>El Gobierno del Dr. Néstor </a:t>
            </a:r>
            <a:r>
              <a:rPr lang="es-AR" sz="7000" dirty="0" err="1" smtClean="0">
                <a:latin typeface="Arial" panose="020B0604020202020204" pitchFamily="34" charset="0"/>
                <a:cs typeface="Arial" panose="020B0604020202020204" pitchFamily="34" charset="0"/>
              </a:rPr>
              <a:t>Kichner</a:t>
            </a:r>
            <a:r>
              <a:rPr lang="es-AR" sz="7000" dirty="0" smtClean="0">
                <a:latin typeface="Arial" panose="020B0604020202020204" pitchFamily="34" charset="0"/>
                <a:cs typeface="Arial" panose="020B0604020202020204" pitchFamily="34" charset="0"/>
              </a:rPr>
              <a:t> asumió el desafío que implicaba y que hoy sigue implicando, diversificar la matriz energética en un país como el nuestro, que históricamente basó la misma en el aprovechamiento intensivo del petróleo y del gas natural, y con mucha voluntad política, la que resultó indispensable a la hora de convencer de esta iniciativa a la opinión pública y a muchos críticos que se oponían a la misma, promovió la sanción de la Ley 26.093, la que </a:t>
            </a:r>
            <a:r>
              <a:rPr lang="es-AR" sz="7000" dirty="0" smtClean="0">
                <a:latin typeface="Arial" panose="020B0604020202020204" pitchFamily="34" charset="0"/>
                <a:cs typeface="Arial" panose="020B0604020202020204" pitchFamily="34" charset="0"/>
              </a:rPr>
              <a:t>tuvo </a:t>
            </a:r>
            <a:r>
              <a:rPr lang="es-AR" sz="7000" dirty="0" smtClean="0">
                <a:latin typeface="Arial" panose="020B0604020202020204" pitchFamily="34" charset="0"/>
                <a:cs typeface="Arial" panose="020B0604020202020204" pitchFamily="34" charset="0"/>
              </a:rPr>
              <a:t>un enorme consenso en el </a:t>
            </a:r>
            <a:r>
              <a:rPr lang="es-AR" sz="7000" dirty="0" smtClean="0">
                <a:latin typeface="Arial" panose="020B0604020202020204" pitchFamily="34" charset="0"/>
                <a:cs typeface="Arial" panose="020B0604020202020204" pitchFamily="34" charset="0"/>
              </a:rPr>
              <a:t>Congreso, a partir de una iniciativa legislativa presentada por el Senador Nacional Luis A. Falcó, UCR – Río Negro (q.e.p.d.), la que fuera acompañada con la firma de otros cuarenta y nueve senadores más, representantes de todas las provincias y bloques legislativos. Esta ley fue sancionada en abril de 2006 y reglamentada </a:t>
            </a:r>
            <a:r>
              <a:rPr lang="es-AR" sz="7000" dirty="0" smtClean="0">
                <a:latin typeface="Arial" panose="020B0604020202020204" pitchFamily="34" charset="0"/>
                <a:cs typeface="Arial" panose="020B0604020202020204" pitchFamily="34" charset="0"/>
              </a:rPr>
              <a:t>en febrero de 2007 por el Decreto 109/07 y luego complementada por Ley 26.334 y una batería de normas emitidas por la Secretaría de Energía, AFIP y Unidad Ejecutiva Interdisciplinaria de Monitoreo, durante su gobierno y el de la Dra. Cristina F. de </a:t>
            </a:r>
            <a:r>
              <a:rPr lang="es-AR" sz="7000" dirty="0" err="1" smtClean="0">
                <a:latin typeface="Arial" panose="020B0604020202020204" pitchFamily="34" charset="0"/>
                <a:cs typeface="Arial" panose="020B0604020202020204" pitchFamily="34" charset="0"/>
              </a:rPr>
              <a:t>Kichner</a:t>
            </a:r>
            <a:r>
              <a:rPr lang="es-AR" sz="7000" dirty="0" smtClean="0">
                <a:latin typeface="Arial" panose="020B0604020202020204" pitchFamily="34" charset="0"/>
                <a:cs typeface="Arial" panose="020B0604020202020204" pitchFamily="34" charset="0"/>
              </a:rPr>
              <a:t>.</a:t>
            </a:r>
          </a:p>
          <a:p>
            <a:pPr marL="64008" indent="0" algn="just">
              <a:lnSpc>
                <a:spcPct val="80000"/>
              </a:lnSpc>
              <a:buFont typeface="Arial" panose="020B0604020202020204" pitchFamily="34" charset="0"/>
              <a:buNone/>
            </a:pPr>
            <a:endParaRPr lang="es-AR" sz="2400" b="1" dirty="0" smtClean="0"/>
          </a:p>
          <a:p>
            <a:pPr algn="just">
              <a:lnSpc>
                <a:spcPct val="80000"/>
              </a:lnSpc>
            </a:pPr>
            <a:endParaRPr lang="es-AR" sz="2400" b="1" dirty="0"/>
          </a:p>
        </p:txBody>
      </p:sp>
    </p:spTree>
    <p:extLst>
      <p:ext uri="{BB962C8B-B14F-4D97-AF65-F5344CB8AC3E}">
        <p14:creationId xmlns:p14="http://schemas.microsoft.com/office/powerpoint/2010/main" val="3980457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116013" y="549275"/>
            <a:ext cx="7559675" cy="719138"/>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a:latin typeface="Arial" panose="020B0604020202020204" pitchFamily="34" charset="0"/>
                <a:cs typeface="Arial" panose="020B0604020202020204" pitchFamily="34" charset="0"/>
              </a:rPr>
              <a:t>Los Orígenes de las Políticas Públicas</a:t>
            </a:r>
            <a:br>
              <a:rPr lang="es-ES" sz="2000" b="1" u="sng" dirty="0">
                <a:latin typeface="Arial" panose="020B0604020202020204" pitchFamily="34" charset="0"/>
                <a:cs typeface="Arial" panose="020B0604020202020204" pitchFamily="34" charset="0"/>
              </a:rPr>
            </a:br>
            <a:r>
              <a:rPr lang="es-ES" sz="2000" b="1" u="sng" dirty="0">
                <a:latin typeface="Arial" panose="020B0604020202020204" pitchFamily="34" charset="0"/>
                <a:cs typeface="Arial" panose="020B0604020202020204" pitchFamily="34" charset="0"/>
              </a:rPr>
              <a:t>de Biocombustibles en Argentina (II)</a:t>
            </a:r>
          </a:p>
        </p:txBody>
      </p:sp>
      <p:sp>
        <p:nvSpPr>
          <p:cNvPr id="3" name="Rectangle 3"/>
          <p:cNvSpPr txBox="1">
            <a:spLocks noChangeArrowheads="1"/>
          </p:cNvSpPr>
          <p:nvPr/>
        </p:nvSpPr>
        <p:spPr>
          <a:xfrm>
            <a:off x="899592" y="1628800"/>
            <a:ext cx="7776097" cy="4824388"/>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pPr>
            <a:r>
              <a:rPr lang="es-AR" sz="1900" dirty="0" smtClean="0">
                <a:latin typeface="Arial" panose="020B0604020202020204" pitchFamily="34" charset="0"/>
                <a:cs typeface="Arial" panose="020B0604020202020204" pitchFamily="34" charset="0"/>
              </a:rPr>
              <a:t>Los principales “motores” de este desarrollo fueron los siguientes:</a:t>
            </a:r>
          </a:p>
          <a:p>
            <a:pPr algn="just">
              <a:lnSpc>
                <a:spcPct val="80000"/>
              </a:lnSpc>
            </a:pPr>
            <a:endParaRPr lang="es-AR" sz="1900" dirty="0" smtClean="0">
              <a:latin typeface="Arial" panose="020B0604020202020204" pitchFamily="34" charset="0"/>
              <a:cs typeface="Arial" panose="020B0604020202020204" pitchFamily="34" charset="0"/>
            </a:endParaRPr>
          </a:p>
          <a:p>
            <a:pPr marL="64008" indent="0" algn="just">
              <a:spcBef>
                <a:spcPts val="0"/>
              </a:spcBef>
              <a:buFont typeface="Arial" panose="020B0604020202020204" pitchFamily="34" charset="0"/>
              <a:buNone/>
            </a:pPr>
            <a:r>
              <a:rPr lang="es-AR" sz="1900" dirty="0" smtClean="0">
                <a:latin typeface="Arial" panose="020B0604020202020204" pitchFamily="34" charset="0"/>
                <a:cs typeface="Arial" panose="020B0604020202020204" pitchFamily="34" charset="0"/>
              </a:rPr>
              <a:t>	- La justipreciación del hecho que una de las principales causas del Cambio Climático es la emisión de GEI generada por la combustión de combustibles minerales, mientras que los biocombustibles producidos de manera sustentable en lo técnico, económico, social y ambiental,  contribuyen a reducir esas emisiones dañinas.	</a:t>
            </a:r>
          </a:p>
          <a:p>
            <a:pPr marL="64008" indent="0" algn="just">
              <a:lnSpc>
                <a:spcPct val="80000"/>
              </a:lnSpc>
              <a:buFont typeface="Arial" panose="020B0604020202020204" pitchFamily="34" charset="0"/>
              <a:buNone/>
            </a:pPr>
            <a:endParaRPr lang="es-AR" sz="1900" dirty="0" smtClean="0">
              <a:latin typeface="Arial" panose="020B0604020202020204" pitchFamily="34" charset="0"/>
              <a:cs typeface="Arial" panose="020B0604020202020204" pitchFamily="34" charset="0"/>
            </a:endParaRPr>
          </a:p>
          <a:p>
            <a:pPr marL="64008" indent="0" algn="just">
              <a:buFont typeface="Arial" panose="020B0604020202020204" pitchFamily="34" charset="0"/>
              <a:buNone/>
            </a:pPr>
            <a:r>
              <a:rPr lang="es-AR" sz="1900" dirty="0" smtClean="0">
                <a:latin typeface="Arial" panose="020B0604020202020204" pitchFamily="34" charset="0"/>
                <a:cs typeface="Arial" panose="020B0604020202020204" pitchFamily="34" charset="0"/>
              </a:rPr>
              <a:t>	- Argentina es un país estructuralmente 	exportador de productos agrícolas y agroindustriales. La posibilidad de producir biocombustibles a escala comercial, permite  diversificar mercados externos y crear un importante mercado interno, agregando valor a la ruralidad y favoreciendo el desarrollo de economías regionales, las que han tenido una importante consideración en la Ley 26.093, con prioridad sostenida desde el Gobierno Nacional.</a:t>
            </a:r>
          </a:p>
        </p:txBody>
      </p:sp>
    </p:spTree>
    <p:extLst>
      <p:ext uri="{BB962C8B-B14F-4D97-AF65-F5344CB8AC3E}">
        <p14:creationId xmlns:p14="http://schemas.microsoft.com/office/powerpoint/2010/main" val="6868911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116013" y="549275"/>
            <a:ext cx="7559675" cy="719138"/>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a:latin typeface="Arial" panose="020B0604020202020204" pitchFamily="34" charset="0"/>
                <a:cs typeface="Arial" panose="020B0604020202020204" pitchFamily="34" charset="0"/>
              </a:rPr>
              <a:t>Los Orígenes de las Políticas Públicas</a:t>
            </a:r>
            <a:br>
              <a:rPr lang="es-ES" sz="2000" b="1" u="sng" dirty="0">
                <a:latin typeface="Arial" panose="020B0604020202020204" pitchFamily="34" charset="0"/>
                <a:cs typeface="Arial" panose="020B0604020202020204" pitchFamily="34" charset="0"/>
              </a:rPr>
            </a:br>
            <a:r>
              <a:rPr lang="es-ES" sz="2000" b="1" u="sng" dirty="0">
                <a:latin typeface="Arial" panose="020B0604020202020204" pitchFamily="34" charset="0"/>
                <a:cs typeface="Arial" panose="020B0604020202020204" pitchFamily="34" charset="0"/>
              </a:rPr>
              <a:t>de Biocombustibles en Argentina (III)</a:t>
            </a:r>
          </a:p>
        </p:txBody>
      </p:sp>
      <p:sp>
        <p:nvSpPr>
          <p:cNvPr id="3" name="Rectangle 3"/>
          <p:cNvSpPr txBox="1">
            <a:spLocks noChangeArrowheads="1"/>
          </p:cNvSpPr>
          <p:nvPr/>
        </p:nvSpPr>
        <p:spPr>
          <a:xfrm>
            <a:off x="1115617" y="1628800"/>
            <a:ext cx="7560072" cy="4824388"/>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64008" indent="0" algn="just">
              <a:spcBef>
                <a:spcPts val="0"/>
              </a:spcBef>
              <a:buFont typeface="Arial" panose="020B0604020202020204" pitchFamily="34" charset="0"/>
              <a:buNone/>
            </a:pPr>
            <a:r>
              <a:rPr lang="es-AR" sz="2100" b="1" dirty="0" smtClean="0">
                <a:latin typeface="Arial" panose="020B0604020202020204" pitchFamily="34" charset="0"/>
                <a:cs typeface="Arial" panose="020B0604020202020204" pitchFamily="34" charset="0"/>
              </a:rPr>
              <a:t>	- </a:t>
            </a:r>
            <a:r>
              <a:rPr lang="es-AR" sz="2100" dirty="0">
                <a:latin typeface="Arial" panose="020B0604020202020204" pitchFamily="34" charset="0"/>
                <a:cs typeface="Arial" panose="020B0604020202020204" pitchFamily="34" charset="0"/>
              </a:rPr>
              <a:t>El parque refinador de petróleo en </a:t>
            </a:r>
            <a:r>
              <a:rPr lang="es-AR" sz="2100" dirty="0" smtClean="0">
                <a:latin typeface="Arial" panose="020B0604020202020204" pitchFamily="34" charset="0"/>
                <a:cs typeface="Arial" panose="020B0604020202020204" pitchFamily="34" charset="0"/>
              </a:rPr>
              <a:t>Argentina presenta </a:t>
            </a:r>
            <a:r>
              <a:rPr lang="es-AR" sz="2100" dirty="0">
                <a:latin typeface="Arial" panose="020B0604020202020204" pitchFamily="34" charset="0"/>
                <a:cs typeface="Arial" panose="020B0604020202020204" pitchFamily="34" charset="0"/>
              </a:rPr>
              <a:t>un elevado porcentaje de utilización y si </a:t>
            </a:r>
            <a:r>
              <a:rPr lang="es-AR" sz="2100" dirty="0" smtClean="0">
                <a:latin typeface="Arial" panose="020B0604020202020204" pitchFamily="34" charset="0"/>
                <a:cs typeface="Arial" panose="020B0604020202020204" pitchFamily="34" charset="0"/>
              </a:rPr>
              <a:t>bienes </a:t>
            </a:r>
            <a:r>
              <a:rPr lang="es-AR" sz="2100" dirty="0">
                <a:latin typeface="Arial" panose="020B0604020202020204" pitchFamily="34" charset="0"/>
                <a:cs typeface="Arial" panose="020B0604020202020204" pitchFamily="34" charset="0"/>
              </a:rPr>
              <a:t>posible expandirlo, se requieren elevadas </a:t>
            </a:r>
            <a:r>
              <a:rPr lang="es-AR" sz="2100" dirty="0" smtClean="0">
                <a:latin typeface="Arial" panose="020B0604020202020204" pitchFamily="34" charset="0"/>
                <a:cs typeface="Arial" panose="020B0604020202020204" pitchFamily="34" charset="0"/>
              </a:rPr>
              <a:t>inversiones </a:t>
            </a:r>
            <a:r>
              <a:rPr lang="es-AR" sz="2100" dirty="0">
                <a:latin typeface="Arial" panose="020B0604020202020204" pitchFamily="34" charset="0"/>
                <a:cs typeface="Arial" panose="020B0604020202020204" pitchFamily="34" charset="0"/>
              </a:rPr>
              <a:t>acordes con la escala que el mercado </a:t>
            </a:r>
            <a:r>
              <a:rPr lang="es-AR" sz="2100" dirty="0" smtClean="0">
                <a:latin typeface="Arial" panose="020B0604020202020204" pitchFamily="34" charset="0"/>
                <a:cs typeface="Arial" panose="020B0604020202020204" pitchFamily="34" charset="0"/>
              </a:rPr>
              <a:t>exige </a:t>
            </a:r>
            <a:r>
              <a:rPr lang="es-AR" sz="2100" dirty="0">
                <a:latin typeface="Arial" panose="020B0604020202020204" pitchFamily="34" charset="0"/>
                <a:cs typeface="Arial" panose="020B0604020202020204" pitchFamily="34" charset="0"/>
              </a:rPr>
              <a:t>y fluida disponibilidad de petróleo crudo, </a:t>
            </a:r>
            <a:r>
              <a:rPr lang="es-AR" sz="2100" dirty="0" smtClean="0">
                <a:latin typeface="Arial" panose="020B0604020202020204" pitchFamily="34" charset="0"/>
                <a:cs typeface="Arial" panose="020B0604020202020204" pitchFamily="34" charset="0"/>
              </a:rPr>
              <a:t>hecho </a:t>
            </a:r>
            <a:r>
              <a:rPr lang="es-AR" sz="2100" dirty="0">
                <a:latin typeface="Arial" panose="020B0604020202020204" pitchFamily="34" charset="0"/>
                <a:cs typeface="Arial" panose="020B0604020202020204" pitchFamily="34" charset="0"/>
              </a:rPr>
              <a:t>que alarga en el tiempo la posibilidad </a:t>
            </a:r>
            <a:r>
              <a:rPr lang="es-AR" sz="2100" dirty="0" smtClean="0">
                <a:latin typeface="Arial" panose="020B0604020202020204" pitchFamily="34" charset="0"/>
                <a:cs typeface="Arial" panose="020B0604020202020204" pitchFamily="34" charset="0"/>
              </a:rPr>
              <a:t>de concreción </a:t>
            </a:r>
            <a:r>
              <a:rPr lang="es-AR" sz="2100" dirty="0">
                <a:latin typeface="Arial" panose="020B0604020202020204" pitchFamily="34" charset="0"/>
                <a:cs typeface="Arial" panose="020B0604020202020204" pitchFamily="34" charset="0"/>
              </a:rPr>
              <a:t>de dicha expansión, por lo que </a:t>
            </a:r>
            <a:r>
              <a:rPr lang="es-AR" sz="2100" dirty="0" smtClean="0">
                <a:latin typeface="Arial" panose="020B0604020202020204" pitchFamily="34" charset="0"/>
                <a:cs typeface="Arial" panose="020B0604020202020204" pitchFamily="34" charset="0"/>
              </a:rPr>
              <a:t>los biocombustibles </a:t>
            </a:r>
            <a:r>
              <a:rPr lang="es-AR" sz="2100" dirty="0">
                <a:latin typeface="Arial" panose="020B0604020202020204" pitchFamily="34" charset="0"/>
                <a:cs typeface="Arial" panose="020B0604020202020204" pitchFamily="34" charset="0"/>
              </a:rPr>
              <a:t>representan también el mejor </a:t>
            </a:r>
            <a:r>
              <a:rPr lang="es-AR" sz="2100" dirty="0" smtClean="0">
                <a:latin typeface="Arial" panose="020B0604020202020204" pitchFamily="34" charset="0"/>
                <a:cs typeface="Arial" panose="020B0604020202020204" pitchFamily="34" charset="0"/>
              </a:rPr>
              <a:t>complemento </a:t>
            </a:r>
            <a:r>
              <a:rPr lang="es-AR" sz="2100" dirty="0">
                <a:latin typeface="Arial" panose="020B0604020202020204" pitchFamily="34" charset="0"/>
                <a:cs typeface="Arial" panose="020B0604020202020204" pitchFamily="34" charset="0"/>
              </a:rPr>
              <a:t>para Argentina.</a:t>
            </a:r>
          </a:p>
          <a:p>
            <a:pPr marL="64008" indent="0" algn="just">
              <a:lnSpc>
                <a:spcPct val="80000"/>
              </a:lnSpc>
              <a:spcBef>
                <a:spcPts val="0"/>
              </a:spcBef>
              <a:buFont typeface="Arial" panose="020B0604020202020204" pitchFamily="34" charset="0"/>
              <a:buNone/>
            </a:pPr>
            <a:endParaRPr lang="es-AR" sz="2100" dirty="0" smtClean="0">
              <a:latin typeface="Arial" panose="020B0604020202020204" pitchFamily="34" charset="0"/>
              <a:cs typeface="Arial" panose="020B0604020202020204" pitchFamily="34" charset="0"/>
            </a:endParaRPr>
          </a:p>
          <a:p>
            <a:pPr marL="64008" indent="0" algn="just">
              <a:lnSpc>
                <a:spcPct val="110000"/>
              </a:lnSpc>
              <a:buFont typeface="Arial" panose="020B0604020202020204" pitchFamily="34" charset="0"/>
              <a:buNone/>
            </a:pPr>
            <a:r>
              <a:rPr lang="es-AR" sz="2100" dirty="0" smtClean="0">
                <a:latin typeface="Arial" panose="020B0604020202020204" pitchFamily="34" charset="0"/>
                <a:cs typeface="Arial" panose="020B0604020202020204" pitchFamily="34" charset="0"/>
              </a:rPr>
              <a:t>	- Ante el muy importante crecimiento económico 	que se proyectaba en 2003/2004 (luego concretado en la práctica), Argentina  requería creciente oferta de combustibles líquidos (hipótesis también confirmada luego), siendo muy oportuno por lo tanto, el aporte de los biocombustibles, los que sustituyen importaciones de combustibles 	mientras se utiliza  mano de obra nacional y se 	ayuda a mejorar el balance de divisas de Argentina.</a:t>
            </a:r>
          </a:p>
        </p:txBody>
      </p:sp>
    </p:spTree>
    <p:extLst>
      <p:ext uri="{BB962C8B-B14F-4D97-AF65-F5344CB8AC3E}">
        <p14:creationId xmlns:p14="http://schemas.microsoft.com/office/powerpoint/2010/main" val="33692406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116013" y="549275"/>
            <a:ext cx="7559675" cy="719138"/>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a:latin typeface="Arial" panose="020B0604020202020204" pitchFamily="34" charset="0"/>
                <a:cs typeface="Arial" panose="020B0604020202020204" pitchFamily="34" charset="0"/>
              </a:rPr>
              <a:t>Los Orígenes de las Políticas Públicas de Biocombustibles en Argentina (IV)</a:t>
            </a:r>
          </a:p>
        </p:txBody>
      </p:sp>
      <p:sp>
        <p:nvSpPr>
          <p:cNvPr id="3" name="Rectangle 3"/>
          <p:cNvSpPr txBox="1">
            <a:spLocks noChangeArrowheads="1"/>
          </p:cNvSpPr>
          <p:nvPr/>
        </p:nvSpPr>
        <p:spPr>
          <a:xfrm>
            <a:off x="683568" y="1628800"/>
            <a:ext cx="8064896" cy="48243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64008" indent="0" algn="just">
              <a:spcBef>
                <a:spcPts val="0"/>
              </a:spcBef>
              <a:buFont typeface="Arial" panose="020B0604020202020204" pitchFamily="34" charset="0"/>
              <a:buNone/>
            </a:pPr>
            <a:r>
              <a:rPr lang="es-AR" sz="2100" b="1" dirty="0" smtClean="0">
                <a:latin typeface="Arial" panose="020B0604020202020204" pitchFamily="34" charset="0"/>
                <a:cs typeface="Arial" panose="020B0604020202020204" pitchFamily="34" charset="0"/>
              </a:rPr>
              <a:t>	-</a:t>
            </a:r>
            <a:r>
              <a:rPr lang="es-AR" sz="2000" dirty="0" smtClean="0">
                <a:latin typeface="Arial" panose="020B0604020202020204" pitchFamily="34" charset="0"/>
                <a:cs typeface="Arial" panose="020B0604020202020204" pitchFamily="34" charset="0"/>
              </a:rPr>
              <a:t>Diversificar la oferta de combustibles, promoviendo la desconcentración de la industria de biocombustibles, a diferencia de lo que ocurre históricamente en el mercado de petróleo.</a:t>
            </a: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a:t>
            </a: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 Promover la óleo y </a:t>
            </a:r>
            <a:r>
              <a:rPr lang="es-AR" sz="2000" dirty="0" err="1" smtClean="0">
                <a:latin typeface="Arial" panose="020B0604020202020204" pitchFamily="34" charset="0"/>
                <a:cs typeface="Arial" panose="020B0604020202020204" pitchFamily="34" charset="0"/>
              </a:rPr>
              <a:t>alco</a:t>
            </a:r>
            <a:r>
              <a:rPr lang="es-AR" sz="2000" dirty="0" smtClean="0">
                <a:latin typeface="Arial" panose="020B0604020202020204" pitchFamily="34" charset="0"/>
                <a:cs typeface="Arial" panose="020B0604020202020204" pitchFamily="34" charset="0"/>
              </a:rPr>
              <a:t> química en el territorio 	argentino como complemento de la industria petroquímica.</a:t>
            </a:r>
          </a:p>
          <a:p>
            <a:pPr marL="64008" indent="0" algn="just">
              <a:buFont typeface="Arial" panose="020B0604020202020204" pitchFamily="34" charset="0"/>
              <a:buNone/>
            </a:pPr>
            <a:endParaRPr lang="es-AR" sz="2000" dirty="0" smtClean="0">
              <a:latin typeface="Arial" panose="020B0604020202020204" pitchFamily="34" charset="0"/>
              <a:cs typeface="Arial" panose="020B0604020202020204" pitchFamily="34" charset="0"/>
            </a:endParaRP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 Integrar distintas zonas del País con potencial 	agrícola, al Programa de  Biocombustibles.	</a:t>
            </a:r>
          </a:p>
          <a:p>
            <a:pPr marL="64008" indent="0" algn="just">
              <a:buFont typeface="Arial" panose="020B0604020202020204" pitchFamily="34" charset="0"/>
              <a:buNone/>
            </a:pPr>
            <a:endParaRPr lang="es-AR" sz="2000" dirty="0" smtClean="0">
              <a:latin typeface="Arial" panose="020B0604020202020204" pitchFamily="34" charset="0"/>
              <a:cs typeface="Arial" panose="020B0604020202020204" pitchFamily="34" charset="0"/>
            </a:endParaRP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 Fomentar la investigación y desarrollo en la materia.</a:t>
            </a:r>
          </a:p>
          <a:p>
            <a:pPr marL="64008" indent="0" algn="just">
              <a:lnSpc>
                <a:spcPct val="80000"/>
              </a:lnSpc>
              <a:buFont typeface="Arial" panose="020B0604020202020204" pitchFamily="34" charset="0"/>
              <a:buNone/>
            </a:pPr>
            <a:endParaRPr lang="es-AR" sz="2100" b="1" dirty="0" smtClean="0">
              <a:latin typeface="Arial" panose="020B0604020202020204" pitchFamily="34" charset="0"/>
              <a:cs typeface="Arial" panose="020B0604020202020204" pitchFamily="34" charset="0"/>
            </a:endParaRPr>
          </a:p>
          <a:p>
            <a:pPr marL="64008" indent="0" algn="just">
              <a:lnSpc>
                <a:spcPct val="80000"/>
              </a:lnSpc>
              <a:buFont typeface="Arial" panose="020B0604020202020204" pitchFamily="34" charset="0"/>
              <a:buNone/>
            </a:pPr>
            <a:r>
              <a:rPr lang="es-AR" sz="2100" b="1" dirty="0" smtClean="0">
                <a:latin typeface="Arial" panose="020B0604020202020204" pitchFamily="34" charset="0"/>
                <a:cs typeface="Arial" panose="020B0604020202020204" pitchFamily="34" charset="0"/>
              </a:rPr>
              <a:t>	</a:t>
            </a:r>
          </a:p>
          <a:p>
            <a:pPr algn="just">
              <a:lnSpc>
                <a:spcPct val="80000"/>
              </a:lnSpc>
              <a:buFont typeface="Arial" panose="020B0604020202020204" pitchFamily="34" charset="0"/>
              <a:buNone/>
            </a:pPr>
            <a:endParaRPr lang="es-AR" sz="2100" b="1" dirty="0" smtClean="0"/>
          </a:p>
        </p:txBody>
      </p:sp>
    </p:spTree>
    <p:extLst>
      <p:ext uri="{BB962C8B-B14F-4D97-AF65-F5344CB8AC3E}">
        <p14:creationId xmlns:p14="http://schemas.microsoft.com/office/powerpoint/2010/main" val="4876361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042611" y="404664"/>
            <a:ext cx="7633078" cy="863749"/>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a:latin typeface="Arial" panose="020B0604020202020204" pitchFamily="34" charset="0"/>
                <a:cs typeface="Arial" panose="020B0604020202020204" pitchFamily="34" charset="0"/>
              </a:rPr>
              <a:t>Los </a:t>
            </a:r>
            <a:r>
              <a:rPr lang="es-ES" sz="2000" b="1" u="sng" dirty="0" smtClean="0">
                <a:latin typeface="Arial" panose="020B0604020202020204" pitchFamily="34" charset="0"/>
                <a:cs typeface="Arial" panose="020B0604020202020204" pitchFamily="34" charset="0"/>
              </a:rPr>
              <a:t>Resultados </a:t>
            </a:r>
            <a:r>
              <a:rPr lang="es-ES" sz="2000" b="1" u="sng" dirty="0">
                <a:latin typeface="Arial" panose="020B0604020202020204" pitchFamily="34" charset="0"/>
                <a:cs typeface="Arial" panose="020B0604020202020204" pitchFamily="34" charset="0"/>
              </a:rPr>
              <a:t>de </a:t>
            </a:r>
            <a:r>
              <a:rPr lang="es-ES" sz="2000" b="1" u="sng" dirty="0" smtClean="0">
                <a:latin typeface="Arial" panose="020B0604020202020204" pitchFamily="34" charset="0"/>
                <a:cs typeface="Arial" panose="020B0604020202020204" pitchFamily="34" charset="0"/>
              </a:rPr>
              <a:t>estas </a:t>
            </a:r>
            <a:r>
              <a:rPr lang="es-ES" sz="2000" b="1" u="sng" dirty="0">
                <a:latin typeface="Arial" panose="020B0604020202020204" pitchFamily="34" charset="0"/>
                <a:cs typeface="Arial" panose="020B0604020202020204" pitchFamily="34" charset="0"/>
              </a:rPr>
              <a:t>Políticas Públicas</a:t>
            </a:r>
          </a:p>
        </p:txBody>
      </p:sp>
      <p:sp>
        <p:nvSpPr>
          <p:cNvPr id="3" name="Rectangle 3"/>
          <p:cNvSpPr txBox="1">
            <a:spLocks noChangeArrowheads="1"/>
          </p:cNvSpPr>
          <p:nvPr/>
        </p:nvSpPr>
        <p:spPr>
          <a:xfrm>
            <a:off x="1187624" y="1556792"/>
            <a:ext cx="7488064" cy="4896396"/>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64008" indent="0" algn="just">
              <a:lnSpc>
                <a:spcPct val="110000"/>
              </a:lnSpc>
              <a:spcBef>
                <a:spcPts val="0"/>
              </a:spcBef>
              <a:buFont typeface="Arial" panose="020B0604020202020204" pitchFamily="34" charset="0"/>
              <a:buNone/>
            </a:pPr>
            <a:r>
              <a:rPr lang="es-AR" sz="2100" b="1" dirty="0" smtClean="0">
                <a:latin typeface="Arial" panose="020B0604020202020204" pitchFamily="34" charset="0"/>
                <a:cs typeface="Arial" panose="020B0604020202020204" pitchFamily="34" charset="0"/>
              </a:rPr>
              <a:t>	- </a:t>
            </a:r>
            <a:r>
              <a:rPr lang="es-AR" sz="2200" dirty="0" smtClean="0">
                <a:latin typeface="Arial" panose="020B0604020202020204" pitchFamily="34" charset="0"/>
                <a:cs typeface="Arial" panose="020B0604020202020204" pitchFamily="34" charset="0"/>
              </a:rPr>
              <a:t>Se realizaron inversiones en plantas industriales de biodiesel y bioetanol por alrededor de US$ 2000 millones, que permiten contar hoy con una capacidad instalada de producción de 4,6 millones de toneladas de biodiesel y 1 millón de m3 de bioetanol, dos plantas de refinación de glicerina a calidad farmacopea, autogeneración y </a:t>
            </a:r>
            <a:r>
              <a:rPr lang="es-AR" sz="2200" dirty="0" err="1" smtClean="0">
                <a:latin typeface="Arial" panose="020B0604020202020204" pitchFamily="34" charset="0"/>
                <a:cs typeface="Arial" panose="020B0604020202020204" pitchFamily="34" charset="0"/>
              </a:rPr>
              <a:t>co</a:t>
            </a:r>
            <a:r>
              <a:rPr lang="es-AR" sz="2200" dirty="0" smtClean="0">
                <a:latin typeface="Arial" panose="020B0604020202020204" pitchFamily="34" charset="0"/>
                <a:cs typeface="Arial" panose="020B0604020202020204" pitchFamily="34" charset="0"/>
              </a:rPr>
              <a:t>-generación de energía eléctrica, en varias plantas, etc.</a:t>
            </a:r>
          </a:p>
          <a:p>
            <a:pPr marL="64008" indent="0" algn="just">
              <a:lnSpc>
                <a:spcPct val="110000"/>
              </a:lnSpc>
              <a:spcBef>
                <a:spcPts val="0"/>
              </a:spcBef>
              <a:buFont typeface="Arial" panose="020B0604020202020204" pitchFamily="34" charset="0"/>
              <a:buNone/>
            </a:pPr>
            <a:endParaRPr lang="es-AR" sz="2200" dirty="0" smtClean="0">
              <a:latin typeface="Arial" panose="020B0604020202020204" pitchFamily="34" charset="0"/>
              <a:cs typeface="Arial" panose="020B0604020202020204" pitchFamily="34" charset="0"/>
            </a:endParaRPr>
          </a:p>
          <a:p>
            <a:pPr marL="64008" indent="0" algn="just">
              <a:lnSpc>
                <a:spcPct val="110000"/>
              </a:lnSpc>
              <a:buFont typeface="Arial" panose="020B0604020202020204" pitchFamily="34" charset="0"/>
              <a:buNone/>
            </a:pPr>
            <a:r>
              <a:rPr lang="es-AR" sz="2200" dirty="0" smtClean="0">
                <a:latin typeface="Arial" panose="020B0604020202020204" pitchFamily="34" charset="0"/>
                <a:cs typeface="Arial" panose="020B0604020202020204" pitchFamily="34" charset="0"/>
              </a:rPr>
              <a:t>	-  Se prevé una utilización efectiva en el mercado interno para este año, de alrededor de </a:t>
            </a:r>
            <a:r>
              <a:rPr lang="es-AR" sz="2200" dirty="0" smtClean="0">
                <a:latin typeface="Arial" panose="020B0604020202020204" pitchFamily="34" charset="0"/>
                <a:cs typeface="Arial" panose="020B0604020202020204" pitchFamily="34" charset="0"/>
              </a:rPr>
              <a:t>1 millón </a:t>
            </a:r>
            <a:r>
              <a:rPr lang="es-AR" sz="2200" dirty="0" smtClean="0">
                <a:latin typeface="Arial" panose="020B0604020202020204" pitchFamily="34" charset="0"/>
                <a:cs typeface="Arial" panose="020B0604020202020204" pitchFamily="34" charset="0"/>
              </a:rPr>
              <a:t>de toneladas de biodiesel y de </a:t>
            </a:r>
            <a:r>
              <a:rPr lang="es-AR" sz="2200" dirty="0" smtClean="0">
                <a:latin typeface="Arial" panose="020B0604020202020204" pitchFamily="34" charset="0"/>
                <a:cs typeface="Arial" panose="020B0604020202020204" pitchFamily="34" charset="0"/>
              </a:rPr>
              <a:t>640.000 </a:t>
            </a:r>
            <a:r>
              <a:rPr lang="es-AR" sz="2200" dirty="0" smtClean="0">
                <a:latin typeface="Arial" panose="020B0604020202020204" pitchFamily="34" charset="0"/>
                <a:cs typeface="Arial" panose="020B0604020202020204" pitchFamily="34" charset="0"/>
              </a:rPr>
              <a:t>m3. de bioetanol, con exportaciones superiores a </a:t>
            </a:r>
            <a:r>
              <a:rPr lang="es-AR" sz="2200" dirty="0" smtClean="0">
                <a:latin typeface="Arial" panose="020B0604020202020204" pitchFamily="34" charset="0"/>
                <a:cs typeface="Arial" panose="020B0604020202020204" pitchFamily="34" charset="0"/>
              </a:rPr>
              <a:t>1,6/1,7 </a:t>
            </a:r>
            <a:r>
              <a:rPr lang="es-AR" sz="2200" dirty="0" smtClean="0">
                <a:latin typeface="Arial" panose="020B0604020202020204" pitchFamily="34" charset="0"/>
                <a:cs typeface="Arial" panose="020B0604020202020204" pitchFamily="34" charset="0"/>
              </a:rPr>
              <a:t>millones de toneladas de biodiesel, que ubican al País en la vanguardia del mercado  internacional.</a:t>
            </a:r>
          </a:p>
          <a:p>
            <a:pPr marL="64008" indent="0" algn="just">
              <a:lnSpc>
                <a:spcPct val="110000"/>
              </a:lnSpc>
              <a:buFont typeface="Arial" panose="020B0604020202020204" pitchFamily="34" charset="0"/>
              <a:buNone/>
            </a:pPr>
            <a:endParaRPr lang="es-AR" sz="2200" dirty="0" smtClean="0">
              <a:latin typeface="Arial" panose="020B0604020202020204" pitchFamily="34" charset="0"/>
              <a:cs typeface="Arial" panose="020B0604020202020204" pitchFamily="34" charset="0"/>
            </a:endParaRPr>
          </a:p>
          <a:p>
            <a:pPr marL="64008" indent="0" algn="just">
              <a:lnSpc>
                <a:spcPct val="110000"/>
              </a:lnSpc>
              <a:buFont typeface="Arial" panose="020B0604020202020204" pitchFamily="34" charset="0"/>
              <a:buNone/>
            </a:pPr>
            <a:r>
              <a:rPr lang="es-AR" sz="2200" dirty="0" smtClean="0">
                <a:latin typeface="Arial" panose="020B0604020202020204" pitchFamily="34" charset="0"/>
                <a:cs typeface="Arial" panose="020B0604020202020204" pitchFamily="34" charset="0"/>
              </a:rPr>
              <a:t>	- Se registra un tránsito rápido hacia cortes de combustibles con un contenido de 10 % de biodiesel en el gasoil en general, 20 % para  algunos segmentos de consumo y 12 % de bioetanol en las naftas.</a:t>
            </a:r>
            <a:endParaRPr lang="es-AR" sz="2200" dirty="0" smtClean="0"/>
          </a:p>
        </p:txBody>
      </p:sp>
    </p:spTree>
    <p:extLst>
      <p:ext uri="{BB962C8B-B14F-4D97-AF65-F5344CB8AC3E}">
        <p14:creationId xmlns:p14="http://schemas.microsoft.com/office/powerpoint/2010/main" val="6633267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Autofit/>
          </a:bodyPr>
          <a:lstStyle/>
          <a:p>
            <a:r>
              <a:rPr lang="es-AR" sz="2000" b="1" u="sng" dirty="0" smtClean="0">
                <a:latin typeface="Arial" panose="020B0604020202020204" pitchFamily="34" charset="0"/>
                <a:cs typeface="Arial" panose="020B0604020202020204" pitchFamily="34" charset="0"/>
              </a:rPr>
              <a:t>Evolución de la </a:t>
            </a:r>
            <a:r>
              <a:rPr lang="es-AR" sz="2000" b="1" u="sng" dirty="0" smtClean="0">
                <a:latin typeface="Arial" panose="020B0604020202020204" pitchFamily="34" charset="0"/>
                <a:cs typeface="Arial" panose="020B0604020202020204" pitchFamily="34" charset="0"/>
              </a:rPr>
              <a:t>Capacidad Instalada </a:t>
            </a:r>
            <a:r>
              <a:rPr lang="es-AR" sz="2000" b="1" u="sng" dirty="0" smtClean="0">
                <a:latin typeface="Arial" panose="020B0604020202020204" pitchFamily="34" charset="0"/>
                <a:cs typeface="Arial" panose="020B0604020202020204" pitchFamily="34" charset="0"/>
              </a:rPr>
              <a:t>y </a:t>
            </a:r>
            <a:r>
              <a:rPr lang="es-AR" sz="2000" b="1" u="sng" dirty="0" smtClean="0">
                <a:latin typeface="Arial" panose="020B0604020202020204" pitchFamily="34" charset="0"/>
                <a:cs typeface="Arial" panose="020B0604020202020204" pitchFamily="34" charset="0"/>
              </a:rPr>
              <a:t>Producción </a:t>
            </a:r>
            <a:r>
              <a:rPr lang="es-AR" sz="2000" b="1" u="sng" dirty="0" smtClean="0">
                <a:latin typeface="Arial" panose="020B0604020202020204" pitchFamily="34" charset="0"/>
                <a:cs typeface="Arial" panose="020B0604020202020204" pitchFamily="34" charset="0"/>
              </a:rPr>
              <a:t>de </a:t>
            </a:r>
            <a:r>
              <a:rPr lang="es-AR" sz="2000" b="1" u="sng" dirty="0" smtClean="0">
                <a:latin typeface="Arial" panose="020B0604020202020204" pitchFamily="34" charset="0"/>
                <a:cs typeface="Arial" panose="020B0604020202020204" pitchFamily="34" charset="0"/>
              </a:rPr>
              <a:t>Biodiesel</a:t>
            </a:r>
            <a:endParaRPr lang="es-AR" sz="2000" b="1" u="sng" dirty="0">
              <a:latin typeface="Arial" panose="020B0604020202020204" pitchFamily="34" charset="0"/>
              <a:cs typeface="Arial" panose="020B0604020202020204" pitchFamily="34" charset="0"/>
            </a:endParaRPr>
          </a:p>
        </p:txBody>
      </p:sp>
      <p:graphicFrame>
        <p:nvGraphicFramePr>
          <p:cNvPr id="6" name="5 Marcador de contenido"/>
          <p:cNvGraphicFramePr>
            <a:graphicFrameLocks noGrp="1"/>
          </p:cNvGraphicFramePr>
          <p:nvPr>
            <p:ph sz="half" idx="2"/>
            <p:extLst>
              <p:ext uri="{D42A27DB-BD31-4B8C-83A1-F6EECF244321}">
                <p14:modId xmlns:p14="http://schemas.microsoft.com/office/powerpoint/2010/main" val="975172469"/>
              </p:ext>
            </p:extLst>
          </p:nvPr>
        </p:nvGraphicFramePr>
        <p:xfrm>
          <a:off x="323526" y="4365104"/>
          <a:ext cx="3888433" cy="1656185"/>
        </p:xfrm>
        <a:graphic>
          <a:graphicData uri="http://schemas.openxmlformats.org/drawingml/2006/table">
            <a:tbl>
              <a:tblPr firstRow="1" firstCol="1" bandRow="1">
                <a:tableStyleId>{3B4B98B0-60AC-42C2-AFA5-B58CD77FA1E5}</a:tableStyleId>
              </a:tblPr>
              <a:tblGrid>
                <a:gridCol w="660299"/>
                <a:gridCol w="366834"/>
                <a:gridCol w="344466"/>
                <a:gridCol w="389200"/>
                <a:gridCol w="440200"/>
                <a:gridCol w="440200"/>
                <a:gridCol w="366834"/>
                <a:gridCol w="440200"/>
                <a:gridCol w="440200"/>
              </a:tblGrid>
              <a:tr h="348989">
                <a:tc>
                  <a:txBody>
                    <a:bodyPr/>
                    <a:lstStyle/>
                    <a:p>
                      <a:endParaRPr lang="es-AR" sz="1000" dirty="0">
                        <a:latin typeface="Arial" panose="020B0604020202020204" pitchFamily="34" charset="0"/>
                        <a:cs typeface="Arial" panose="020B0604020202020204" pitchFamily="34" charset="0"/>
                      </a:endParaRPr>
                    </a:p>
                  </a:txBody>
                  <a:tcPr/>
                </a:tc>
                <a:tc>
                  <a:txBody>
                    <a:bodyPr/>
                    <a:lstStyle/>
                    <a:p>
                      <a:pPr algn="ctr" fontAlgn="b"/>
                      <a:r>
                        <a:rPr lang="es-AR" sz="1000" u="none" strike="noStrike" dirty="0">
                          <a:effectLst/>
                          <a:latin typeface="Arial" panose="020B0604020202020204" pitchFamily="34" charset="0"/>
                          <a:cs typeface="Arial" panose="020B0604020202020204" pitchFamily="34" charset="0"/>
                        </a:rPr>
                        <a:t>2007</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2008</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2009</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2010</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2011</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a:effectLst/>
                          <a:latin typeface="Arial" panose="020B0604020202020204" pitchFamily="34" charset="0"/>
                          <a:cs typeface="Arial" panose="020B0604020202020204" pitchFamily="34" charset="0"/>
                        </a:rPr>
                        <a:t>2012</a:t>
                      </a:r>
                      <a:endParaRPr lang="es-AR" sz="10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2013</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2014</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435732">
                <a:tc>
                  <a:txBody>
                    <a:bodyPr/>
                    <a:lstStyle/>
                    <a:p>
                      <a:r>
                        <a:rPr lang="es-AR" sz="1050" dirty="0" smtClean="0"/>
                        <a:t>CARBIO</a:t>
                      </a:r>
                      <a:endParaRPr lang="es-AR" sz="1050" dirty="0"/>
                    </a:p>
                  </a:txBody>
                  <a:tcPr anchor="ctr"/>
                </a:tc>
                <a:tc>
                  <a:txBody>
                    <a:bodyPr/>
                    <a:lstStyle/>
                    <a:p>
                      <a:pPr algn="just" fontAlgn="b"/>
                      <a:r>
                        <a:rPr lang="es-AR" sz="1050" u="none" strike="noStrike" dirty="0" smtClean="0">
                          <a:effectLst/>
                        </a:rPr>
                        <a:t>0,540</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1,655</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2,065</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2,285</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2,365</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2,995</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3,295</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3,295</a:t>
                      </a:r>
                      <a:endParaRPr lang="es-AR" sz="1050" b="0" i="0" u="none" strike="noStrike" dirty="0">
                        <a:solidFill>
                          <a:srgbClr val="000000"/>
                        </a:solidFill>
                        <a:effectLst/>
                        <a:latin typeface="Calibri"/>
                      </a:endParaRPr>
                    </a:p>
                  </a:txBody>
                  <a:tcPr marL="9525" marR="9525" marT="9525" marB="0" anchor="ctr"/>
                </a:tc>
              </a:tr>
              <a:tr h="435732">
                <a:tc>
                  <a:txBody>
                    <a:bodyPr/>
                    <a:lstStyle/>
                    <a:p>
                      <a:r>
                        <a:rPr lang="es-AR" sz="1050" dirty="0" smtClean="0"/>
                        <a:t>PYMES</a:t>
                      </a:r>
                      <a:endParaRPr lang="es-AR" sz="1050" dirty="0"/>
                    </a:p>
                  </a:txBody>
                  <a:tcPr anchor="ctr"/>
                </a:tc>
                <a:tc>
                  <a:txBody>
                    <a:bodyPr/>
                    <a:lstStyle/>
                    <a:p>
                      <a:pPr algn="just" fontAlgn="b"/>
                      <a:r>
                        <a:rPr lang="es-AR" sz="1050" u="none" strike="noStrike" dirty="0" smtClean="0">
                          <a:effectLst/>
                        </a:rPr>
                        <a:t>0,239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0,239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0,239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0,440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0,569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0,631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1,095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1,256 </a:t>
                      </a:r>
                      <a:endParaRPr lang="es-AR" sz="1050" b="0" i="0" u="none" strike="noStrike" dirty="0">
                        <a:solidFill>
                          <a:srgbClr val="000000"/>
                        </a:solidFill>
                        <a:effectLst/>
                        <a:latin typeface="Calibri"/>
                      </a:endParaRPr>
                    </a:p>
                  </a:txBody>
                  <a:tcPr marL="9525" marR="9525" marT="9525" marB="0" anchor="ctr"/>
                </a:tc>
              </a:tr>
              <a:tr h="435732">
                <a:tc>
                  <a:txBody>
                    <a:bodyPr/>
                    <a:lstStyle/>
                    <a:p>
                      <a:r>
                        <a:rPr lang="es-AR" sz="1050" dirty="0" smtClean="0"/>
                        <a:t>TOTAL</a:t>
                      </a:r>
                      <a:endParaRPr lang="es-AR" sz="1050" dirty="0"/>
                    </a:p>
                  </a:txBody>
                  <a:tcPr anchor="ctr"/>
                </a:tc>
                <a:tc>
                  <a:txBody>
                    <a:bodyPr/>
                    <a:lstStyle/>
                    <a:p>
                      <a:pPr algn="just" fontAlgn="b"/>
                      <a:r>
                        <a:rPr lang="es-AR" sz="1050" u="none" strike="noStrike" dirty="0" smtClean="0">
                          <a:effectLst/>
                        </a:rPr>
                        <a:t>0,779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1,894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2,304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2,725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2,934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3,626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4,390 </a:t>
                      </a:r>
                      <a:endParaRPr lang="es-AR" sz="1050" b="0" i="0" u="none" strike="noStrike" dirty="0">
                        <a:solidFill>
                          <a:srgbClr val="000000"/>
                        </a:solidFill>
                        <a:effectLst/>
                        <a:latin typeface="Calibri"/>
                      </a:endParaRPr>
                    </a:p>
                  </a:txBody>
                  <a:tcPr marL="9525" marR="9525" marT="9525" marB="0" anchor="ctr"/>
                </a:tc>
                <a:tc>
                  <a:txBody>
                    <a:bodyPr/>
                    <a:lstStyle/>
                    <a:p>
                      <a:pPr algn="just" fontAlgn="b"/>
                      <a:r>
                        <a:rPr lang="es-AR" sz="1050" u="none" strike="noStrike" dirty="0" smtClean="0">
                          <a:effectLst/>
                        </a:rPr>
                        <a:t>4,551 </a:t>
                      </a:r>
                      <a:endParaRPr lang="es-AR" sz="1050" b="0" i="0" u="none" strike="noStrike" dirty="0">
                        <a:solidFill>
                          <a:srgbClr val="000000"/>
                        </a:solidFill>
                        <a:effectLst/>
                        <a:latin typeface="Calibri"/>
                      </a:endParaRPr>
                    </a:p>
                  </a:txBody>
                  <a:tcPr marL="9525" marR="9525" marT="9525" marB="0" anchor="ctr"/>
                </a:tc>
              </a:tr>
            </a:tbl>
          </a:graphicData>
        </a:graphic>
      </p:graphicFrame>
      <p:graphicFrame>
        <p:nvGraphicFramePr>
          <p:cNvPr id="5" name="1 Gráfico"/>
          <p:cNvGraphicFramePr>
            <a:graphicFrameLocks noGrp="1"/>
          </p:cNvGraphicFramePr>
          <p:nvPr>
            <p:ph sz="half" idx="1"/>
            <p:extLst>
              <p:ext uri="{D42A27DB-BD31-4B8C-83A1-F6EECF244321}">
                <p14:modId xmlns:p14="http://schemas.microsoft.com/office/powerpoint/2010/main" val="1216294102"/>
              </p:ext>
            </p:extLst>
          </p:nvPr>
        </p:nvGraphicFramePr>
        <p:xfrm>
          <a:off x="179512" y="1052736"/>
          <a:ext cx="3888432" cy="2880320"/>
        </p:xfrm>
        <a:graphic>
          <a:graphicData uri="http://schemas.openxmlformats.org/drawingml/2006/chart">
            <c:chart xmlns:c="http://schemas.openxmlformats.org/drawingml/2006/chart" xmlns:r="http://schemas.openxmlformats.org/officeDocument/2006/relationships" r:id="rId2"/>
          </a:graphicData>
        </a:graphic>
      </p:graphicFrame>
      <p:sp>
        <p:nvSpPr>
          <p:cNvPr id="7" name="6 CuadroTexto"/>
          <p:cNvSpPr txBox="1"/>
          <p:nvPr/>
        </p:nvSpPr>
        <p:spPr>
          <a:xfrm>
            <a:off x="395535" y="6098812"/>
            <a:ext cx="3033203" cy="184666"/>
          </a:xfrm>
          <a:prstGeom prst="rect">
            <a:avLst/>
          </a:prstGeom>
          <a:noFill/>
        </p:spPr>
        <p:txBody>
          <a:bodyPr wrap="none" rtlCol="0">
            <a:spAutoFit/>
          </a:bodyPr>
          <a:lstStyle/>
          <a:p>
            <a:r>
              <a:rPr lang="es-AR" sz="600" i="1" dirty="0" smtClean="0"/>
              <a:t>Capacidad expresada en millones de ton/año al 31/12 de cada año; excepto 2014 al 30/06.</a:t>
            </a:r>
            <a:endParaRPr lang="es-AR" sz="600" i="1" dirty="0"/>
          </a:p>
        </p:txBody>
      </p:sp>
      <p:graphicFrame>
        <p:nvGraphicFramePr>
          <p:cNvPr id="10" name="9 Tabla"/>
          <p:cNvGraphicFramePr>
            <a:graphicFrameLocks noGrp="1"/>
          </p:cNvGraphicFramePr>
          <p:nvPr>
            <p:extLst>
              <p:ext uri="{D42A27DB-BD31-4B8C-83A1-F6EECF244321}">
                <p14:modId xmlns:p14="http://schemas.microsoft.com/office/powerpoint/2010/main" val="3305667306"/>
              </p:ext>
            </p:extLst>
          </p:nvPr>
        </p:nvGraphicFramePr>
        <p:xfrm>
          <a:off x="4644009" y="4365103"/>
          <a:ext cx="4392489" cy="1656185"/>
        </p:xfrm>
        <a:graphic>
          <a:graphicData uri="http://schemas.openxmlformats.org/drawingml/2006/table">
            <a:tbl>
              <a:tblPr firstRow="1" firstCol="1" bandRow="1">
                <a:tableStyleId>{3B4B98B0-60AC-42C2-AFA5-B58CD77FA1E5}</a:tableStyleId>
              </a:tblPr>
              <a:tblGrid>
                <a:gridCol w="745894"/>
                <a:gridCol w="414386"/>
                <a:gridCol w="389119"/>
                <a:gridCol w="439652"/>
                <a:gridCol w="497263"/>
                <a:gridCol w="497263"/>
                <a:gridCol w="414386"/>
                <a:gridCol w="497263"/>
                <a:gridCol w="497263"/>
              </a:tblGrid>
              <a:tr h="305330">
                <a:tc>
                  <a:txBody>
                    <a:bodyPr/>
                    <a:lstStyle/>
                    <a:p>
                      <a:endParaRPr lang="es-AR" sz="1000" dirty="0">
                        <a:latin typeface="Arial" panose="020B0604020202020204" pitchFamily="34" charset="0"/>
                        <a:cs typeface="Arial" panose="020B0604020202020204" pitchFamily="34" charset="0"/>
                      </a:endParaRPr>
                    </a:p>
                  </a:txBody>
                  <a:tcPr/>
                </a:tc>
                <a:tc>
                  <a:txBody>
                    <a:bodyPr/>
                    <a:lstStyle/>
                    <a:p>
                      <a:pPr algn="ctr" fontAlgn="b"/>
                      <a:r>
                        <a:rPr lang="es-AR" sz="1000" u="none" strike="noStrike" dirty="0">
                          <a:effectLst/>
                          <a:latin typeface="Arial" panose="020B0604020202020204" pitchFamily="34" charset="0"/>
                          <a:cs typeface="Arial" panose="020B0604020202020204" pitchFamily="34" charset="0"/>
                        </a:rPr>
                        <a:t>2007</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2008</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2009</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2010</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2011</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2012</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2013</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s-AR" sz="1000" u="none" strike="noStrike" dirty="0">
                          <a:effectLst/>
                          <a:latin typeface="Arial" panose="020B0604020202020204" pitchFamily="34" charset="0"/>
                          <a:cs typeface="Arial" panose="020B0604020202020204" pitchFamily="34" charset="0"/>
                        </a:rPr>
                        <a:t>2014</a:t>
                      </a:r>
                      <a:endParaRPr lang="es-AR" sz="1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450285">
                <a:tc>
                  <a:txBody>
                    <a:bodyPr/>
                    <a:lstStyle/>
                    <a:p>
                      <a:r>
                        <a:rPr lang="es-AR" sz="1050" dirty="0" smtClean="0"/>
                        <a:t>CARBIO</a:t>
                      </a:r>
                      <a:endParaRPr lang="es-AR" sz="1050" dirty="0"/>
                    </a:p>
                  </a:txBody>
                  <a:tcPr anchor="ctr"/>
                </a:tc>
                <a:tc>
                  <a:txBody>
                    <a:bodyPr/>
                    <a:lstStyle/>
                    <a:p>
                      <a:pPr algn="r" fontAlgn="b"/>
                      <a:r>
                        <a:rPr lang="es-AR" sz="1100" b="0" i="0" u="none" strike="noStrike" dirty="0">
                          <a:solidFill>
                            <a:srgbClr val="000000"/>
                          </a:solidFill>
                          <a:effectLst/>
                          <a:latin typeface="Calibri"/>
                        </a:rPr>
                        <a:t>0,168</a:t>
                      </a:r>
                    </a:p>
                  </a:txBody>
                  <a:tcPr marL="9525" marR="9525" marT="9525" marB="0" anchor="ctr"/>
                </a:tc>
                <a:tc>
                  <a:txBody>
                    <a:bodyPr/>
                    <a:lstStyle/>
                    <a:p>
                      <a:pPr algn="r" fontAlgn="b"/>
                      <a:r>
                        <a:rPr lang="es-AR" sz="1100" b="0" i="0" u="none" strike="noStrike" dirty="0">
                          <a:solidFill>
                            <a:srgbClr val="000000"/>
                          </a:solidFill>
                          <a:effectLst/>
                          <a:latin typeface="Calibri"/>
                        </a:rPr>
                        <a:t>0,712</a:t>
                      </a:r>
                    </a:p>
                  </a:txBody>
                  <a:tcPr marL="9525" marR="9525" marT="9525" marB="0" anchor="ctr"/>
                </a:tc>
                <a:tc>
                  <a:txBody>
                    <a:bodyPr/>
                    <a:lstStyle/>
                    <a:p>
                      <a:pPr algn="r" fontAlgn="b"/>
                      <a:r>
                        <a:rPr lang="es-AR" sz="1100" b="0" i="0" u="none" strike="noStrike" dirty="0">
                          <a:solidFill>
                            <a:srgbClr val="000000"/>
                          </a:solidFill>
                          <a:effectLst/>
                          <a:latin typeface="Calibri"/>
                        </a:rPr>
                        <a:t>1,179</a:t>
                      </a:r>
                    </a:p>
                  </a:txBody>
                  <a:tcPr marL="9525" marR="9525" marT="9525" marB="0" anchor="ctr"/>
                </a:tc>
                <a:tc>
                  <a:txBody>
                    <a:bodyPr/>
                    <a:lstStyle/>
                    <a:p>
                      <a:pPr algn="r" fontAlgn="b"/>
                      <a:r>
                        <a:rPr lang="es-AR" sz="1100" b="0" i="0" u="none" strike="noStrike" dirty="0">
                          <a:solidFill>
                            <a:srgbClr val="000000"/>
                          </a:solidFill>
                          <a:effectLst/>
                          <a:latin typeface="Calibri"/>
                        </a:rPr>
                        <a:t>1,687</a:t>
                      </a:r>
                    </a:p>
                  </a:txBody>
                  <a:tcPr marL="9525" marR="9525" marT="9525" marB="0" anchor="ctr"/>
                </a:tc>
                <a:tc>
                  <a:txBody>
                    <a:bodyPr/>
                    <a:lstStyle/>
                    <a:p>
                      <a:pPr algn="r" fontAlgn="b"/>
                      <a:r>
                        <a:rPr lang="es-AR" sz="1100" b="0" i="0" u="none" strike="noStrike" dirty="0">
                          <a:solidFill>
                            <a:srgbClr val="000000"/>
                          </a:solidFill>
                          <a:effectLst/>
                          <a:latin typeface="Calibri"/>
                        </a:rPr>
                        <a:t>2,179</a:t>
                      </a:r>
                    </a:p>
                  </a:txBody>
                  <a:tcPr marL="9525" marR="9525" marT="9525" marB="0" anchor="ctr"/>
                </a:tc>
                <a:tc>
                  <a:txBody>
                    <a:bodyPr/>
                    <a:lstStyle/>
                    <a:p>
                      <a:pPr algn="r" fontAlgn="b"/>
                      <a:r>
                        <a:rPr lang="es-AR" sz="1100" b="0" i="0" u="none" strike="noStrike">
                          <a:solidFill>
                            <a:srgbClr val="000000"/>
                          </a:solidFill>
                          <a:effectLst/>
                          <a:latin typeface="Calibri"/>
                        </a:rPr>
                        <a:t>2,096</a:t>
                      </a:r>
                    </a:p>
                  </a:txBody>
                  <a:tcPr marL="9525" marR="9525" marT="9525" marB="0" anchor="ctr"/>
                </a:tc>
                <a:tc>
                  <a:txBody>
                    <a:bodyPr/>
                    <a:lstStyle/>
                    <a:p>
                      <a:pPr algn="r" fontAlgn="b"/>
                      <a:r>
                        <a:rPr lang="es-AR" sz="1100" b="0" i="0" u="none" strike="noStrike">
                          <a:solidFill>
                            <a:srgbClr val="000000"/>
                          </a:solidFill>
                          <a:effectLst/>
                          <a:latin typeface="Calibri"/>
                        </a:rPr>
                        <a:t>1,769</a:t>
                      </a:r>
                    </a:p>
                  </a:txBody>
                  <a:tcPr marL="9525" marR="9525" marT="9525" marB="0" anchor="ctr"/>
                </a:tc>
                <a:tc>
                  <a:txBody>
                    <a:bodyPr/>
                    <a:lstStyle/>
                    <a:p>
                      <a:pPr algn="r" fontAlgn="b"/>
                      <a:r>
                        <a:rPr lang="es-AR" sz="1100" b="0" i="0" u="none" strike="noStrike" dirty="0">
                          <a:solidFill>
                            <a:srgbClr val="000000"/>
                          </a:solidFill>
                          <a:effectLst/>
                          <a:latin typeface="Calibri"/>
                        </a:rPr>
                        <a:t>1,422</a:t>
                      </a:r>
                    </a:p>
                  </a:txBody>
                  <a:tcPr marL="9525" marR="9525" marT="9525" marB="0" anchor="ctr"/>
                </a:tc>
              </a:tr>
              <a:tr h="450285">
                <a:tc>
                  <a:txBody>
                    <a:bodyPr/>
                    <a:lstStyle/>
                    <a:p>
                      <a:r>
                        <a:rPr lang="es-AR" sz="1050" dirty="0" smtClean="0"/>
                        <a:t>PYMES</a:t>
                      </a:r>
                      <a:endParaRPr lang="es-AR" sz="1050" dirty="0"/>
                    </a:p>
                  </a:txBody>
                  <a:tcPr anchor="ctr"/>
                </a:tc>
                <a:tc>
                  <a:txBody>
                    <a:bodyPr/>
                    <a:lstStyle/>
                    <a:p>
                      <a:pPr algn="l" fontAlgn="b"/>
                      <a:endParaRPr lang="es-AR" sz="1100" b="0" i="0" u="none" strike="noStrike" dirty="0">
                        <a:solidFill>
                          <a:srgbClr val="000000"/>
                        </a:solidFill>
                        <a:effectLst/>
                        <a:latin typeface="Calibri"/>
                      </a:endParaRPr>
                    </a:p>
                  </a:txBody>
                  <a:tcPr marL="9525" marR="9525" marT="9525" marB="0" anchor="ctr"/>
                </a:tc>
                <a:tc>
                  <a:txBody>
                    <a:bodyPr/>
                    <a:lstStyle/>
                    <a:p>
                      <a:pPr algn="l" fontAlgn="b"/>
                      <a:endParaRPr lang="es-AR" sz="1100" b="0" i="0" u="none" strike="noStrike" dirty="0">
                        <a:solidFill>
                          <a:srgbClr val="000000"/>
                        </a:solidFill>
                        <a:effectLst/>
                        <a:latin typeface="Calibri"/>
                      </a:endParaRPr>
                    </a:p>
                  </a:txBody>
                  <a:tcPr marL="9525" marR="9525" marT="9525" marB="0" anchor="ctr"/>
                </a:tc>
                <a:tc>
                  <a:txBody>
                    <a:bodyPr/>
                    <a:lstStyle/>
                    <a:p>
                      <a:pPr algn="l" fontAlgn="b"/>
                      <a:endParaRPr lang="es-AR" sz="1100" b="0" i="0" u="none" strike="noStrike" dirty="0">
                        <a:solidFill>
                          <a:srgbClr val="000000"/>
                        </a:solidFill>
                        <a:effectLst/>
                        <a:latin typeface="Calibri"/>
                      </a:endParaRPr>
                    </a:p>
                  </a:txBody>
                  <a:tcPr marL="9525" marR="9525" marT="9525" marB="0" anchor="ctr"/>
                </a:tc>
                <a:tc>
                  <a:txBody>
                    <a:bodyPr/>
                    <a:lstStyle/>
                    <a:p>
                      <a:pPr algn="r" fontAlgn="b"/>
                      <a:r>
                        <a:rPr lang="es-AR" sz="1100" b="0" i="0" u="none" strike="noStrike" dirty="0">
                          <a:solidFill>
                            <a:srgbClr val="000000"/>
                          </a:solidFill>
                          <a:effectLst/>
                          <a:latin typeface="Calibri"/>
                        </a:rPr>
                        <a:t>0,128</a:t>
                      </a:r>
                    </a:p>
                  </a:txBody>
                  <a:tcPr marL="9525" marR="9525" marT="9525" marB="0" anchor="ctr"/>
                </a:tc>
                <a:tc>
                  <a:txBody>
                    <a:bodyPr/>
                    <a:lstStyle/>
                    <a:p>
                      <a:pPr algn="r" fontAlgn="b"/>
                      <a:r>
                        <a:rPr lang="es-AR" sz="1100" b="0" i="0" u="none" strike="noStrike" dirty="0">
                          <a:solidFill>
                            <a:srgbClr val="000000"/>
                          </a:solidFill>
                          <a:effectLst/>
                          <a:latin typeface="Calibri"/>
                        </a:rPr>
                        <a:t>0,248</a:t>
                      </a:r>
                    </a:p>
                  </a:txBody>
                  <a:tcPr marL="9525" marR="9525" marT="9525" marB="0" anchor="ctr"/>
                </a:tc>
                <a:tc>
                  <a:txBody>
                    <a:bodyPr/>
                    <a:lstStyle/>
                    <a:p>
                      <a:pPr algn="r" fontAlgn="b"/>
                      <a:r>
                        <a:rPr lang="es-AR" sz="1100" b="0" i="0" u="none" strike="noStrike">
                          <a:solidFill>
                            <a:srgbClr val="000000"/>
                          </a:solidFill>
                          <a:effectLst/>
                          <a:latin typeface="Calibri"/>
                        </a:rPr>
                        <a:t>0,359</a:t>
                      </a:r>
                    </a:p>
                  </a:txBody>
                  <a:tcPr marL="9525" marR="9525" marT="9525" marB="0" anchor="ctr"/>
                </a:tc>
                <a:tc>
                  <a:txBody>
                    <a:bodyPr/>
                    <a:lstStyle/>
                    <a:p>
                      <a:pPr algn="r" fontAlgn="b"/>
                      <a:r>
                        <a:rPr lang="es-AR" sz="1100" b="0" i="0" u="none" strike="noStrike">
                          <a:solidFill>
                            <a:srgbClr val="000000"/>
                          </a:solidFill>
                          <a:effectLst/>
                          <a:latin typeface="Calibri"/>
                        </a:rPr>
                        <a:t>0,228</a:t>
                      </a:r>
                    </a:p>
                  </a:txBody>
                  <a:tcPr marL="9525" marR="9525" marT="9525" marB="0" anchor="ctr"/>
                </a:tc>
                <a:tc>
                  <a:txBody>
                    <a:bodyPr/>
                    <a:lstStyle/>
                    <a:p>
                      <a:pPr algn="r" fontAlgn="b"/>
                      <a:r>
                        <a:rPr lang="es-AR" sz="1100" b="0" i="0" u="none" strike="noStrike" dirty="0">
                          <a:solidFill>
                            <a:srgbClr val="000000"/>
                          </a:solidFill>
                          <a:effectLst/>
                          <a:latin typeface="Calibri"/>
                        </a:rPr>
                        <a:t>0,610</a:t>
                      </a:r>
                    </a:p>
                  </a:txBody>
                  <a:tcPr marL="9525" marR="9525" marT="9525" marB="0" anchor="ctr"/>
                </a:tc>
              </a:tr>
              <a:tr h="450285">
                <a:tc>
                  <a:txBody>
                    <a:bodyPr/>
                    <a:lstStyle/>
                    <a:p>
                      <a:r>
                        <a:rPr lang="es-AR" sz="1050" dirty="0" smtClean="0"/>
                        <a:t>TOTAL</a:t>
                      </a:r>
                      <a:endParaRPr lang="es-AR" sz="1050" dirty="0"/>
                    </a:p>
                  </a:txBody>
                  <a:tcPr anchor="ctr"/>
                </a:tc>
                <a:tc>
                  <a:txBody>
                    <a:bodyPr/>
                    <a:lstStyle/>
                    <a:p>
                      <a:pPr algn="r" fontAlgn="b"/>
                      <a:r>
                        <a:rPr lang="es-AR" sz="1100" b="0" i="0" u="none" strike="noStrike">
                          <a:solidFill>
                            <a:srgbClr val="000000"/>
                          </a:solidFill>
                          <a:effectLst/>
                          <a:latin typeface="Calibri"/>
                        </a:rPr>
                        <a:t>0,168</a:t>
                      </a:r>
                    </a:p>
                  </a:txBody>
                  <a:tcPr marL="9525" marR="9525" marT="9525" marB="0" anchor="ctr"/>
                </a:tc>
                <a:tc>
                  <a:txBody>
                    <a:bodyPr/>
                    <a:lstStyle/>
                    <a:p>
                      <a:pPr algn="r" fontAlgn="b"/>
                      <a:r>
                        <a:rPr lang="es-AR" sz="1100" b="0" i="0" u="none" strike="noStrike">
                          <a:solidFill>
                            <a:srgbClr val="000000"/>
                          </a:solidFill>
                          <a:effectLst/>
                          <a:latin typeface="Calibri"/>
                        </a:rPr>
                        <a:t>0,712</a:t>
                      </a:r>
                    </a:p>
                  </a:txBody>
                  <a:tcPr marL="9525" marR="9525" marT="9525" marB="0" anchor="ctr"/>
                </a:tc>
                <a:tc>
                  <a:txBody>
                    <a:bodyPr/>
                    <a:lstStyle/>
                    <a:p>
                      <a:pPr algn="r" fontAlgn="b"/>
                      <a:r>
                        <a:rPr lang="es-AR" sz="1100" b="0" i="0" u="none" strike="noStrike">
                          <a:solidFill>
                            <a:srgbClr val="000000"/>
                          </a:solidFill>
                          <a:effectLst/>
                          <a:latin typeface="Calibri"/>
                        </a:rPr>
                        <a:t>1,179</a:t>
                      </a:r>
                    </a:p>
                  </a:txBody>
                  <a:tcPr marL="9525" marR="9525" marT="9525" marB="0" anchor="ctr"/>
                </a:tc>
                <a:tc>
                  <a:txBody>
                    <a:bodyPr/>
                    <a:lstStyle/>
                    <a:p>
                      <a:pPr algn="r" fontAlgn="b"/>
                      <a:r>
                        <a:rPr lang="es-AR" sz="1100" b="0" i="0" u="none" strike="noStrike">
                          <a:solidFill>
                            <a:srgbClr val="000000"/>
                          </a:solidFill>
                          <a:effectLst/>
                          <a:latin typeface="Calibri"/>
                        </a:rPr>
                        <a:t>1,815</a:t>
                      </a:r>
                    </a:p>
                  </a:txBody>
                  <a:tcPr marL="9525" marR="9525" marT="9525" marB="0" anchor="ctr"/>
                </a:tc>
                <a:tc>
                  <a:txBody>
                    <a:bodyPr/>
                    <a:lstStyle/>
                    <a:p>
                      <a:pPr algn="r" fontAlgn="b"/>
                      <a:r>
                        <a:rPr lang="es-AR" sz="1100" b="0" i="0" u="none" strike="noStrike" dirty="0">
                          <a:solidFill>
                            <a:srgbClr val="000000"/>
                          </a:solidFill>
                          <a:effectLst/>
                          <a:latin typeface="Calibri"/>
                        </a:rPr>
                        <a:t>2,427</a:t>
                      </a:r>
                    </a:p>
                  </a:txBody>
                  <a:tcPr marL="9525" marR="9525" marT="9525" marB="0" anchor="ctr"/>
                </a:tc>
                <a:tc>
                  <a:txBody>
                    <a:bodyPr/>
                    <a:lstStyle/>
                    <a:p>
                      <a:pPr algn="r" fontAlgn="b"/>
                      <a:r>
                        <a:rPr lang="es-AR" sz="1100" b="0" i="0" u="none" strike="noStrike" dirty="0">
                          <a:solidFill>
                            <a:srgbClr val="000000"/>
                          </a:solidFill>
                          <a:effectLst/>
                          <a:latin typeface="Calibri"/>
                        </a:rPr>
                        <a:t>2,455</a:t>
                      </a:r>
                    </a:p>
                  </a:txBody>
                  <a:tcPr marL="9525" marR="9525" marT="9525" marB="0" anchor="ctr"/>
                </a:tc>
                <a:tc>
                  <a:txBody>
                    <a:bodyPr/>
                    <a:lstStyle/>
                    <a:p>
                      <a:pPr algn="r" fontAlgn="b"/>
                      <a:r>
                        <a:rPr lang="es-AR" sz="1100" b="0" i="0" u="none" strike="noStrike" dirty="0">
                          <a:solidFill>
                            <a:srgbClr val="000000"/>
                          </a:solidFill>
                          <a:effectLst/>
                          <a:latin typeface="Calibri"/>
                        </a:rPr>
                        <a:t>1,997</a:t>
                      </a:r>
                    </a:p>
                  </a:txBody>
                  <a:tcPr marL="9525" marR="9525" marT="9525" marB="0" anchor="ctr"/>
                </a:tc>
                <a:tc>
                  <a:txBody>
                    <a:bodyPr/>
                    <a:lstStyle/>
                    <a:p>
                      <a:pPr algn="r" fontAlgn="b"/>
                      <a:r>
                        <a:rPr lang="es-AR" sz="1100" b="0" i="0" u="none" strike="noStrike" dirty="0">
                          <a:solidFill>
                            <a:srgbClr val="000000"/>
                          </a:solidFill>
                          <a:effectLst/>
                          <a:latin typeface="Calibri"/>
                        </a:rPr>
                        <a:t>2,032</a:t>
                      </a:r>
                    </a:p>
                  </a:txBody>
                  <a:tcPr marL="9525" marR="9525" marT="9525" marB="0" anchor="ctr"/>
                </a:tc>
              </a:tr>
            </a:tbl>
          </a:graphicData>
        </a:graphic>
      </p:graphicFrame>
      <p:sp>
        <p:nvSpPr>
          <p:cNvPr id="11" name="10 CuadroTexto"/>
          <p:cNvSpPr txBox="1"/>
          <p:nvPr/>
        </p:nvSpPr>
        <p:spPr>
          <a:xfrm>
            <a:off x="4644008" y="6100299"/>
            <a:ext cx="2218877" cy="184666"/>
          </a:xfrm>
          <a:prstGeom prst="rect">
            <a:avLst/>
          </a:prstGeom>
          <a:noFill/>
        </p:spPr>
        <p:txBody>
          <a:bodyPr wrap="none" rtlCol="0">
            <a:spAutoFit/>
          </a:bodyPr>
          <a:lstStyle/>
          <a:p>
            <a:r>
              <a:rPr lang="es-AR" sz="600" i="1" dirty="0" smtClean="0"/>
              <a:t>Producción expresada en millones de ton/año.; 2014 proyectada.</a:t>
            </a:r>
            <a:endParaRPr lang="es-AR" sz="600" i="1" dirty="0"/>
          </a:p>
        </p:txBody>
      </p:sp>
      <p:graphicFrame>
        <p:nvGraphicFramePr>
          <p:cNvPr id="12" name="3 Gráfico"/>
          <p:cNvGraphicFramePr>
            <a:graphicFrameLocks/>
          </p:cNvGraphicFramePr>
          <p:nvPr>
            <p:extLst>
              <p:ext uri="{D42A27DB-BD31-4B8C-83A1-F6EECF244321}">
                <p14:modId xmlns:p14="http://schemas.microsoft.com/office/powerpoint/2010/main" val="2208673961"/>
              </p:ext>
            </p:extLst>
          </p:nvPr>
        </p:nvGraphicFramePr>
        <p:xfrm>
          <a:off x="4283968" y="1052736"/>
          <a:ext cx="4644008" cy="28803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635723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a:latin typeface="Arial" panose="020B0604020202020204" pitchFamily="34" charset="0"/>
                <a:cs typeface="Arial" panose="020B0604020202020204" pitchFamily="34" charset="0"/>
              </a:rPr>
              <a:t>Capacidad de </a:t>
            </a:r>
            <a:r>
              <a:rPr lang="es-AR" sz="2000" b="1" u="sng" dirty="0" smtClean="0">
                <a:latin typeface="Arial" panose="020B0604020202020204" pitchFamily="34" charset="0"/>
                <a:cs typeface="Arial" panose="020B0604020202020204" pitchFamily="34" charset="0"/>
              </a:rPr>
              <a:t>Producción </a:t>
            </a:r>
            <a:r>
              <a:rPr lang="es-AR" sz="2000" b="1" u="sng" dirty="0">
                <a:latin typeface="Arial" panose="020B0604020202020204" pitchFamily="34" charset="0"/>
                <a:cs typeface="Arial" panose="020B0604020202020204" pitchFamily="34" charset="0"/>
              </a:rPr>
              <a:t>por </a:t>
            </a:r>
            <a:r>
              <a:rPr lang="es-AR" sz="2000" b="1" u="sng" dirty="0" smtClean="0">
                <a:latin typeface="Arial" panose="020B0604020202020204" pitchFamily="34" charset="0"/>
                <a:cs typeface="Arial" panose="020B0604020202020204" pitchFamily="34" charset="0"/>
              </a:rPr>
              <a:t>Cámara</a:t>
            </a:r>
            <a:endParaRPr lang="es-AR" sz="2000" b="1" u="sng" dirty="0">
              <a:latin typeface="Arial" panose="020B0604020202020204" pitchFamily="34" charset="0"/>
              <a:cs typeface="Arial" panose="020B0604020202020204" pitchFamily="34" charset="0"/>
            </a:endParaRPr>
          </a:p>
        </p:txBody>
      </p:sp>
      <p:graphicFrame>
        <p:nvGraphicFramePr>
          <p:cNvPr id="5" name="4 Marcador de contenido"/>
          <p:cNvGraphicFramePr>
            <a:graphicFrameLocks noGrp="1"/>
          </p:cNvGraphicFramePr>
          <p:nvPr>
            <p:ph sz="half" idx="1"/>
            <p:extLst>
              <p:ext uri="{D42A27DB-BD31-4B8C-83A1-F6EECF244321}">
                <p14:modId xmlns:p14="http://schemas.microsoft.com/office/powerpoint/2010/main" val="2712776920"/>
              </p:ext>
            </p:extLst>
          </p:nvPr>
        </p:nvGraphicFramePr>
        <p:xfrm>
          <a:off x="467544" y="2060848"/>
          <a:ext cx="4038600" cy="2966720"/>
        </p:xfrm>
        <a:graphic>
          <a:graphicData uri="http://schemas.openxmlformats.org/drawingml/2006/table">
            <a:tbl>
              <a:tblPr firstRow="1" firstCol="1" lastRow="1">
                <a:tableStyleId>{3B4B98B0-60AC-42C2-AFA5-B58CD77FA1E5}</a:tableStyleId>
              </a:tblPr>
              <a:tblGrid>
                <a:gridCol w="2019300"/>
                <a:gridCol w="2019300"/>
              </a:tblGrid>
              <a:tr h="370840">
                <a:tc>
                  <a:txBody>
                    <a:bodyPr/>
                    <a:lstStyle/>
                    <a:p>
                      <a:r>
                        <a:rPr lang="es-AR" sz="1600" dirty="0" smtClean="0"/>
                        <a:t>CÁMARA</a:t>
                      </a:r>
                      <a:endParaRPr lang="es-AR" sz="1600" dirty="0"/>
                    </a:p>
                  </a:txBody>
                  <a:tcPr/>
                </a:tc>
                <a:tc>
                  <a:txBody>
                    <a:bodyPr/>
                    <a:lstStyle/>
                    <a:p>
                      <a:r>
                        <a:rPr lang="es-AR" sz="1600" dirty="0" smtClean="0"/>
                        <a:t>CAPACIDAD</a:t>
                      </a:r>
                      <a:r>
                        <a:rPr lang="es-AR" sz="1600" baseline="0" dirty="0" smtClean="0"/>
                        <a:t> TOTAL</a:t>
                      </a:r>
                      <a:endParaRPr lang="es-AR" sz="1600" dirty="0"/>
                    </a:p>
                  </a:txBody>
                  <a:tcPr/>
                </a:tc>
              </a:tr>
              <a:tr h="370840">
                <a:tc>
                  <a:txBody>
                    <a:bodyPr/>
                    <a:lstStyle/>
                    <a:p>
                      <a:r>
                        <a:rPr lang="es-AR" sz="1600" dirty="0" smtClean="0"/>
                        <a:t>CARBIO</a:t>
                      </a:r>
                      <a:endParaRPr lang="es-AR" sz="1600" dirty="0"/>
                    </a:p>
                  </a:txBody>
                  <a:tcPr/>
                </a:tc>
                <a:tc>
                  <a:txBody>
                    <a:bodyPr/>
                    <a:lstStyle/>
                    <a:p>
                      <a:r>
                        <a:rPr lang="es-AR" sz="1600" dirty="0" smtClean="0"/>
                        <a:t>3.295.000</a:t>
                      </a:r>
                    </a:p>
                  </a:txBody>
                  <a:tcPr/>
                </a:tc>
              </a:tr>
              <a:tr h="370840">
                <a:tc>
                  <a:txBody>
                    <a:bodyPr/>
                    <a:lstStyle/>
                    <a:p>
                      <a:r>
                        <a:rPr lang="es-AR" sz="1600" dirty="0" smtClean="0"/>
                        <a:t>CEPREB</a:t>
                      </a:r>
                      <a:endParaRPr lang="es-AR" sz="1600" dirty="0"/>
                    </a:p>
                  </a:txBody>
                  <a:tcPr/>
                </a:tc>
                <a:tc>
                  <a:txBody>
                    <a:bodyPr/>
                    <a:lstStyle/>
                    <a:p>
                      <a:r>
                        <a:rPr lang="es-AR" sz="1600" dirty="0" smtClean="0"/>
                        <a:t>779.489</a:t>
                      </a:r>
                      <a:endParaRPr lang="es-AR" sz="1600" dirty="0"/>
                    </a:p>
                  </a:txBody>
                  <a:tcPr/>
                </a:tc>
              </a:tr>
              <a:tr h="370840">
                <a:tc>
                  <a:txBody>
                    <a:bodyPr/>
                    <a:lstStyle/>
                    <a:p>
                      <a:r>
                        <a:rPr lang="es-AR" sz="1600" dirty="0" smtClean="0"/>
                        <a:t>INDEPENDIENTES</a:t>
                      </a:r>
                      <a:endParaRPr lang="es-AR" sz="1600" dirty="0"/>
                    </a:p>
                  </a:txBody>
                  <a:tcPr>
                    <a:lnB w="12700" cap="flat" cmpd="sng" algn="ctr">
                      <a:solidFill>
                        <a:schemeClr val="tx1"/>
                      </a:solidFill>
                      <a:prstDash val="solid"/>
                      <a:round/>
                      <a:headEnd type="none" w="med" len="med"/>
                      <a:tailEnd type="none" w="med" len="med"/>
                    </a:lnB>
                  </a:tcPr>
                </a:tc>
                <a:tc>
                  <a:txBody>
                    <a:bodyPr/>
                    <a:lstStyle/>
                    <a:p>
                      <a:r>
                        <a:rPr lang="es-AR" sz="1600" dirty="0" smtClean="0"/>
                        <a:t>476.800</a:t>
                      </a:r>
                      <a:endParaRPr lang="es-AR" sz="1600" dirty="0"/>
                    </a:p>
                  </a:txBody>
                  <a:tcPr>
                    <a:lnB w="12700" cap="flat" cmpd="sng" algn="ctr">
                      <a:solidFill>
                        <a:schemeClr val="tx1"/>
                      </a:solidFill>
                      <a:prstDash val="solid"/>
                      <a:round/>
                      <a:headEnd type="none" w="med" len="med"/>
                      <a:tailEnd type="none" w="med" len="med"/>
                    </a:lnB>
                  </a:tcPr>
                </a:tc>
              </a:tr>
              <a:tr h="370840">
                <a:tc>
                  <a:txBody>
                    <a:bodyPr/>
                    <a:lstStyle/>
                    <a:p>
                      <a:pPr marL="0" algn="l" defTabSz="914400" rtl="0" eaLnBrk="1" latinLnBrk="0" hangingPunct="1"/>
                      <a:r>
                        <a:rPr lang="es-AR" sz="1600" b="1" kern="1200" dirty="0" smtClean="0">
                          <a:solidFill>
                            <a:schemeClr val="tx1"/>
                          </a:solidFill>
                          <a:latin typeface="+mn-lt"/>
                          <a:ea typeface="+mn-ea"/>
                          <a:cs typeface="+mn-cs"/>
                        </a:rPr>
                        <a:t>TOTAL OPERATIVO</a:t>
                      </a:r>
                      <a:endParaRPr lang="es-AR" sz="1600" b="1" kern="1200" dirty="0">
                        <a:solidFill>
                          <a:schemeClr val="tx1"/>
                        </a:solidFill>
                        <a:latin typeface="+mn-lt"/>
                        <a:ea typeface="+mn-ea"/>
                        <a:cs typeface="+mn-cs"/>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latinLnBrk="0" hangingPunct="1"/>
                      <a:r>
                        <a:rPr lang="es-AR" sz="1600" b="1" kern="1200" dirty="0" smtClean="0">
                          <a:solidFill>
                            <a:schemeClr val="tx1"/>
                          </a:solidFill>
                          <a:latin typeface="+mn-lt"/>
                          <a:ea typeface="+mn-ea"/>
                          <a:cs typeface="+mn-cs"/>
                        </a:rPr>
                        <a:t>4.551.289</a:t>
                      </a:r>
                      <a:endParaRPr lang="es-AR" sz="1600" b="1" kern="1200" dirty="0">
                        <a:solidFill>
                          <a:schemeClr val="tx1"/>
                        </a:solidFill>
                        <a:latin typeface="+mn-lt"/>
                        <a:ea typeface="+mn-ea"/>
                        <a:cs typeface="+mn-cs"/>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AR" sz="1600" dirty="0" smtClean="0">
                          <a:solidFill>
                            <a:schemeClr val="tx2">
                              <a:lumMod val="60000"/>
                              <a:lumOff val="40000"/>
                            </a:schemeClr>
                          </a:solidFill>
                        </a:rPr>
                        <a:t>FUERA DE SERVICIO</a:t>
                      </a:r>
                      <a:endParaRPr lang="es-AR" sz="1600" dirty="0">
                        <a:solidFill>
                          <a:schemeClr val="tx2">
                            <a:lumMod val="60000"/>
                            <a:lumOff val="40000"/>
                          </a:schemeClr>
                        </a:solidFill>
                      </a:endParaRPr>
                    </a:p>
                  </a:txBody>
                  <a:tcPr>
                    <a:lnT w="12700" cap="flat" cmpd="sng" algn="ctr">
                      <a:solidFill>
                        <a:schemeClr val="tx1"/>
                      </a:solidFill>
                      <a:prstDash val="solid"/>
                      <a:round/>
                      <a:headEnd type="none" w="med" len="med"/>
                      <a:tailEnd type="none" w="med" len="med"/>
                    </a:lnT>
                  </a:tcPr>
                </a:tc>
                <a:tc>
                  <a:txBody>
                    <a:bodyPr/>
                    <a:lstStyle/>
                    <a:p>
                      <a:r>
                        <a:rPr lang="es-AR" sz="1600" dirty="0" smtClean="0">
                          <a:solidFill>
                            <a:schemeClr val="tx2">
                              <a:lumMod val="60000"/>
                              <a:lumOff val="40000"/>
                            </a:schemeClr>
                          </a:solidFill>
                        </a:rPr>
                        <a:t>43.200</a:t>
                      </a:r>
                      <a:endParaRPr lang="es-AR" sz="1600" dirty="0">
                        <a:solidFill>
                          <a:schemeClr val="tx2">
                            <a:lumMod val="60000"/>
                            <a:lumOff val="40000"/>
                          </a:schemeClr>
                        </a:solidFill>
                      </a:endParaRPr>
                    </a:p>
                  </a:txBody>
                  <a:tcPr>
                    <a:lnT w="12700" cap="flat" cmpd="sng" algn="ctr">
                      <a:solidFill>
                        <a:schemeClr val="tx1"/>
                      </a:solidFill>
                      <a:prstDash val="solid"/>
                      <a:round/>
                      <a:headEnd type="none" w="med" len="med"/>
                      <a:tailEnd type="none" w="med" len="med"/>
                    </a:lnT>
                  </a:tcPr>
                </a:tc>
              </a:tr>
              <a:tr h="370840">
                <a:tc>
                  <a:txBody>
                    <a:bodyPr/>
                    <a:lstStyle/>
                    <a:p>
                      <a:r>
                        <a:rPr lang="es-AR" sz="1600" dirty="0" smtClean="0">
                          <a:solidFill>
                            <a:schemeClr val="tx2">
                              <a:lumMod val="60000"/>
                              <a:lumOff val="40000"/>
                            </a:schemeClr>
                          </a:solidFill>
                        </a:rPr>
                        <a:t>EN</a:t>
                      </a:r>
                      <a:r>
                        <a:rPr lang="es-AR" sz="1600" baseline="0" dirty="0" smtClean="0">
                          <a:solidFill>
                            <a:schemeClr val="tx2">
                              <a:lumMod val="60000"/>
                              <a:lumOff val="40000"/>
                            </a:schemeClr>
                          </a:solidFill>
                        </a:rPr>
                        <a:t> CONSTRUCCIÓN</a:t>
                      </a:r>
                      <a:endParaRPr lang="es-AR" sz="1600" dirty="0">
                        <a:solidFill>
                          <a:schemeClr val="tx2">
                            <a:lumMod val="60000"/>
                            <a:lumOff val="40000"/>
                          </a:schemeClr>
                        </a:solidFill>
                      </a:endParaRPr>
                    </a:p>
                  </a:txBody>
                  <a:tcPr/>
                </a:tc>
                <a:tc>
                  <a:txBody>
                    <a:bodyPr/>
                    <a:lstStyle/>
                    <a:p>
                      <a:r>
                        <a:rPr lang="es-AR" sz="1600" dirty="0" smtClean="0">
                          <a:solidFill>
                            <a:schemeClr val="tx2">
                              <a:lumMod val="60000"/>
                              <a:lumOff val="40000"/>
                            </a:schemeClr>
                          </a:solidFill>
                        </a:rPr>
                        <a:t>30.800</a:t>
                      </a:r>
                      <a:endParaRPr lang="es-AR" sz="1600" dirty="0">
                        <a:solidFill>
                          <a:schemeClr val="tx2">
                            <a:lumMod val="60000"/>
                            <a:lumOff val="40000"/>
                          </a:schemeClr>
                        </a:solidFill>
                      </a:endParaRPr>
                    </a:p>
                  </a:txBody>
                  <a:tcPr/>
                </a:tc>
              </a:tr>
              <a:tr h="370840">
                <a:tc>
                  <a:txBody>
                    <a:bodyPr/>
                    <a:lstStyle/>
                    <a:p>
                      <a:r>
                        <a:rPr lang="es-AR" sz="1600" dirty="0" smtClean="0"/>
                        <a:t>TOTAL GENERAL</a:t>
                      </a:r>
                      <a:endParaRPr lang="es-AR" sz="1600" dirty="0"/>
                    </a:p>
                  </a:txBody>
                  <a:tcPr/>
                </a:tc>
                <a:tc>
                  <a:txBody>
                    <a:bodyPr/>
                    <a:lstStyle/>
                    <a:p>
                      <a:r>
                        <a:rPr lang="es-AR" sz="1600" dirty="0" smtClean="0"/>
                        <a:t>4.614.489</a:t>
                      </a:r>
                      <a:endParaRPr lang="es-AR" sz="1600" dirty="0"/>
                    </a:p>
                  </a:txBody>
                  <a:tcPr/>
                </a:tc>
              </a:tr>
            </a:tbl>
          </a:graphicData>
        </a:graphic>
      </p:graphicFrame>
      <p:graphicFrame>
        <p:nvGraphicFramePr>
          <p:cNvPr id="10" name="9 Marcador de contenido"/>
          <p:cNvGraphicFramePr>
            <a:graphicFrameLocks noGrp="1"/>
          </p:cNvGraphicFramePr>
          <p:nvPr>
            <p:ph sz="half" idx="2"/>
            <p:extLst>
              <p:ext uri="{D42A27DB-BD31-4B8C-83A1-F6EECF244321}">
                <p14:modId xmlns:p14="http://schemas.microsoft.com/office/powerpoint/2010/main" val="289006864"/>
              </p:ext>
            </p:extLst>
          </p:nvPr>
        </p:nvGraphicFramePr>
        <p:xfrm>
          <a:off x="4716016" y="1412776"/>
          <a:ext cx="4038600" cy="223224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9 Marcador de contenido"/>
          <p:cNvGraphicFramePr>
            <a:graphicFrameLocks/>
          </p:cNvGraphicFramePr>
          <p:nvPr>
            <p:extLst>
              <p:ext uri="{D42A27DB-BD31-4B8C-83A1-F6EECF244321}">
                <p14:modId xmlns:p14="http://schemas.microsoft.com/office/powerpoint/2010/main" val="2289093890"/>
              </p:ext>
            </p:extLst>
          </p:nvPr>
        </p:nvGraphicFramePr>
        <p:xfrm>
          <a:off x="4788024" y="4221088"/>
          <a:ext cx="4038600" cy="22322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658995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a:latin typeface="Arial" panose="020B0604020202020204" pitchFamily="34" charset="0"/>
                <a:cs typeface="Arial" panose="020B0604020202020204" pitchFamily="34" charset="0"/>
              </a:rPr>
              <a:t>Empresas </a:t>
            </a:r>
            <a:r>
              <a:rPr lang="es-AR" sz="2000" b="1" u="sng" dirty="0" smtClean="0">
                <a:latin typeface="Arial" panose="020B0604020202020204" pitchFamily="34" charset="0"/>
                <a:cs typeface="Arial" panose="020B0604020202020204" pitchFamily="34" charset="0"/>
              </a:rPr>
              <a:t>Elaboradoras </a:t>
            </a:r>
            <a:r>
              <a:rPr lang="es-AR" sz="2000" b="1" u="sng" dirty="0">
                <a:latin typeface="Arial" panose="020B0604020202020204" pitchFamily="34" charset="0"/>
                <a:cs typeface="Arial" panose="020B0604020202020204" pitchFamily="34" charset="0"/>
              </a:rPr>
              <a:t>de </a:t>
            </a:r>
            <a:r>
              <a:rPr lang="es-AR" sz="2000" b="1" u="sng" dirty="0" smtClean="0">
                <a:latin typeface="Arial" panose="020B0604020202020204" pitchFamily="34" charset="0"/>
                <a:cs typeface="Arial" panose="020B0604020202020204" pitchFamily="34" charset="0"/>
              </a:rPr>
              <a:t>Biodiesel Agrupadas </a:t>
            </a:r>
            <a:r>
              <a:rPr lang="es-AR" sz="2000" b="1" u="sng" dirty="0">
                <a:latin typeface="Arial" panose="020B0604020202020204" pitchFamily="34" charset="0"/>
                <a:cs typeface="Arial" panose="020B0604020202020204" pitchFamily="34" charset="0"/>
              </a:rPr>
              <a:t>en </a:t>
            </a:r>
            <a:r>
              <a:rPr lang="es-AR" sz="2000" b="1" u="sng" dirty="0" smtClean="0">
                <a:latin typeface="Arial" panose="020B0604020202020204" pitchFamily="34" charset="0"/>
                <a:cs typeface="Arial" panose="020B0604020202020204" pitchFamily="34" charset="0"/>
              </a:rPr>
              <a:t>CARBIO</a:t>
            </a:r>
            <a:endParaRPr lang="es-AR" sz="2000" b="1" u="sng" dirty="0">
              <a:latin typeface="Arial" panose="020B0604020202020204" pitchFamily="34" charset="0"/>
              <a:cs typeface="Arial" panose="020B0604020202020204" pitchFamily="34" charset="0"/>
            </a:endParaRPr>
          </a:p>
        </p:txBody>
      </p:sp>
      <p:graphicFrame>
        <p:nvGraphicFramePr>
          <p:cNvPr id="5" name="4 Marcador de contenido"/>
          <p:cNvGraphicFramePr>
            <a:graphicFrameLocks noGrp="1"/>
          </p:cNvGraphicFramePr>
          <p:nvPr>
            <p:ph sz="half" idx="1"/>
            <p:extLst>
              <p:ext uri="{D42A27DB-BD31-4B8C-83A1-F6EECF244321}">
                <p14:modId xmlns:p14="http://schemas.microsoft.com/office/powerpoint/2010/main" val="2655688424"/>
              </p:ext>
            </p:extLst>
          </p:nvPr>
        </p:nvGraphicFramePr>
        <p:xfrm>
          <a:off x="467544" y="2348880"/>
          <a:ext cx="4038601" cy="2502960"/>
        </p:xfrm>
        <a:graphic>
          <a:graphicData uri="http://schemas.openxmlformats.org/drawingml/2006/table">
            <a:tbl>
              <a:tblPr firstRow="1" firstCol="1" lastRow="1">
                <a:tableStyleId>{3B4B98B0-60AC-42C2-AFA5-B58CD77FA1E5}</a:tableStyleId>
              </a:tblPr>
              <a:tblGrid>
                <a:gridCol w="874440"/>
                <a:gridCol w="1357808"/>
                <a:gridCol w="720080"/>
                <a:gridCol w="1086273"/>
              </a:tblGrid>
              <a:tr h="103655">
                <a:tc>
                  <a:txBody>
                    <a:bodyPr/>
                    <a:lstStyle/>
                    <a:p>
                      <a:pPr algn="ctr" fontAlgn="ctr"/>
                      <a:r>
                        <a:rPr lang="es-AR" sz="1000" u="none" strike="noStrike" dirty="0" smtClean="0">
                          <a:effectLst/>
                        </a:rPr>
                        <a:t>EMPRESA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LOCALIDAD</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PROVINCIA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CAP. INST.</a:t>
                      </a:r>
                      <a:r>
                        <a:rPr lang="es-AR" sz="1000" u="none" strike="noStrike" baseline="0" dirty="0" smtClean="0">
                          <a:effectLst/>
                        </a:rPr>
                        <a:t> (TON/AÑO)</a:t>
                      </a:r>
                      <a:endParaRPr lang="es-AR" sz="1000" b="1" i="0" u="none" strike="noStrike" dirty="0">
                        <a:solidFill>
                          <a:srgbClr val="000000"/>
                        </a:solidFill>
                        <a:effectLst/>
                        <a:latin typeface="Calibri"/>
                      </a:endParaRPr>
                    </a:p>
                  </a:txBody>
                  <a:tcPr marL="5380" marR="5380" marT="5380" marB="0" anchor="ctr"/>
                </a:tc>
              </a:tr>
              <a:tr h="103655">
                <a:tc>
                  <a:txBody>
                    <a:bodyPr/>
                    <a:lstStyle/>
                    <a:p>
                      <a:pPr algn="ctr" fontAlgn="ctr"/>
                      <a:r>
                        <a:rPr lang="es-AR" sz="1000" u="none" strike="noStrike" dirty="0" err="1">
                          <a:effectLst/>
                        </a:rPr>
                        <a:t>Cargill</a:t>
                      </a:r>
                      <a:r>
                        <a:rPr lang="es-AR" sz="1000" u="none" strike="noStrike" dirty="0">
                          <a:effectLst/>
                        </a:rPr>
                        <a:t> S.A.C.I.</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Villa gobernador Galvez</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a:effectLst/>
                        </a:rPr>
                        <a:t>Santa Fe</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300.000 </a:t>
                      </a:r>
                      <a:endParaRPr lang="es-AR" sz="1000" b="0" i="0" u="none" strike="noStrike" dirty="0">
                        <a:solidFill>
                          <a:srgbClr val="000000"/>
                        </a:solidFill>
                        <a:effectLst/>
                        <a:latin typeface="Calibri"/>
                      </a:endParaRPr>
                    </a:p>
                  </a:txBody>
                  <a:tcPr marL="5380" marR="5380" marT="5380" marB="0" anchor="ctr"/>
                </a:tc>
              </a:tr>
              <a:tr h="107600">
                <a:tc>
                  <a:txBody>
                    <a:bodyPr/>
                    <a:lstStyle/>
                    <a:p>
                      <a:pPr algn="ctr" fontAlgn="ctr"/>
                      <a:r>
                        <a:rPr lang="es-AR" sz="1000" u="none" strike="noStrike" dirty="0">
                          <a:effectLst/>
                        </a:rPr>
                        <a:t>Explora 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Puerto San Martín</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Santa Fe</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120.000 </a:t>
                      </a:r>
                      <a:endParaRPr lang="es-AR" sz="1000" b="0" i="0" u="none" strike="noStrike" dirty="0">
                        <a:solidFill>
                          <a:srgbClr val="000000"/>
                        </a:solidFill>
                        <a:effectLst/>
                        <a:latin typeface="Calibri"/>
                      </a:endParaRPr>
                    </a:p>
                  </a:txBody>
                  <a:tcPr marL="5380" marR="5380" marT="5380" marB="0" anchor="ctr"/>
                </a:tc>
              </a:tr>
              <a:tr h="103655">
                <a:tc>
                  <a:txBody>
                    <a:bodyPr/>
                    <a:lstStyle/>
                    <a:p>
                      <a:pPr algn="ctr" fontAlgn="ctr"/>
                      <a:r>
                        <a:rPr lang="es-AR" sz="1000" u="none" strike="noStrike" dirty="0">
                          <a:effectLst/>
                        </a:rPr>
                        <a:t>LDC Argentina 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err="1">
                          <a:effectLst/>
                        </a:rPr>
                        <a:t>Arroy</a:t>
                      </a:r>
                      <a:r>
                        <a:rPr lang="es-AR" sz="1000" u="none" strike="noStrike" dirty="0">
                          <a:effectLst/>
                        </a:rPr>
                        <a:t> Seco</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Santa Fe</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610.000 </a:t>
                      </a:r>
                      <a:endParaRPr lang="es-AR" sz="1000" b="0" i="0" u="none" strike="noStrike" dirty="0">
                        <a:solidFill>
                          <a:srgbClr val="000000"/>
                        </a:solidFill>
                        <a:effectLst/>
                        <a:latin typeface="Calibri"/>
                      </a:endParaRPr>
                    </a:p>
                  </a:txBody>
                  <a:tcPr marL="5380" marR="5380" marT="5380" marB="0" anchor="ctr"/>
                </a:tc>
              </a:tr>
              <a:tr h="107600">
                <a:tc>
                  <a:txBody>
                    <a:bodyPr/>
                    <a:lstStyle/>
                    <a:p>
                      <a:pPr algn="ctr" fontAlgn="ctr"/>
                      <a:r>
                        <a:rPr lang="es-AR" sz="1000" u="none" strike="noStrike" dirty="0">
                          <a:effectLst/>
                        </a:rPr>
                        <a:t>Molinos Río 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San Lorenzo</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Santa Fe</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145.000 </a:t>
                      </a:r>
                      <a:endParaRPr lang="es-AR" sz="1000" b="0" i="0" u="none" strike="noStrike" dirty="0">
                        <a:solidFill>
                          <a:srgbClr val="000000"/>
                        </a:solidFill>
                        <a:effectLst/>
                        <a:latin typeface="Calibri"/>
                      </a:endParaRPr>
                    </a:p>
                  </a:txBody>
                  <a:tcPr marL="5380" marR="5380" marT="5380" marB="0" anchor="ctr"/>
                </a:tc>
              </a:tr>
              <a:tr h="107600">
                <a:tc>
                  <a:txBody>
                    <a:bodyPr/>
                    <a:lstStyle/>
                    <a:p>
                      <a:pPr algn="ctr" fontAlgn="ctr"/>
                      <a:r>
                        <a:rPr lang="es-AR" sz="1000" u="none" strike="noStrike" dirty="0">
                          <a:effectLst/>
                        </a:rPr>
                        <a:t>Noble</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Puerto San Martín</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Santa Fe</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250.000 </a:t>
                      </a:r>
                      <a:endParaRPr lang="es-AR" sz="1000" b="0" i="0" u="none" strike="noStrike" dirty="0">
                        <a:solidFill>
                          <a:srgbClr val="000000"/>
                        </a:solidFill>
                        <a:effectLst/>
                        <a:latin typeface="Calibri"/>
                      </a:endParaRPr>
                    </a:p>
                  </a:txBody>
                  <a:tcPr marL="5380" marR="5380" marT="5380" marB="0" anchor="ctr"/>
                </a:tc>
              </a:tr>
              <a:tr h="107600">
                <a:tc>
                  <a:txBody>
                    <a:bodyPr/>
                    <a:lstStyle/>
                    <a:p>
                      <a:pPr algn="ctr" fontAlgn="ctr"/>
                      <a:r>
                        <a:rPr lang="es-AR" sz="1000" u="none" strike="noStrike" dirty="0">
                          <a:effectLst/>
                        </a:rPr>
                        <a:t>Patagonia Bioenergía 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San Lorenzo</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Santa Fe</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500.000 </a:t>
                      </a:r>
                      <a:endParaRPr lang="es-AR" sz="1000" b="0" i="0" u="none" strike="noStrike" dirty="0">
                        <a:solidFill>
                          <a:srgbClr val="000000"/>
                        </a:solidFill>
                        <a:effectLst/>
                        <a:latin typeface="Calibri"/>
                      </a:endParaRPr>
                    </a:p>
                  </a:txBody>
                  <a:tcPr marL="5380" marR="5380" marT="5380" marB="0" anchor="ctr"/>
                </a:tc>
              </a:tr>
              <a:tr h="103655">
                <a:tc>
                  <a:txBody>
                    <a:bodyPr/>
                    <a:lstStyle/>
                    <a:p>
                      <a:pPr algn="ctr" fontAlgn="ctr"/>
                      <a:r>
                        <a:rPr lang="es-AR" sz="1000" u="none" strike="noStrike" dirty="0" err="1">
                          <a:effectLst/>
                        </a:rPr>
                        <a:t>Renova</a:t>
                      </a:r>
                      <a:r>
                        <a:rPr lang="es-AR" sz="1000" u="none" strike="noStrike" dirty="0">
                          <a:effectLst/>
                        </a:rPr>
                        <a:t> S.A. (*)</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San Lorenzo</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Santa Fe</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480.000 </a:t>
                      </a:r>
                      <a:endParaRPr lang="es-AR" sz="1000" b="0" i="0" u="none" strike="noStrike" dirty="0">
                        <a:solidFill>
                          <a:srgbClr val="000000"/>
                        </a:solidFill>
                        <a:effectLst/>
                        <a:latin typeface="Calibri"/>
                      </a:endParaRPr>
                    </a:p>
                  </a:txBody>
                  <a:tcPr marL="5380" marR="5380" marT="5380" marB="0" anchor="ctr"/>
                </a:tc>
              </a:tr>
              <a:tr h="107600">
                <a:tc>
                  <a:txBody>
                    <a:bodyPr/>
                    <a:lstStyle/>
                    <a:p>
                      <a:pPr algn="ctr" fontAlgn="ctr"/>
                      <a:r>
                        <a:rPr lang="es-AR" sz="1000" u="none" strike="noStrike" dirty="0">
                          <a:effectLst/>
                        </a:rPr>
                        <a:t>Terminal 6 Industrial</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Puerto San Martín</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Santa Fe</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480.000 </a:t>
                      </a:r>
                      <a:endParaRPr lang="es-AR" sz="1000" b="0" i="0" u="none" strike="noStrike" dirty="0">
                        <a:solidFill>
                          <a:srgbClr val="000000"/>
                        </a:solidFill>
                        <a:effectLst/>
                        <a:latin typeface="Calibri"/>
                      </a:endParaRPr>
                    </a:p>
                  </a:txBody>
                  <a:tcPr marL="5380" marR="5380" marT="5380" marB="0" anchor="ctr"/>
                </a:tc>
              </a:tr>
              <a:tr h="107600">
                <a:tc>
                  <a:txBody>
                    <a:bodyPr/>
                    <a:lstStyle/>
                    <a:p>
                      <a:pPr algn="ctr" fontAlgn="ctr"/>
                      <a:r>
                        <a:rPr lang="es-AR" sz="1000" u="none" strike="noStrike" dirty="0" err="1">
                          <a:effectLst/>
                        </a:rPr>
                        <a:t>Unitec</a:t>
                      </a:r>
                      <a:r>
                        <a:rPr lang="es-AR" sz="1000" u="none" strike="noStrike" dirty="0">
                          <a:effectLst/>
                        </a:rPr>
                        <a:t> </a:t>
                      </a:r>
                      <a:r>
                        <a:rPr lang="es-AR" sz="1000" u="none" strike="noStrike" dirty="0" err="1">
                          <a:effectLst/>
                        </a:rPr>
                        <a:t>Bio</a:t>
                      </a:r>
                      <a:r>
                        <a:rPr lang="es-AR" sz="1000" u="none" strike="noStrike" dirty="0">
                          <a:effectLst/>
                        </a:rPr>
                        <a:t> 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Puerto San Martín</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a:effectLst/>
                        </a:rPr>
                        <a:t>Santa Fe</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230.000 </a:t>
                      </a:r>
                      <a:endParaRPr lang="es-AR" sz="1000" b="0" i="0" u="none" strike="noStrike" dirty="0">
                        <a:solidFill>
                          <a:srgbClr val="000000"/>
                        </a:solidFill>
                        <a:effectLst/>
                        <a:latin typeface="Calibri"/>
                      </a:endParaRPr>
                    </a:p>
                  </a:txBody>
                  <a:tcPr marL="5380" marR="5380" marT="5380" marB="0" anchor="ctr"/>
                </a:tc>
              </a:tr>
              <a:tr h="103655">
                <a:tc>
                  <a:txBody>
                    <a:bodyPr/>
                    <a:lstStyle/>
                    <a:p>
                      <a:pPr algn="ctr" fontAlgn="ctr"/>
                      <a:r>
                        <a:rPr lang="es-AR" sz="1000" u="none" strike="noStrike" dirty="0" err="1">
                          <a:effectLst/>
                        </a:rPr>
                        <a:t>Vicentin</a:t>
                      </a:r>
                      <a:r>
                        <a:rPr lang="es-AR" sz="1000" u="none" strike="noStrike" dirty="0">
                          <a:effectLst/>
                        </a:rPr>
                        <a:t> S.A.I.C.</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a:effectLst/>
                        </a:rPr>
                        <a:t>Avellaneda</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a:effectLst/>
                        </a:rPr>
                        <a:t>Santa Fe</a:t>
                      </a:r>
                      <a:endParaRPr lang="es-AR" sz="1000" b="1" i="1" u="none" strike="noStrike">
                        <a:solidFill>
                          <a:srgbClr val="000000"/>
                        </a:solidFill>
                        <a:effectLst/>
                        <a:latin typeface="Calibri"/>
                      </a:endParaRPr>
                    </a:p>
                  </a:txBody>
                  <a:tcPr marL="5380" marR="5380" marT="5380" marB="0" anchor="ctr"/>
                </a:tc>
                <a:tc>
                  <a:txBody>
                    <a:bodyPr/>
                    <a:lstStyle/>
                    <a:p>
                      <a:pPr algn="ctr" fontAlgn="ctr"/>
                      <a:r>
                        <a:rPr lang="es-AR" sz="1000" u="none" strike="noStrike" dirty="0">
                          <a:effectLst/>
                        </a:rPr>
                        <a:t>         180.000 </a:t>
                      </a:r>
                      <a:endParaRPr lang="es-AR" sz="1000" b="0" i="0" u="none" strike="noStrike" dirty="0">
                        <a:solidFill>
                          <a:srgbClr val="000000"/>
                        </a:solidFill>
                        <a:effectLst/>
                        <a:latin typeface="Calibri"/>
                      </a:endParaRPr>
                    </a:p>
                  </a:txBody>
                  <a:tcPr marL="5380" marR="5380" marT="5380" marB="0" anchor="ctr"/>
                </a:tc>
              </a:tr>
              <a:tr h="107600">
                <a:tc gridSpan="3">
                  <a:txBody>
                    <a:bodyPr/>
                    <a:lstStyle/>
                    <a:p>
                      <a:pPr algn="l" fontAlgn="ctr"/>
                      <a:r>
                        <a:rPr lang="es-AR" sz="1000" u="none" strike="noStrike" dirty="0">
                          <a:effectLst/>
                        </a:rPr>
                        <a:t>SUBTOTAL </a:t>
                      </a:r>
                      <a:r>
                        <a:rPr lang="es-AR" sz="1000" u="none" strike="noStrike" dirty="0" smtClean="0">
                          <a:effectLst/>
                        </a:rPr>
                        <a:t>GRANDES</a:t>
                      </a:r>
                      <a:endParaRPr lang="es-AR" sz="1000" b="1" i="1" u="none" strike="noStrike" dirty="0">
                        <a:solidFill>
                          <a:srgbClr val="000000"/>
                        </a:solidFill>
                        <a:effectLst/>
                        <a:latin typeface="Calibri"/>
                      </a:endParaRPr>
                    </a:p>
                  </a:txBody>
                  <a:tcPr marL="5380" marR="5380" marT="5380" marB="0" anchor="ctr"/>
                </a:tc>
                <a:tc hMerge="1">
                  <a:txBody>
                    <a:bodyPr/>
                    <a:lstStyle/>
                    <a:p>
                      <a:pPr algn="ctr" fontAlgn="ctr"/>
                      <a:endParaRPr lang="es-AR" sz="1000" b="1" i="1" u="none" strike="noStrike" dirty="0">
                        <a:solidFill>
                          <a:srgbClr val="000000"/>
                        </a:solidFill>
                        <a:effectLst/>
                        <a:latin typeface="Calibri"/>
                      </a:endParaRPr>
                    </a:p>
                  </a:txBody>
                  <a:tcPr marL="5380" marR="5380" marT="5380" marB="0" anchor="ctr"/>
                </a:tc>
                <a:tc hMerge="1">
                  <a:txBody>
                    <a:bodyPr/>
                    <a:lstStyle/>
                    <a:p>
                      <a:pPr algn="ctr" fontAlgn="ct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3.295.000 </a:t>
                      </a:r>
                      <a:endParaRPr lang="es-AR" sz="1000" b="1" i="0" u="none" strike="noStrike" dirty="0">
                        <a:solidFill>
                          <a:srgbClr val="000000"/>
                        </a:solidFill>
                        <a:effectLst/>
                        <a:latin typeface="Calibri"/>
                      </a:endParaRPr>
                    </a:p>
                  </a:txBody>
                  <a:tcPr marL="5380" marR="5380" marT="5380" marB="0" anchor="ctr"/>
                </a:tc>
              </a:tr>
            </a:tbl>
          </a:graphicData>
        </a:graphic>
      </p:graphicFrame>
      <p:graphicFrame>
        <p:nvGraphicFramePr>
          <p:cNvPr id="9" name="8 Marcador de contenido"/>
          <p:cNvGraphicFramePr>
            <a:graphicFrameLocks noGrp="1"/>
          </p:cNvGraphicFramePr>
          <p:nvPr>
            <p:ph sz="half" idx="2"/>
            <p:extLst>
              <p:ext uri="{D42A27DB-BD31-4B8C-83A1-F6EECF244321}">
                <p14:modId xmlns:p14="http://schemas.microsoft.com/office/powerpoint/2010/main" val="4292945126"/>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156374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22114"/>
          </a:xfrm>
        </p:spPr>
        <p:txBody>
          <a:bodyPr>
            <a:normAutofit/>
          </a:bodyPr>
          <a:lstStyle/>
          <a:p>
            <a:r>
              <a:rPr lang="es-AR" sz="2000" b="1" u="sng" dirty="0" smtClean="0">
                <a:latin typeface="Arial" panose="020B0604020202020204" pitchFamily="34" charset="0"/>
                <a:cs typeface="Arial" panose="020B0604020202020204" pitchFamily="34" charset="0"/>
              </a:rPr>
              <a:t>Pymes </a:t>
            </a:r>
            <a:r>
              <a:rPr lang="es-AR" sz="2000" b="1" u="sng" dirty="0">
                <a:latin typeface="Arial" panose="020B0604020202020204" pitchFamily="34" charset="0"/>
                <a:cs typeface="Arial" panose="020B0604020202020204" pitchFamily="34" charset="0"/>
              </a:rPr>
              <a:t>E</a:t>
            </a:r>
            <a:r>
              <a:rPr lang="es-AR" sz="2000" b="1" u="sng" dirty="0" smtClean="0">
                <a:latin typeface="Arial" panose="020B0604020202020204" pitchFamily="34" charset="0"/>
                <a:cs typeface="Arial" panose="020B0604020202020204" pitchFamily="34" charset="0"/>
              </a:rPr>
              <a:t>laboradoras </a:t>
            </a:r>
            <a:r>
              <a:rPr lang="es-AR" sz="2000" b="1" u="sng" dirty="0" smtClean="0">
                <a:latin typeface="Arial" panose="020B0604020202020204" pitchFamily="34" charset="0"/>
                <a:cs typeface="Arial" panose="020B0604020202020204" pitchFamily="34" charset="0"/>
              </a:rPr>
              <a:t>de </a:t>
            </a:r>
            <a:r>
              <a:rPr lang="es-AR" sz="2000" b="1" u="sng" dirty="0" smtClean="0">
                <a:latin typeface="Arial" panose="020B0604020202020204" pitchFamily="34" charset="0"/>
                <a:cs typeface="Arial" panose="020B0604020202020204" pitchFamily="34" charset="0"/>
              </a:rPr>
              <a:t>Biodiesel</a:t>
            </a:r>
            <a:endParaRPr lang="es-AR" sz="2000" b="1" u="sng" dirty="0">
              <a:latin typeface="Arial" panose="020B0604020202020204" pitchFamily="34" charset="0"/>
              <a:cs typeface="Arial" panose="020B0604020202020204" pitchFamily="34" charset="0"/>
            </a:endParaRPr>
          </a:p>
        </p:txBody>
      </p:sp>
      <p:graphicFrame>
        <p:nvGraphicFramePr>
          <p:cNvPr id="4" name="3 Marcador de contenido"/>
          <p:cNvGraphicFramePr>
            <a:graphicFrameLocks noGrp="1"/>
          </p:cNvGraphicFramePr>
          <p:nvPr>
            <p:ph sz="half" idx="1"/>
            <p:extLst>
              <p:ext uri="{D42A27DB-BD31-4B8C-83A1-F6EECF244321}">
                <p14:modId xmlns:p14="http://schemas.microsoft.com/office/powerpoint/2010/main" val="3939008946"/>
              </p:ext>
            </p:extLst>
          </p:nvPr>
        </p:nvGraphicFramePr>
        <p:xfrm>
          <a:off x="251520" y="1124744"/>
          <a:ext cx="4320480" cy="4751777"/>
        </p:xfrm>
        <a:graphic>
          <a:graphicData uri="http://schemas.openxmlformats.org/drawingml/2006/table">
            <a:tbl>
              <a:tblPr firstRow="1" firstCol="1" lastRow="1">
                <a:tableStyleId>{3B4B98B0-60AC-42C2-AFA5-B58CD77FA1E5}</a:tableStyleId>
              </a:tblPr>
              <a:tblGrid>
                <a:gridCol w="1133241"/>
                <a:gridCol w="920758"/>
                <a:gridCol w="920758"/>
                <a:gridCol w="1345723"/>
              </a:tblGrid>
              <a:tr h="97025">
                <a:tc>
                  <a:txBody>
                    <a:bodyPr/>
                    <a:lstStyle/>
                    <a:p>
                      <a:pPr algn="ctr" fontAlgn="ctr"/>
                      <a:r>
                        <a:rPr lang="es-AR" sz="1000" u="none" strike="noStrike" dirty="0" smtClean="0">
                          <a:effectLst/>
                        </a:rPr>
                        <a:t>EMPRESA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LOCALIDAD</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PROVINCIA</a:t>
                      </a:r>
                      <a:endParaRPr lang="es-AR" sz="1000" b="1" i="1" u="none" strike="noStrike" dirty="0">
                        <a:solidFill>
                          <a:srgbClr val="000000"/>
                        </a:solidFill>
                        <a:effectLst/>
                        <a:latin typeface="Calibri"/>
                      </a:endParaRPr>
                    </a:p>
                  </a:txBody>
                  <a:tcPr marL="5380" marR="5380" marT="5380" marB="0" anchor="ctr"/>
                </a:tc>
                <a:tc>
                  <a:txBody>
                    <a:bodyPr/>
                    <a:lstStyle/>
                    <a:p>
                      <a:pPr algn="ctr" fontAlgn="ctr"/>
                      <a:r>
                        <a:rPr lang="es-AR" sz="1000" u="none" strike="noStrike" dirty="0" smtClean="0">
                          <a:effectLst/>
                        </a:rPr>
                        <a:t>CAP. INST.</a:t>
                      </a:r>
                      <a:r>
                        <a:rPr lang="es-AR" sz="1000" u="none" strike="noStrike" baseline="0" dirty="0" smtClean="0">
                          <a:effectLst/>
                        </a:rPr>
                        <a:t> (TON/AÑO)</a:t>
                      </a:r>
                      <a:endParaRPr lang="es-AR" sz="1000" b="1"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Agrupación San Antonio</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dirty="0">
                          <a:effectLst/>
                        </a:rPr>
                        <a:t>Quilmes</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Buenos Aires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smtClean="0">
                          <a:effectLst/>
                        </a:rPr>
                        <a:t>A. O. M. </a:t>
                      </a:r>
                      <a:r>
                        <a:rPr lang="es-AR" sz="900" u="none" strike="noStrike" dirty="0">
                          <a:effectLst/>
                        </a:rPr>
                        <a:t>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Pilar</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Buenos Aires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48.000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err="1">
                          <a:effectLst/>
                        </a:rPr>
                        <a:t>Aripar</a:t>
                      </a:r>
                      <a:r>
                        <a:rPr lang="es-AR" sz="900" u="none" strike="noStrike" dirty="0">
                          <a:effectLst/>
                        </a:rPr>
                        <a:t> Cereales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Daireaux</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Buenos Aires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BH </a:t>
                      </a:r>
                      <a:r>
                        <a:rPr lang="es-AR" sz="900" u="none" strike="noStrike" dirty="0" err="1" smtClean="0">
                          <a:effectLst/>
                        </a:rPr>
                        <a:t>Biocomb</a:t>
                      </a:r>
                      <a:r>
                        <a:rPr lang="es-AR" sz="900" u="none" strike="noStrike" dirty="0" smtClean="0">
                          <a:effectLst/>
                        </a:rPr>
                        <a:t>. S.A</a:t>
                      </a:r>
                      <a:r>
                        <a:rPr lang="es-AR" sz="900" u="none" strike="noStrike" dirty="0">
                          <a:effectLst/>
                        </a:rPr>
                        <a:t>.</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Calchaquí</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Santa Fe</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10.800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err="1">
                          <a:effectLst/>
                        </a:rPr>
                        <a:t>Bio</a:t>
                      </a:r>
                      <a:r>
                        <a:rPr lang="es-AR" sz="900" u="none" strike="noStrike" dirty="0">
                          <a:effectLst/>
                        </a:rPr>
                        <a:t> </a:t>
                      </a:r>
                      <a:r>
                        <a:rPr lang="es-AR" sz="900" u="none" strike="noStrike" dirty="0" err="1">
                          <a:effectLst/>
                        </a:rPr>
                        <a:t>Bahia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Bahía Blanca</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Buenos Aires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err="1">
                          <a:effectLst/>
                        </a:rPr>
                        <a:t>Bio</a:t>
                      </a:r>
                      <a:r>
                        <a:rPr lang="es-AR" sz="900" u="none" strike="noStrike" dirty="0">
                          <a:effectLst/>
                        </a:rPr>
                        <a:t> </a:t>
                      </a:r>
                      <a:r>
                        <a:rPr lang="es-AR" sz="900" u="none" strike="noStrike" dirty="0" err="1">
                          <a:effectLst/>
                        </a:rPr>
                        <a:t>Nogoyá</a:t>
                      </a:r>
                      <a:r>
                        <a:rPr lang="es-AR" sz="900" u="none" strike="noStrike" dirty="0">
                          <a:effectLst/>
                        </a:rPr>
                        <a:t>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Nogoyá </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Entre Ríos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err="1">
                          <a:effectLst/>
                        </a:rPr>
                        <a:t>Colallao</a:t>
                      </a:r>
                      <a:r>
                        <a:rPr lang="es-AR" sz="900" u="none" strike="noStrike" dirty="0">
                          <a:effectLst/>
                        </a:rPr>
                        <a:t> del Valle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dirty="0" err="1" smtClean="0">
                          <a:effectLst/>
                        </a:rPr>
                        <a:t>Malv</a:t>
                      </a:r>
                      <a:r>
                        <a:rPr lang="es-AR" sz="900" u="none" strike="noStrike" dirty="0" smtClean="0">
                          <a:effectLst/>
                        </a:rPr>
                        <a:t>. </a:t>
                      </a:r>
                      <a:r>
                        <a:rPr lang="es-AR" sz="900" u="none" strike="noStrike" dirty="0">
                          <a:effectLst/>
                        </a:rPr>
                        <a:t>Argentinas</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Buenos Aires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18.000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err="1">
                          <a:effectLst/>
                        </a:rPr>
                        <a:t>Diaser</a:t>
                      </a:r>
                      <a:r>
                        <a:rPr lang="es-AR" sz="900" u="none" strike="noStrike" dirty="0">
                          <a:effectLst/>
                        </a:rPr>
                        <a:t> </a:t>
                      </a:r>
                      <a:r>
                        <a:rPr lang="es-AR" sz="900" u="none" strike="noStrike" dirty="0" smtClean="0">
                          <a:effectLst/>
                        </a:rPr>
                        <a:t>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San Luis</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San Luis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96.000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El Albardón</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Puerto San Martín</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Santa Fe</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100.000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smtClean="0">
                          <a:effectLst/>
                        </a:rPr>
                        <a:t>E. R. A. </a:t>
                      </a:r>
                      <a:r>
                        <a:rPr lang="es-AR" sz="900" u="none" strike="noStrike" dirty="0">
                          <a:effectLst/>
                        </a:rPr>
                        <a:t>SRL</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dirty="0">
                          <a:effectLst/>
                        </a:rPr>
                        <a:t>Piamonte </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Santa Fe</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21.600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ENRESA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Catriló</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La Pampa</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smtClean="0">
                          <a:effectLst/>
                        </a:rPr>
                        <a:t>H. </a:t>
                      </a:r>
                      <a:r>
                        <a:rPr lang="es-AR" sz="900" u="none" strike="noStrike" dirty="0" err="1">
                          <a:effectLst/>
                        </a:rPr>
                        <a:t>Bolzan</a:t>
                      </a:r>
                      <a:r>
                        <a:rPr lang="es-AR" sz="900" u="none" strike="noStrike" dirty="0">
                          <a:effectLst/>
                        </a:rPr>
                        <a:t> &amp; </a:t>
                      </a:r>
                      <a:r>
                        <a:rPr lang="es-AR" sz="900" u="none" strike="noStrike" dirty="0" err="1">
                          <a:effectLst/>
                        </a:rPr>
                        <a:t>Cía</a:t>
                      </a:r>
                      <a:r>
                        <a:rPr lang="es-AR" sz="900" u="none" strike="noStrike" dirty="0">
                          <a:effectLst/>
                        </a:rPr>
                        <a:t>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dirty="0">
                          <a:effectLst/>
                        </a:rPr>
                        <a:t>Aldea María Luisa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Entre Ríos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10.800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Maikop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Cutral Co</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Neuquén</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80.000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New Fuel</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Gualeguay</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dirty="0">
                          <a:effectLst/>
                        </a:rPr>
                        <a:t>Entre Ríos</a:t>
                      </a:r>
                      <a:endParaRPr lang="es-AR" sz="900" b="1" i="1" u="none" strike="noStrike" dirty="0">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14.289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a:effectLst/>
                        </a:rPr>
                        <a:t>Pampa </a:t>
                      </a:r>
                      <a:r>
                        <a:rPr lang="es-AR" sz="900" u="none" strike="noStrike" dirty="0" err="1">
                          <a:effectLst/>
                        </a:rPr>
                        <a:t>Bio</a:t>
                      </a:r>
                      <a:r>
                        <a:rPr lang="es-AR" sz="900" u="none" strike="noStrike" dirty="0">
                          <a:effectLst/>
                        </a:rPr>
                        <a:t>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General Pico</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La Pampa</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err="1">
                          <a:effectLst/>
                        </a:rPr>
                        <a:t>Prochem</a:t>
                      </a:r>
                      <a:r>
                        <a:rPr lang="es-AR" sz="900" u="none" strike="noStrike" dirty="0">
                          <a:effectLst/>
                        </a:rPr>
                        <a:t> </a:t>
                      </a:r>
                      <a:r>
                        <a:rPr lang="es-AR" sz="900" u="none" strike="noStrike" dirty="0" err="1">
                          <a:effectLst/>
                        </a:rPr>
                        <a:t>Bio</a:t>
                      </a:r>
                      <a:r>
                        <a:rPr lang="es-AR" sz="900" u="none" strike="noStrike" dirty="0">
                          <a:effectLst/>
                        </a:rPr>
                        <a:t>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Ramallo</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Buenos Aires</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12.000 </a:t>
                      </a:r>
                      <a:endParaRPr lang="es-AR" sz="900" b="0" i="0" u="none" strike="noStrike" dirty="0">
                        <a:solidFill>
                          <a:srgbClr val="000000"/>
                        </a:solidFill>
                        <a:effectLst/>
                        <a:latin typeface="Calibri"/>
                      </a:endParaRPr>
                    </a:p>
                  </a:txBody>
                  <a:tcPr marL="5380" marR="5380" marT="5380" marB="0" anchor="ctr"/>
                </a:tc>
              </a:tr>
              <a:tr h="169033">
                <a:tc>
                  <a:txBody>
                    <a:bodyPr/>
                    <a:lstStyle/>
                    <a:p>
                      <a:pPr algn="l" fontAlgn="ctr"/>
                      <a:r>
                        <a:rPr lang="es-AR" sz="900" u="none" strike="noStrike" dirty="0">
                          <a:effectLst/>
                        </a:rPr>
                        <a:t>Rosario </a:t>
                      </a:r>
                      <a:r>
                        <a:rPr lang="es-AR" sz="900" u="none" strike="noStrike" dirty="0" err="1">
                          <a:effectLst/>
                        </a:rPr>
                        <a:t>Bioenergy</a:t>
                      </a:r>
                      <a:r>
                        <a:rPr lang="es-AR" sz="900" u="none" strike="noStrike" dirty="0">
                          <a:effectLst/>
                        </a:rPr>
                        <a:t>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Roldán</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dirty="0">
                          <a:effectLst/>
                        </a:rPr>
                        <a:t>Santa Fe</a:t>
                      </a:r>
                      <a:endParaRPr lang="es-AR" sz="900" b="1" i="1" u="none" strike="noStrike" dirty="0">
                        <a:solidFill>
                          <a:srgbClr val="000000"/>
                        </a:solidFill>
                        <a:effectLst/>
                        <a:latin typeface="Calibri"/>
                      </a:endParaRPr>
                    </a:p>
                  </a:txBody>
                  <a:tcPr marL="5380" marR="5380" marT="5380" marB="0" anchor="ctr"/>
                </a:tc>
                <a:tc>
                  <a:txBody>
                    <a:bodyPr/>
                    <a:lstStyle/>
                    <a:p>
                      <a:pPr algn="ctr" fontAlgn="ctr"/>
                      <a:r>
                        <a:rPr lang="es-AR" sz="900" u="none" strike="noStrike" dirty="0">
                          <a:effectLst/>
                        </a:rPr>
                        <a:t>50.000 </a:t>
                      </a:r>
                      <a:endParaRPr lang="es-AR" sz="900" b="0" i="0" u="none" strike="noStrike" dirty="0">
                        <a:solidFill>
                          <a:srgbClr val="000000"/>
                        </a:solidFill>
                        <a:effectLst/>
                        <a:latin typeface="Calibri"/>
                      </a:endParaRPr>
                    </a:p>
                  </a:txBody>
                  <a:tcPr marL="5380" marR="5380" marT="5380" marB="0" anchor="ctr"/>
                </a:tc>
              </a:tr>
              <a:tr h="162836">
                <a:tc>
                  <a:txBody>
                    <a:bodyPr/>
                    <a:lstStyle/>
                    <a:p>
                      <a:pPr algn="l" fontAlgn="ctr"/>
                      <a:r>
                        <a:rPr lang="es-AR" sz="900" u="none" strike="noStrike" dirty="0" err="1">
                          <a:effectLst/>
                        </a:rPr>
                        <a:t>Soyenergy</a:t>
                      </a:r>
                      <a:r>
                        <a:rPr lang="es-AR" sz="900" u="none" strike="noStrike" dirty="0">
                          <a:effectLst/>
                        </a:rPr>
                        <a:t> S.A.</a:t>
                      </a:r>
                      <a:endParaRPr lang="es-AR" sz="900" b="1" i="1" u="none" strike="noStrike" dirty="0">
                        <a:solidFill>
                          <a:srgbClr val="000000"/>
                        </a:solidFill>
                        <a:effectLst/>
                        <a:latin typeface="Calibri"/>
                      </a:endParaRPr>
                    </a:p>
                  </a:txBody>
                  <a:tcPr marL="5380" marR="5380" marT="5380" marB="0" anchor="ctr"/>
                </a:tc>
                <a:tc>
                  <a:txBody>
                    <a:bodyPr/>
                    <a:lstStyle/>
                    <a:p>
                      <a:pPr algn="l" fontAlgn="ctr"/>
                      <a:r>
                        <a:rPr lang="es-AR" sz="900" u="none" strike="noStrike">
                          <a:effectLst/>
                        </a:rPr>
                        <a:t>Villa Astolfi</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dirty="0">
                          <a:effectLst/>
                        </a:rPr>
                        <a:t>Buenos Aires</a:t>
                      </a:r>
                      <a:endParaRPr lang="es-AR" sz="900" b="1" i="1" u="none" strike="noStrike" dirty="0">
                        <a:solidFill>
                          <a:srgbClr val="000000"/>
                        </a:solidFill>
                        <a:effectLst/>
                        <a:latin typeface="Calibri"/>
                      </a:endParaRPr>
                    </a:p>
                  </a:txBody>
                  <a:tcPr marL="5380" marR="5380" marT="5380" marB="0" anchor="ctr"/>
                </a:tc>
                <a:tc>
                  <a:txBody>
                    <a:bodyPr/>
                    <a:lstStyle/>
                    <a:p>
                      <a:pPr algn="ctr" fontAlgn="ctr"/>
                      <a:r>
                        <a:rPr lang="es-AR" sz="900" u="none" strike="noStrike" dirty="0">
                          <a:effectLst/>
                        </a:rPr>
                        <a:t>18.000 </a:t>
                      </a:r>
                      <a:endParaRPr lang="es-AR" sz="900" b="0" i="0" u="none" strike="noStrike" dirty="0">
                        <a:solidFill>
                          <a:srgbClr val="000000"/>
                        </a:solidFill>
                        <a:effectLst/>
                        <a:latin typeface="Calibri"/>
                      </a:endParaRPr>
                    </a:p>
                  </a:txBody>
                  <a:tcPr marL="5380" marR="5380" marT="5380" marB="0" anchor="ctr"/>
                </a:tc>
              </a:tr>
              <a:tr h="169033">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Biobin</a:t>
                      </a:r>
                      <a:endParaRPr lang="es-AR" sz="900" u="none" strike="noStrike" kern="1200" dirty="0">
                        <a:solidFill>
                          <a:schemeClr val="tx1"/>
                        </a:solidFill>
                        <a:effectLst/>
                        <a:latin typeface="+mn-lt"/>
                        <a:ea typeface="+mn-ea"/>
                        <a:cs typeface="+mn-cs"/>
                      </a:endParaRPr>
                    </a:p>
                  </a:txBody>
                  <a:tcPr marL="5380" marR="5380" marT="5380"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Junín</a:t>
                      </a: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Buenos Aires</a:t>
                      </a: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50.000 </a:t>
                      </a:r>
                    </a:p>
                  </a:txBody>
                  <a:tcPr marL="5380" marR="5380" marT="5380" marB="0" anchor="ctr"/>
                </a:tc>
              </a:tr>
              <a:tr h="162836">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Biomadero</a:t>
                      </a:r>
                      <a:r>
                        <a:rPr lang="es-AR" sz="900" u="none" strike="noStrike" kern="1200" dirty="0">
                          <a:solidFill>
                            <a:schemeClr val="tx1"/>
                          </a:solidFill>
                          <a:effectLst/>
                          <a:latin typeface="+mn-lt"/>
                          <a:ea typeface="+mn-ea"/>
                          <a:cs typeface="+mn-cs"/>
                        </a:rPr>
                        <a:t> S.A.</a:t>
                      </a:r>
                    </a:p>
                  </a:txBody>
                  <a:tcPr marL="5380" marR="5380" marT="5380"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Villa Madero</a:t>
                      </a:r>
                    </a:p>
                  </a:txBody>
                  <a:tcPr marL="5380" marR="5380" marT="5380"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Buenos Aires</a:t>
                      </a: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36.000 </a:t>
                      </a:r>
                    </a:p>
                  </a:txBody>
                  <a:tcPr marL="5380" marR="5380" marT="5380" marB="0" anchor="ctr"/>
                </a:tc>
              </a:tr>
              <a:tr h="162836">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Biorramallo</a:t>
                      </a:r>
                      <a:endParaRPr lang="es-AR" sz="900" u="none" strike="noStrike" kern="1200" dirty="0">
                        <a:solidFill>
                          <a:schemeClr val="tx1"/>
                        </a:solidFill>
                        <a:effectLst/>
                        <a:latin typeface="+mn-lt"/>
                        <a:ea typeface="+mn-ea"/>
                        <a:cs typeface="+mn-cs"/>
                      </a:endParaRP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Ramallo</a:t>
                      </a:r>
                    </a:p>
                  </a:txBody>
                  <a:tcPr marL="5380" marR="5380" marT="5380"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Buenos Aires</a:t>
                      </a: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50.000 </a:t>
                      </a:r>
                    </a:p>
                  </a:txBody>
                  <a:tcPr marL="5380" marR="5380" marT="5380" marB="0" anchor="ctr"/>
                </a:tc>
              </a:tr>
              <a:tr h="162836">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Cremer</a:t>
                      </a:r>
                      <a:r>
                        <a:rPr lang="es-AR" sz="900" u="none" strike="noStrike" kern="1200" dirty="0">
                          <a:solidFill>
                            <a:schemeClr val="tx1"/>
                          </a:solidFill>
                          <a:effectLst/>
                          <a:latin typeface="+mn-lt"/>
                          <a:ea typeface="+mn-ea"/>
                          <a:cs typeface="+mn-cs"/>
                        </a:rPr>
                        <a:t> y </a:t>
                      </a:r>
                      <a:r>
                        <a:rPr lang="es-AR" sz="900" u="none" strike="noStrike" kern="1200" dirty="0" err="1" smtClean="0">
                          <a:solidFill>
                            <a:schemeClr val="tx1"/>
                          </a:solidFill>
                          <a:effectLst/>
                          <a:latin typeface="+mn-lt"/>
                          <a:ea typeface="+mn-ea"/>
                          <a:cs typeface="+mn-cs"/>
                        </a:rPr>
                        <a:t>Asoc</a:t>
                      </a:r>
                      <a:r>
                        <a:rPr lang="es-AR" sz="900" u="none" strike="noStrike" kern="1200" dirty="0" smtClean="0">
                          <a:solidFill>
                            <a:schemeClr val="tx1"/>
                          </a:solidFill>
                          <a:effectLst/>
                          <a:latin typeface="+mn-lt"/>
                          <a:ea typeface="+mn-ea"/>
                          <a:cs typeface="+mn-cs"/>
                        </a:rPr>
                        <a:t>. S.A</a:t>
                      </a:r>
                      <a:r>
                        <a:rPr lang="es-AR" sz="900" u="none" strike="noStrike" kern="1200" dirty="0">
                          <a:solidFill>
                            <a:schemeClr val="tx1"/>
                          </a:solidFill>
                          <a:effectLst/>
                          <a:latin typeface="+mn-lt"/>
                          <a:ea typeface="+mn-ea"/>
                          <a:cs typeface="+mn-cs"/>
                        </a:rPr>
                        <a:t>.</a:t>
                      </a: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Arroyo Seco</a:t>
                      </a:r>
                    </a:p>
                  </a:txBody>
                  <a:tcPr marL="5380" marR="5380" marT="5380"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Santa Fe</a:t>
                      </a: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50.000 </a:t>
                      </a:r>
                    </a:p>
                  </a:txBody>
                  <a:tcPr marL="5380" marR="5380" marT="5380" marB="0" anchor="ctr"/>
                </a:tc>
              </a:tr>
              <a:tr h="162836">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Diferoil</a:t>
                      </a:r>
                      <a:r>
                        <a:rPr lang="es-AR" sz="900" u="none" strike="noStrike" kern="1200" dirty="0">
                          <a:solidFill>
                            <a:schemeClr val="tx1"/>
                          </a:solidFill>
                          <a:effectLst/>
                          <a:latin typeface="+mn-lt"/>
                          <a:ea typeface="+mn-ea"/>
                          <a:cs typeface="+mn-cs"/>
                        </a:rPr>
                        <a:t> S.A.</a:t>
                      </a: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Alvear</a:t>
                      </a:r>
                    </a:p>
                  </a:txBody>
                  <a:tcPr marL="5380" marR="5380" marT="5380"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Santa Fe</a:t>
                      </a: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30.000 </a:t>
                      </a:r>
                    </a:p>
                  </a:txBody>
                  <a:tcPr marL="5380" marR="5380" marT="5380" marB="0" anchor="ctr"/>
                </a:tc>
              </a:tr>
              <a:tr h="162836">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Doble L Bioenergía S.A.</a:t>
                      </a:r>
                    </a:p>
                  </a:txBody>
                  <a:tcPr marL="9525" marR="9525" marT="9525"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Esperanza</a:t>
                      </a:r>
                    </a:p>
                  </a:txBody>
                  <a:tcPr marL="9525" marR="9525" marT="9525" marB="0" anchor="ctr"/>
                </a:tc>
                <a:tc>
                  <a:txBody>
                    <a:bodyPr/>
                    <a:lstStyle/>
                    <a:p>
                      <a:pPr marL="0" algn="l" defTabSz="914400" rtl="0" eaLnBrk="1" fontAlgn="ctr" latinLnBrk="0" hangingPunct="1"/>
                      <a:r>
                        <a:rPr lang="es-AR" sz="900" u="none" strike="noStrike" kern="1200">
                          <a:solidFill>
                            <a:schemeClr val="tx1"/>
                          </a:solidFill>
                          <a:effectLst/>
                          <a:latin typeface="+mn-lt"/>
                          <a:ea typeface="+mn-ea"/>
                          <a:cs typeface="+mn-cs"/>
                        </a:rPr>
                        <a:t>Santa Fe</a:t>
                      </a:r>
                    </a:p>
                  </a:txBody>
                  <a:tcPr marL="9525" marR="9525" marT="9525"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10.800 </a:t>
                      </a:r>
                    </a:p>
                  </a:txBody>
                  <a:tcPr marL="9525" marR="9525" marT="9525" marB="0" anchor="ctr"/>
                </a:tc>
              </a:tr>
              <a:tr h="162836">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Viluco</a:t>
                      </a:r>
                      <a:r>
                        <a:rPr lang="es-AR" sz="900" u="none" strike="noStrike" kern="1200" dirty="0">
                          <a:solidFill>
                            <a:schemeClr val="tx1"/>
                          </a:solidFill>
                          <a:effectLst/>
                          <a:latin typeface="+mn-lt"/>
                          <a:ea typeface="+mn-ea"/>
                          <a:cs typeface="+mn-cs"/>
                        </a:rPr>
                        <a:t> S.A.</a:t>
                      </a: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Frías</a:t>
                      </a: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Santiago del Estero</a:t>
                      </a: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200.000 </a:t>
                      </a:r>
                    </a:p>
                  </a:txBody>
                  <a:tcPr marL="5380" marR="5380" marT="5380" marB="0" anchor="ctr"/>
                </a:tc>
              </a:tr>
              <a:tr h="169033">
                <a:tc>
                  <a:txBody>
                    <a:bodyPr/>
                    <a:lstStyle/>
                    <a:p>
                      <a:pPr marL="0" algn="l" defTabSz="914400" rtl="0" eaLnBrk="1" fontAlgn="ctr" latinLnBrk="0" hangingPunct="1"/>
                      <a:r>
                        <a:rPr lang="es-AR" sz="900" u="none" strike="noStrike" kern="1200" dirty="0" err="1">
                          <a:solidFill>
                            <a:schemeClr val="tx1"/>
                          </a:solidFill>
                          <a:effectLst/>
                          <a:latin typeface="+mn-lt"/>
                          <a:ea typeface="+mn-ea"/>
                          <a:cs typeface="+mn-cs"/>
                        </a:rPr>
                        <a:t>Cremer</a:t>
                      </a:r>
                      <a:r>
                        <a:rPr lang="es-AR" sz="900" u="none" strike="noStrike" kern="1200" dirty="0">
                          <a:solidFill>
                            <a:schemeClr val="tx1"/>
                          </a:solidFill>
                          <a:effectLst/>
                          <a:latin typeface="+mn-lt"/>
                          <a:ea typeface="+mn-ea"/>
                          <a:cs typeface="+mn-cs"/>
                        </a:rPr>
                        <a:t> - Latín </a:t>
                      </a:r>
                      <a:r>
                        <a:rPr lang="es-AR" sz="900" u="none" strike="noStrike" kern="1200" dirty="0" err="1">
                          <a:solidFill>
                            <a:schemeClr val="tx1"/>
                          </a:solidFill>
                          <a:effectLst/>
                          <a:latin typeface="+mn-lt"/>
                          <a:ea typeface="+mn-ea"/>
                          <a:cs typeface="+mn-cs"/>
                        </a:rPr>
                        <a:t>Bio</a:t>
                      </a:r>
                      <a:endParaRPr lang="es-AR" sz="900" u="none" strike="noStrike" kern="1200" dirty="0">
                        <a:solidFill>
                          <a:schemeClr val="tx1"/>
                        </a:solidFill>
                        <a:effectLst/>
                        <a:latin typeface="+mn-lt"/>
                        <a:ea typeface="+mn-ea"/>
                        <a:cs typeface="+mn-cs"/>
                      </a:endParaRP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Arroyo Seco</a:t>
                      </a:r>
                    </a:p>
                  </a:txBody>
                  <a:tcPr marL="5380" marR="5380" marT="5380" marB="0" anchor="ctr"/>
                </a:tc>
                <a:tc>
                  <a:txBody>
                    <a:bodyPr/>
                    <a:lstStyle/>
                    <a:p>
                      <a:pPr marL="0" algn="l" defTabSz="914400" rtl="0" eaLnBrk="1" fontAlgn="ctr" latinLnBrk="0" hangingPunct="1"/>
                      <a:r>
                        <a:rPr lang="es-AR" sz="900" u="none" strike="noStrike" kern="1200" dirty="0">
                          <a:solidFill>
                            <a:schemeClr val="tx1"/>
                          </a:solidFill>
                          <a:effectLst/>
                          <a:latin typeface="+mn-lt"/>
                          <a:ea typeface="+mn-ea"/>
                          <a:cs typeface="+mn-cs"/>
                        </a:rPr>
                        <a:t>Santa </a:t>
                      </a:r>
                      <a:r>
                        <a:rPr lang="es-AR" sz="900" u="none" strike="noStrike" kern="1200" dirty="0" err="1">
                          <a:solidFill>
                            <a:schemeClr val="tx1"/>
                          </a:solidFill>
                          <a:effectLst/>
                          <a:latin typeface="+mn-lt"/>
                          <a:ea typeface="+mn-ea"/>
                          <a:cs typeface="+mn-cs"/>
                        </a:rPr>
                        <a:t>Fé</a:t>
                      </a:r>
                      <a:endParaRPr lang="es-AR" sz="900" u="none" strike="noStrike" kern="1200" dirty="0">
                        <a:solidFill>
                          <a:schemeClr val="tx1"/>
                        </a:solidFill>
                        <a:effectLst/>
                        <a:latin typeface="+mn-lt"/>
                        <a:ea typeface="+mn-ea"/>
                        <a:cs typeface="+mn-cs"/>
                      </a:endParaRPr>
                    </a:p>
                  </a:txBody>
                  <a:tcPr marL="5380" marR="5380" marT="5380" marB="0" anchor="ctr"/>
                </a:tc>
                <a:tc>
                  <a:txBody>
                    <a:bodyPr/>
                    <a:lstStyle/>
                    <a:p>
                      <a:pPr marL="0" algn="ctr" defTabSz="914400" rtl="0" eaLnBrk="1" fontAlgn="ctr" latinLnBrk="0" hangingPunct="1"/>
                      <a:r>
                        <a:rPr lang="es-AR" sz="900" u="none" strike="noStrike" kern="1200" dirty="0">
                          <a:solidFill>
                            <a:schemeClr val="tx1"/>
                          </a:solidFill>
                          <a:effectLst/>
                          <a:latin typeface="+mn-lt"/>
                          <a:ea typeface="+mn-ea"/>
                          <a:cs typeface="+mn-cs"/>
                        </a:rPr>
                        <a:t>50.000 </a:t>
                      </a:r>
                    </a:p>
                  </a:txBody>
                  <a:tcPr marL="5380" marR="5380" marT="5380" marB="0" anchor="ctr"/>
                </a:tc>
              </a:tr>
              <a:tr h="169033">
                <a:tc>
                  <a:txBody>
                    <a:bodyPr/>
                    <a:lstStyle/>
                    <a:p>
                      <a:pPr algn="l" fontAlgn="ctr"/>
                      <a:r>
                        <a:rPr lang="es-AR" sz="900" u="none" strike="noStrike">
                          <a:effectLst/>
                        </a:rPr>
                        <a:t>SUB TOTAL PYMES</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 </a:t>
                      </a:r>
                      <a:endParaRPr lang="es-AR" sz="900" b="1" i="1" u="none" strike="noStrike">
                        <a:solidFill>
                          <a:srgbClr val="000000"/>
                        </a:solidFill>
                        <a:effectLst/>
                        <a:latin typeface="Calibri"/>
                      </a:endParaRPr>
                    </a:p>
                  </a:txBody>
                  <a:tcPr marL="5380" marR="5380" marT="5380" marB="0" anchor="ctr"/>
                </a:tc>
                <a:tc>
                  <a:txBody>
                    <a:bodyPr/>
                    <a:lstStyle/>
                    <a:p>
                      <a:pPr algn="l" fontAlgn="ctr"/>
                      <a:r>
                        <a:rPr lang="es-AR" sz="900" u="none" strike="noStrike">
                          <a:effectLst/>
                        </a:rPr>
                        <a:t> </a:t>
                      </a:r>
                      <a:endParaRPr lang="es-AR" sz="900" b="1" i="1" u="none" strike="noStrike">
                        <a:solidFill>
                          <a:srgbClr val="000000"/>
                        </a:solidFill>
                        <a:effectLst/>
                        <a:latin typeface="Calibri"/>
                      </a:endParaRPr>
                    </a:p>
                  </a:txBody>
                  <a:tcPr marL="5380" marR="5380" marT="5380" marB="0" anchor="ctr"/>
                </a:tc>
                <a:tc>
                  <a:txBody>
                    <a:bodyPr/>
                    <a:lstStyle/>
                    <a:p>
                      <a:pPr algn="ctr" fontAlgn="ctr"/>
                      <a:r>
                        <a:rPr lang="es-AR" sz="900" u="none" strike="noStrike" dirty="0" smtClean="0">
                          <a:effectLst/>
                        </a:rPr>
                        <a:t>1.256.289 </a:t>
                      </a:r>
                      <a:endParaRPr lang="es-AR" sz="900" b="1" i="0" u="none" strike="noStrike" dirty="0">
                        <a:solidFill>
                          <a:srgbClr val="000000"/>
                        </a:solidFill>
                        <a:effectLst/>
                        <a:latin typeface="Calibri"/>
                      </a:endParaRPr>
                    </a:p>
                  </a:txBody>
                  <a:tcPr marL="5380" marR="5380" marT="5380" marB="0" anchor="ctr"/>
                </a:tc>
              </a:tr>
            </a:tbl>
          </a:graphicData>
        </a:graphic>
      </p:graphicFrame>
      <p:graphicFrame>
        <p:nvGraphicFramePr>
          <p:cNvPr id="8" name="7 Marcador de contenido"/>
          <p:cNvGraphicFramePr>
            <a:graphicFrameLocks noGrp="1"/>
          </p:cNvGraphicFramePr>
          <p:nvPr>
            <p:ph sz="half" idx="2"/>
            <p:extLst>
              <p:ext uri="{D42A27DB-BD31-4B8C-83A1-F6EECF244321}">
                <p14:modId xmlns:p14="http://schemas.microsoft.com/office/powerpoint/2010/main" val="3913119644"/>
              </p:ext>
            </p:extLst>
          </p:nvPr>
        </p:nvGraphicFramePr>
        <p:xfrm>
          <a:off x="4499992" y="1196752"/>
          <a:ext cx="4320480" cy="525658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718503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smtClean="0">
                <a:latin typeface="Arial" panose="020B0604020202020204" pitchFamily="34" charset="0"/>
                <a:cs typeface="Arial" panose="020B0604020202020204" pitchFamily="34" charset="0"/>
              </a:rPr>
              <a:t>Producción de </a:t>
            </a:r>
            <a:r>
              <a:rPr lang="es-AR" sz="2000" b="1" u="sng" dirty="0" smtClean="0">
                <a:latin typeface="Arial" panose="020B0604020202020204" pitchFamily="34" charset="0"/>
                <a:cs typeface="Arial" panose="020B0604020202020204" pitchFamily="34" charset="0"/>
              </a:rPr>
              <a:t>Biodiesel </a:t>
            </a:r>
            <a:r>
              <a:rPr lang="es-AR" sz="2000" b="1" u="sng" dirty="0" smtClean="0">
                <a:latin typeface="Arial" panose="020B0604020202020204" pitchFamily="34" charset="0"/>
                <a:cs typeface="Arial" panose="020B0604020202020204" pitchFamily="34" charset="0"/>
              </a:rPr>
              <a:t>(</a:t>
            </a:r>
            <a:r>
              <a:rPr lang="es-AR" sz="2000" b="1" u="sng" dirty="0" err="1" smtClean="0">
                <a:latin typeface="Arial" panose="020B0604020202020204" pitchFamily="34" charset="0"/>
                <a:cs typeface="Arial" panose="020B0604020202020204" pitchFamily="34" charset="0"/>
              </a:rPr>
              <a:t>tns</a:t>
            </a:r>
            <a:r>
              <a:rPr lang="es-AR" sz="2000" b="1" u="sng" dirty="0" smtClean="0">
                <a:latin typeface="Arial" panose="020B0604020202020204" pitchFamily="34" charset="0"/>
                <a:cs typeface="Arial" panose="020B0604020202020204" pitchFamily="34" charset="0"/>
              </a:rPr>
              <a:t>.)</a:t>
            </a:r>
            <a:endParaRPr lang="es-AR" sz="2000" b="1" u="sng" dirty="0">
              <a:latin typeface="Arial" panose="020B0604020202020204" pitchFamily="34" charset="0"/>
              <a:cs typeface="Arial" panose="020B0604020202020204" pitchFamily="34" charset="0"/>
            </a:endParaRPr>
          </a:p>
        </p:txBody>
      </p:sp>
      <p:graphicFrame>
        <p:nvGraphicFramePr>
          <p:cNvPr id="9" name="8 Marcador de contenido"/>
          <p:cNvGraphicFramePr>
            <a:graphicFrameLocks noGrp="1"/>
          </p:cNvGraphicFramePr>
          <p:nvPr>
            <p:ph sz="half" idx="2"/>
            <p:extLst>
              <p:ext uri="{D42A27DB-BD31-4B8C-83A1-F6EECF244321}">
                <p14:modId xmlns:p14="http://schemas.microsoft.com/office/powerpoint/2010/main" val="4189935388"/>
              </p:ext>
            </p:extLst>
          </p:nvPr>
        </p:nvGraphicFramePr>
        <p:xfrm>
          <a:off x="539553" y="3981857"/>
          <a:ext cx="8208915" cy="1679390"/>
        </p:xfrm>
        <a:graphic>
          <a:graphicData uri="http://schemas.openxmlformats.org/drawingml/2006/table">
            <a:tbl>
              <a:tblPr firstRow="1" firstCol="1">
                <a:tableStyleId>{3B4B98B0-60AC-42C2-AFA5-B58CD77FA1E5}</a:tableStyleId>
              </a:tblPr>
              <a:tblGrid>
                <a:gridCol w="830115"/>
                <a:gridCol w="614900"/>
                <a:gridCol w="614900"/>
                <a:gridCol w="614900"/>
                <a:gridCol w="614900"/>
                <a:gridCol w="614900"/>
                <a:gridCol w="614900"/>
                <a:gridCol w="614900"/>
                <a:gridCol w="614900"/>
                <a:gridCol w="614900"/>
                <a:gridCol w="614900"/>
                <a:gridCol w="614900"/>
                <a:gridCol w="614900"/>
              </a:tblGrid>
              <a:tr h="199044">
                <a:tc>
                  <a:txBody>
                    <a:bodyPr/>
                    <a:lstStyle/>
                    <a:p>
                      <a:pPr algn="ctr" fontAlgn="b"/>
                      <a:endParaRPr lang="es-AR" sz="900" b="1" i="0" u="none" strike="noStrike" dirty="0">
                        <a:solidFill>
                          <a:srgbClr val="000000"/>
                        </a:solidFill>
                        <a:effectLst/>
                        <a:latin typeface="Calibri"/>
                      </a:endParaRPr>
                    </a:p>
                  </a:txBody>
                  <a:tcPr marL="7695" marR="7695" marT="7695" marB="0" anchor="b"/>
                </a:tc>
                <a:tc>
                  <a:txBody>
                    <a:bodyPr/>
                    <a:lstStyle/>
                    <a:p>
                      <a:pPr algn="ctr" fontAlgn="b"/>
                      <a:r>
                        <a:rPr lang="es-AR" sz="900" b="1" u="none" strike="noStrike">
                          <a:effectLst/>
                        </a:rPr>
                        <a:t>Enero</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Febrero</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dirty="0">
                          <a:effectLst/>
                        </a:rPr>
                        <a:t>Marzo</a:t>
                      </a:r>
                      <a:endParaRPr lang="es-AR" sz="900" b="1" i="0" u="none" strike="noStrike" dirty="0">
                        <a:solidFill>
                          <a:srgbClr val="000000"/>
                        </a:solidFill>
                        <a:effectLst/>
                        <a:latin typeface="Calibri"/>
                      </a:endParaRPr>
                    </a:p>
                  </a:txBody>
                  <a:tcPr marL="7695" marR="7695" marT="7695" marB="0" anchor="b"/>
                </a:tc>
                <a:tc>
                  <a:txBody>
                    <a:bodyPr/>
                    <a:lstStyle/>
                    <a:p>
                      <a:pPr algn="ctr" fontAlgn="b"/>
                      <a:r>
                        <a:rPr lang="es-AR" sz="900" b="1" u="none" strike="noStrike">
                          <a:effectLst/>
                        </a:rPr>
                        <a:t>Abril</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Mayo</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Junio</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Julio</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Agosto</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Septiembre</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Octubre</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a:effectLst/>
                        </a:rPr>
                        <a:t>Noviembre</a:t>
                      </a:r>
                      <a:endParaRPr lang="es-AR" sz="900" b="1" i="0" u="none" strike="noStrike">
                        <a:solidFill>
                          <a:srgbClr val="000000"/>
                        </a:solidFill>
                        <a:effectLst/>
                        <a:latin typeface="Calibri"/>
                      </a:endParaRPr>
                    </a:p>
                  </a:txBody>
                  <a:tcPr marL="7695" marR="7695" marT="7695" marB="0" anchor="b"/>
                </a:tc>
                <a:tc>
                  <a:txBody>
                    <a:bodyPr/>
                    <a:lstStyle/>
                    <a:p>
                      <a:pPr algn="ctr" fontAlgn="b"/>
                      <a:r>
                        <a:rPr lang="es-AR" sz="900" b="1" u="none" strike="noStrike" dirty="0">
                          <a:effectLst/>
                        </a:rPr>
                        <a:t>Diciembre</a:t>
                      </a:r>
                      <a:endParaRPr lang="es-AR" sz="900" b="1"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2008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47.421</a:t>
                      </a:r>
                      <a:endParaRPr lang="es-AR" sz="900" b="0" i="0" u="none" strike="noStrike" dirty="0">
                        <a:solidFill>
                          <a:srgbClr val="000000"/>
                        </a:solidFill>
                        <a:effectLst/>
                        <a:latin typeface="Calibri"/>
                      </a:endParaRPr>
                    </a:p>
                  </a:txBody>
                  <a:tcPr marL="7695" marR="7695" marT="7695" marB="0" anchor="b"/>
                </a:tc>
                <a:tc>
                  <a:txBody>
                    <a:bodyPr/>
                    <a:lstStyle/>
                    <a:p>
                      <a:pPr algn="ctr" fontAlgn="b"/>
                      <a:r>
                        <a:rPr lang="es-AR" sz="900" u="none" strike="noStrike">
                          <a:effectLst/>
                        </a:rPr>
                        <a:t>38.747</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42.095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43.881</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51.679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50.726</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71.888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91.595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83.924</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97.429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79.530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13.152</a:t>
                      </a:r>
                      <a:endParaRPr lang="es-AR" sz="900" b="0"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2009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27.500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47.025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67.849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84.925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91.739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94.213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133.120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127.182</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142.329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111.600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93.618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126.889</a:t>
                      </a:r>
                      <a:endParaRPr lang="es-AR" sz="900" b="0"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2010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140.247</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112.508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107.929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141.433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157.865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156.019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165.098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164.382</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157.835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180.593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177.578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153.415</a:t>
                      </a:r>
                      <a:endParaRPr lang="es-AR" sz="900" b="0"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2011</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152.409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140.858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188.060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201.377</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219.703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207.380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222.315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223.937</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208.434</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234.989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209.797</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217.422</a:t>
                      </a:r>
                      <a:endParaRPr lang="es-AR" sz="900" b="0"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2012</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257.933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240.003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212.499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236.400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237.508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231.038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246.341</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233.829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133.051</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137.989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153.248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135.299</a:t>
                      </a:r>
                      <a:endParaRPr lang="es-AR" sz="900" b="0"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2013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158.499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113.745</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117.314</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161.051</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120.173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144.813</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190.969</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192.636</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225.107</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244.796</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218.241</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dirty="0">
                          <a:effectLst/>
                        </a:rPr>
                        <a:t>109.727</a:t>
                      </a:r>
                      <a:endParaRPr lang="es-AR" sz="900" b="0" i="0" u="none" strike="noStrike" dirty="0">
                        <a:solidFill>
                          <a:srgbClr val="000000"/>
                        </a:solidFill>
                        <a:effectLst/>
                        <a:latin typeface="Calibri"/>
                      </a:endParaRPr>
                    </a:p>
                  </a:txBody>
                  <a:tcPr marL="7695" marR="7695" marT="7695" marB="0" anchor="b"/>
                </a:tc>
              </a:tr>
              <a:tr h="211478">
                <a:tc>
                  <a:txBody>
                    <a:bodyPr/>
                    <a:lstStyle/>
                    <a:p>
                      <a:pPr algn="ctr" fontAlgn="b"/>
                      <a:r>
                        <a:rPr lang="es-AR" sz="900" u="none" strike="noStrike">
                          <a:effectLst/>
                        </a:rPr>
                        <a:t>2014</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140.472</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132.588</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121.194</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143.702</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228.070</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u="none" strike="noStrike">
                          <a:effectLst/>
                        </a:rPr>
                        <a:t>250.044</a:t>
                      </a:r>
                      <a:endParaRPr lang="es-AR" sz="900" b="0" i="0" u="none" strike="noStrike">
                        <a:solidFill>
                          <a:srgbClr val="000000"/>
                        </a:solidFill>
                        <a:effectLst/>
                        <a:latin typeface="Calibri"/>
                      </a:endParaRPr>
                    </a:p>
                  </a:txBody>
                  <a:tcPr marL="7695" marR="7695" marT="7695" marB="0" anchor="b"/>
                </a:tc>
                <a:tc>
                  <a:txBody>
                    <a:bodyPr/>
                    <a:lstStyle/>
                    <a:p>
                      <a:pPr algn="ctr" fontAlgn="b"/>
                      <a:r>
                        <a:rPr lang="es-AR" sz="900" b="0" i="0" u="none" strike="noStrike" dirty="0" smtClean="0">
                          <a:solidFill>
                            <a:srgbClr val="000000"/>
                          </a:solidFill>
                          <a:effectLst/>
                          <a:latin typeface="Calibri"/>
                        </a:rPr>
                        <a:t>275.067</a:t>
                      </a:r>
                      <a:endParaRPr lang="es-AR" sz="900" b="0" i="0" u="none" strike="noStrike" dirty="0">
                        <a:solidFill>
                          <a:srgbClr val="000000"/>
                        </a:solidFill>
                        <a:effectLst/>
                        <a:latin typeface="Calibri"/>
                      </a:endParaRPr>
                    </a:p>
                  </a:txBody>
                  <a:tcPr marL="7695" marR="7695" marT="7695" marB="0" anchor="b"/>
                </a:tc>
                <a:tc>
                  <a:txBody>
                    <a:bodyPr/>
                    <a:lstStyle/>
                    <a:p>
                      <a:pPr algn="ctr" fontAlgn="b"/>
                      <a:endParaRPr lang="es-AR" sz="900" b="0" i="0" u="none" strike="noStrike">
                        <a:solidFill>
                          <a:srgbClr val="000000"/>
                        </a:solidFill>
                        <a:effectLst/>
                        <a:latin typeface="Calibri"/>
                      </a:endParaRPr>
                    </a:p>
                  </a:txBody>
                  <a:tcPr marL="7695" marR="7695" marT="7695" marB="0" anchor="b"/>
                </a:tc>
                <a:tc>
                  <a:txBody>
                    <a:bodyPr/>
                    <a:lstStyle/>
                    <a:p>
                      <a:pPr algn="ctr" fontAlgn="b"/>
                      <a:endParaRPr lang="es-AR" sz="900" b="0" i="0" u="none" strike="noStrike">
                        <a:solidFill>
                          <a:srgbClr val="000000"/>
                        </a:solidFill>
                        <a:effectLst/>
                        <a:latin typeface="Calibri"/>
                      </a:endParaRPr>
                    </a:p>
                  </a:txBody>
                  <a:tcPr marL="7695" marR="7695" marT="7695" marB="0" anchor="b"/>
                </a:tc>
                <a:tc>
                  <a:txBody>
                    <a:bodyPr/>
                    <a:lstStyle/>
                    <a:p>
                      <a:pPr algn="ctr" fontAlgn="b"/>
                      <a:endParaRPr lang="es-AR" sz="900" b="0" i="0" u="none" strike="noStrike">
                        <a:solidFill>
                          <a:srgbClr val="000000"/>
                        </a:solidFill>
                        <a:effectLst/>
                        <a:latin typeface="Calibri"/>
                      </a:endParaRPr>
                    </a:p>
                  </a:txBody>
                  <a:tcPr marL="7695" marR="7695" marT="7695" marB="0" anchor="b"/>
                </a:tc>
                <a:tc>
                  <a:txBody>
                    <a:bodyPr/>
                    <a:lstStyle/>
                    <a:p>
                      <a:pPr algn="ctr" fontAlgn="b"/>
                      <a:endParaRPr lang="es-AR" sz="900" b="0" i="0" u="none" strike="noStrike">
                        <a:solidFill>
                          <a:srgbClr val="000000"/>
                        </a:solidFill>
                        <a:effectLst/>
                        <a:latin typeface="Calibri"/>
                      </a:endParaRPr>
                    </a:p>
                  </a:txBody>
                  <a:tcPr marL="7695" marR="7695" marT="7695" marB="0" anchor="b"/>
                </a:tc>
                <a:tc>
                  <a:txBody>
                    <a:bodyPr/>
                    <a:lstStyle/>
                    <a:p>
                      <a:pPr algn="ctr" fontAlgn="b"/>
                      <a:endParaRPr lang="es-AR" sz="900" b="0" i="0" u="none" strike="noStrike" dirty="0">
                        <a:solidFill>
                          <a:srgbClr val="000000"/>
                        </a:solidFill>
                        <a:effectLst/>
                        <a:latin typeface="Calibri"/>
                      </a:endParaRPr>
                    </a:p>
                  </a:txBody>
                  <a:tcPr marL="7695" marR="7695" marT="7695" marB="0" anchor="b"/>
                </a:tc>
              </a:tr>
            </a:tbl>
          </a:graphicData>
        </a:graphic>
      </p:graphicFrame>
      <p:graphicFrame>
        <p:nvGraphicFramePr>
          <p:cNvPr id="8" name="7 Marcador de contenido"/>
          <p:cNvGraphicFramePr>
            <a:graphicFrameLocks noGrp="1"/>
          </p:cNvGraphicFramePr>
          <p:nvPr>
            <p:ph sz="half" idx="1"/>
            <p:extLst>
              <p:ext uri="{D42A27DB-BD31-4B8C-83A1-F6EECF244321}">
                <p14:modId xmlns:p14="http://schemas.microsoft.com/office/powerpoint/2010/main" val="2591674473"/>
              </p:ext>
            </p:extLst>
          </p:nvPr>
        </p:nvGraphicFramePr>
        <p:xfrm>
          <a:off x="457200" y="1484784"/>
          <a:ext cx="8219256" cy="230425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978341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smtClean="0">
                <a:latin typeface="Arial" panose="020B0604020202020204" pitchFamily="34" charset="0"/>
                <a:cs typeface="Arial" panose="020B0604020202020204" pitchFamily="34" charset="0"/>
              </a:rPr>
              <a:t>Exportaciones de </a:t>
            </a:r>
            <a:r>
              <a:rPr lang="es-AR" sz="2000" b="1" u="sng" dirty="0" smtClean="0">
                <a:latin typeface="Arial" panose="020B0604020202020204" pitchFamily="34" charset="0"/>
                <a:cs typeface="Arial" panose="020B0604020202020204" pitchFamily="34" charset="0"/>
              </a:rPr>
              <a:t>Biodiesel </a:t>
            </a:r>
            <a:r>
              <a:rPr lang="es-AR" sz="2000" b="1" u="sng" dirty="0" smtClean="0">
                <a:latin typeface="Arial" panose="020B0604020202020204" pitchFamily="34" charset="0"/>
                <a:cs typeface="Arial" panose="020B0604020202020204" pitchFamily="34" charset="0"/>
              </a:rPr>
              <a:t>(</a:t>
            </a:r>
            <a:r>
              <a:rPr lang="es-AR" sz="2000" b="1" u="sng" dirty="0" err="1" smtClean="0">
                <a:latin typeface="Arial" panose="020B0604020202020204" pitchFamily="34" charset="0"/>
                <a:cs typeface="Arial" panose="020B0604020202020204" pitchFamily="34" charset="0"/>
              </a:rPr>
              <a:t>tns</a:t>
            </a:r>
            <a:r>
              <a:rPr lang="es-AR" sz="2000" b="1" u="sng" dirty="0" smtClean="0">
                <a:latin typeface="Arial" panose="020B0604020202020204" pitchFamily="34" charset="0"/>
                <a:cs typeface="Arial" panose="020B0604020202020204" pitchFamily="34" charset="0"/>
              </a:rPr>
              <a:t>.)</a:t>
            </a:r>
            <a:endParaRPr lang="es-AR" sz="2000" b="1" u="sng" dirty="0">
              <a:latin typeface="Arial" panose="020B0604020202020204" pitchFamily="34" charset="0"/>
              <a:cs typeface="Arial" panose="020B0604020202020204" pitchFamily="34" charset="0"/>
            </a:endParaRPr>
          </a:p>
        </p:txBody>
      </p:sp>
      <p:graphicFrame>
        <p:nvGraphicFramePr>
          <p:cNvPr id="5" name="4 Marcador de contenido"/>
          <p:cNvGraphicFramePr>
            <a:graphicFrameLocks noGrp="1"/>
          </p:cNvGraphicFramePr>
          <p:nvPr>
            <p:ph sz="half" idx="1"/>
            <p:extLst>
              <p:ext uri="{D42A27DB-BD31-4B8C-83A1-F6EECF244321}">
                <p14:modId xmlns:p14="http://schemas.microsoft.com/office/powerpoint/2010/main" val="28627180"/>
              </p:ext>
            </p:extLst>
          </p:nvPr>
        </p:nvGraphicFramePr>
        <p:xfrm>
          <a:off x="251520" y="1268760"/>
          <a:ext cx="8496944" cy="216024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6 Marcador de contenido"/>
          <p:cNvGraphicFramePr>
            <a:graphicFrameLocks noGrp="1"/>
          </p:cNvGraphicFramePr>
          <p:nvPr>
            <p:ph sz="half" idx="2"/>
            <p:extLst>
              <p:ext uri="{D42A27DB-BD31-4B8C-83A1-F6EECF244321}">
                <p14:modId xmlns:p14="http://schemas.microsoft.com/office/powerpoint/2010/main" val="3885140585"/>
              </p:ext>
            </p:extLst>
          </p:nvPr>
        </p:nvGraphicFramePr>
        <p:xfrm>
          <a:off x="755579" y="3933053"/>
          <a:ext cx="7931222" cy="1689056"/>
        </p:xfrm>
        <a:graphic>
          <a:graphicData uri="http://schemas.openxmlformats.org/drawingml/2006/table">
            <a:tbl>
              <a:tblPr firstRow="1" firstCol="1">
                <a:tableStyleId>{3B4B98B0-60AC-42C2-AFA5-B58CD77FA1E5}</a:tableStyleId>
              </a:tblPr>
              <a:tblGrid>
                <a:gridCol w="802034"/>
                <a:gridCol w="594099"/>
                <a:gridCol w="594099"/>
                <a:gridCol w="594099"/>
                <a:gridCol w="594099"/>
                <a:gridCol w="594099"/>
                <a:gridCol w="594099"/>
                <a:gridCol w="594099"/>
                <a:gridCol w="594099"/>
                <a:gridCol w="594099"/>
                <a:gridCol w="594099"/>
                <a:gridCol w="594099"/>
                <a:gridCol w="594099"/>
              </a:tblGrid>
              <a:tr h="211132">
                <a:tc>
                  <a:txBody>
                    <a:bodyPr/>
                    <a:lstStyle/>
                    <a:p>
                      <a:pPr algn="ctr" fontAlgn="b"/>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Enero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Febrero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Marzo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Abril</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Mayo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Junio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Julio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Agosto</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Septiembre</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Octubre</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Noviembre</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Diciembre</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2008</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42.899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25.408</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51.164</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55.444</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44.150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21.299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62.680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90.353</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107.244</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91.516</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38.889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49.308</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2009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27.500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47.025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67.849</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84.925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91.739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94.213</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133.120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127.182</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142.329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111.600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93.618</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126.889</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2010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153.569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100.306</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67.800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107.779</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79.757</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137.420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97.865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136.329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84.151</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128.959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102.345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129.039</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2011</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105.431</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93.625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113.189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119.868</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109.618</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151.333</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157.789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155.776</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160.029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198.010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97.477</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162.839</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2012</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141.378</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146.960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149.417</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187.499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116.280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144.732</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181.012</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dirty="0">
                          <a:effectLst/>
                        </a:rPr>
                        <a:t>155.776</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dirty="0">
                          <a:effectLst/>
                        </a:rPr>
                        <a:t>76.900</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72.525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68.305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74.643</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2013</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107.250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45.000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89.700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84.500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7.621</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35.000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91.059</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178.095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dirty="0">
                          <a:effectLst/>
                        </a:rPr>
                        <a:t>121.664</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dirty="0">
                          <a:effectLst/>
                        </a:rPr>
                        <a:t>196.624</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dirty="0">
                          <a:effectLst/>
                        </a:rPr>
                        <a:t>175.996</a:t>
                      </a:r>
                      <a:endParaRPr lang="es-AR" sz="900" b="0" i="0" u="none" strike="noStrike" dirty="0">
                        <a:solidFill>
                          <a:srgbClr val="000000"/>
                        </a:solidFill>
                        <a:effectLst/>
                        <a:latin typeface="Calibri"/>
                      </a:endParaRPr>
                    </a:p>
                  </a:txBody>
                  <a:tcPr marL="6955" marR="6955" marT="6955" marB="0" anchor="b"/>
                </a:tc>
                <a:tc>
                  <a:txBody>
                    <a:bodyPr/>
                    <a:lstStyle/>
                    <a:p>
                      <a:pPr algn="ctr" fontAlgn="b"/>
                      <a:r>
                        <a:rPr lang="es-AR" sz="900" u="none" strike="noStrike">
                          <a:effectLst/>
                        </a:rPr>
                        <a:t>16.750</a:t>
                      </a:r>
                      <a:endParaRPr lang="es-AR" sz="900" b="0" i="0" u="none" strike="noStrike">
                        <a:solidFill>
                          <a:srgbClr val="000000"/>
                        </a:solidFill>
                        <a:effectLst/>
                        <a:latin typeface="Calibri"/>
                      </a:endParaRPr>
                    </a:p>
                  </a:txBody>
                  <a:tcPr marL="6955" marR="6955" marT="6955" marB="0" anchor="b"/>
                </a:tc>
              </a:tr>
              <a:tr h="211132">
                <a:tc>
                  <a:txBody>
                    <a:bodyPr/>
                    <a:lstStyle/>
                    <a:p>
                      <a:pPr algn="ctr" fontAlgn="b"/>
                      <a:r>
                        <a:rPr lang="es-AR" sz="900" u="none" strike="noStrike">
                          <a:effectLst/>
                        </a:rPr>
                        <a:t>2014</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34.321</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92.755</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85.000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48.960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118.100</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u="none" strike="noStrike">
                          <a:effectLst/>
                        </a:rPr>
                        <a:t>142.171</a:t>
                      </a:r>
                      <a:endParaRPr lang="es-AR" sz="900" b="0" i="0" u="none" strike="noStrike">
                        <a:solidFill>
                          <a:srgbClr val="000000"/>
                        </a:solidFill>
                        <a:effectLst/>
                        <a:latin typeface="Calibri"/>
                      </a:endParaRPr>
                    </a:p>
                  </a:txBody>
                  <a:tcPr marL="6955" marR="6955" marT="6955" marB="0" anchor="b"/>
                </a:tc>
                <a:tc>
                  <a:txBody>
                    <a:bodyPr/>
                    <a:lstStyle/>
                    <a:p>
                      <a:pPr algn="ctr" fontAlgn="b"/>
                      <a:r>
                        <a:rPr lang="es-AR" sz="900" b="0" i="0" u="none" strike="noStrike" dirty="0" smtClean="0">
                          <a:solidFill>
                            <a:srgbClr val="000000"/>
                          </a:solidFill>
                          <a:effectLst/>
                          <a:latin typeface="Calibri"/>
                        </a:rPr>
                        <a:t>199.330</a:t>
                      </a:r>
                      <a:endParaRPr lang="es-AR" sz="900" b="0" i="0" u="none" strike="noStrike" dirty="0">
                        <a:solidFill>
                          <a:srgbClr val="000000"/>
                        </a:solidFill>
                        <a:effectLst/>
                        <a:latin typeface="Calibri"/>
                      </a:endParaRPr>
                    </a:p>
                  </a:txBody>
                  <a:tcPr marL="6955" marR="6955" marT="6955" marB="0" anchor="b"/>
                </a:tc>
                <a:tc>
                  <a:txBody>
                    <a:bodyPr/>
                    <a:lstStyle/>
                    <a:p>
                      <a:pPr algn="ctr" fontAlgn="b"/>
                      <a:endParaRPr lang="es-AR" sz="900" b="0" i="0" u="none" strike="noStrike">
                        <a:solidFill>
                          <a:srgbClr val="000000"/>
                        </a:solidFill>
                        <a:effectLst/>
                        <a:latin typeface="Calibri"/>
                      </a:endParaRPr>
                    </a:p>
                  </a:txBody>
                  <a:tcPr marL="6955" marR="6955" marT="6955" marB="0" anchor="b"/>
                </a:tc>
                <a:tc>
                  <a:txBody>
                    <a:bodyPr/>
                    <a:lstStyle/>
                    <a:p>
                      <a:pPr algn="ctr" fontAlgn="b"/>
                      <a:endParaRPr lang="es-AR" sz="900" b="0" i="0" u="none" strike="noStrike">
                        <a:solidFill>
                          <a:srgbClr val="000000"/>
                        </a:solidFill>
                        <a:effectLst/>
                        <a:latin typeface="Calibri"/>
                      </a:endParaRPr>
                    </a:p>
                  </a:txBody>
                  <a:tcPr marL="6955" marR="6955" marT="6955" marB="0" anchor="b"/>
                </a:tc>
                <a:tc>
                  <a:txBody>
                    <a:bodyPr/>
                    <a:lstStyle/>
                    <a:p>
                      <a:pPr algn="ctr" fontAlgn="b"/>
                      <a:endParaRPr lang="es-AR" sz="900" b="0" i="0" u="none" strike="noStrike">
                        <a:solidFill>
                          <a:srgbClr val="000000"/>
                        </a:solidFill>
                        <a:effectLst/>
                        <a:latin typeface="Calibri"/>
                      </a:endParaRPr>
                    </a:p>
                  </a:txBody>
                  <a:tcPr marL="6955" marR="6955" marT="6955" marB="0" anchor="b"/>
                </a:tc>
                <a:tc>
                  <a:txBody>
                    <a:bodyPr/>
                    <a:lstStyle/>
                    <a:p>
                      <a:pPr algn="ctr" fontAlgn="b"/>
                      <a:endParaRPr lang="es-AR" sz="900" b="0" i="0" u="none" strike="noStrike" dirty="0">
                        <a:solidFill>
                          <a:srgbClr val="000000"/>
                        </a:solidFill>
                        <a:effectLst/>
                        <a:latin typeface="Calibri"/>
                      </a:endParaRPr>
                    </a:p>
                  </a:txBody>
                  <a:tcPr marL="6955" marR="6955" marT="6955" marB="0" anchor="b"/>
                </a:tc>
                <a:tc>
                  <a:txBody>
                    <a:bodyPr/>
                    <a:lstStyle/>
                    <a:p>
                      <a:pPr algn="ctr" fontAlgn="b"/>
                      <a:endParaRPr lang="es-AR" sz="900" b="0" i="0" u="none" strike="noStrike" dirty="0">
                        <a:solidFill>
                          <a:srgbClr val="000000"/>
                        </a:solidFill>
                        <a:effectLst/>
                        <a:latin typeface="Calibri"/>
                      </a:endParaRPr>
                    </a:p>
                  </a:txBody>
                  <a:tcPr marL="6955" marR="6955" marT="6955" marB="0" anchor="b"/>
                </a:tc>
              </a:tr>
            </a:tbl>
          </a:graphicData>
        </a:graphic>
      </p:graphicFrame>
    </p:spTree>
    <p:extLst>
      <p:ext uri="{BB962C8B-B14F-4D97-AF65-F5344CB8AC3E}">
        <p14:creationId xmlns:p14="http://schemas.microsoft.com/office/powerpoint/2010/main" val="18810589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smtClean="0">
                <a:latin typeface="Arial" panose="020B0604020202020204" pitchFamily="34" charset="0"/>
                <a:cs typeface="Arial" panose="020B0604020202020204" pitchFamily="34" charset="0"/>
              </a:rPr>
              <a:t>Evolución del </a:t>
            </a:r>
            <a:r>
              <a:rPr lang="es-AR" sz="2000" b="1" u="sng" dirty="0" smtClean="0">
                <a:latin typeface="Arial" panose="020B0604020202020204" pitchFamily="34" charset="0"/>
                <a:cs typeface="Arial" panose="020B0604020202020204" pitchFamily="34" charset="0"/>
              </a:rPr>
              <a:t>Corte </a:t>
            </a:r>
            <a:r>
              <a:rPr lang="es-AR" sz="2000" b="1" u="sng" dirty="0" smtClean="0">
                <a:latin typeface="Arial" panose="020B0604020202020204" pitchFamily="34" charset="0"/>
                <a:cs typeface="Arial" panose="020B0604020202020204" pitchFamily="34" charset="0"/>
              </a:rPr>
              <a:t>de </a:t>
            </a:r>
            <a:r>
              <a:rPr lang="es-AR" sz="2000" b="1" u="sng" dirty="0" smtClean="0">
                <a:latin typeface="Arial" panose="020B0604020202020204" pitchFamily="34" charset="0"/>
                <a:cs typeface="Arial" panose="020B0604020202020204" pitchFamily="34" charset="0"/>
              </a:rPr>
              <a:t>Biodiesel (%)</a:t>
            </a:r>
            <a:endParaRPr lang="es-AR" sz="2000" b="1" u="sng" dirty="0">
              <a:latin typeface="Arial" panose="020B0604020202020204" pitchFamily="34" charset="0"/>
              <a:cs typeface="Arial" panose="020B0604020202020204" pitchFamily="34" charset="0"/>
            </a:endParaRPr>
          </a:p>
        </p:txBody>
      </p:sp>
      <p:graphicFrame>
        <p:nvGraphicFramePr>
          <p:cNvPr id="6" name="5 Marcador de contenido"/>
          <p:cNvGraphicFramePr>
            <a:graphicFrameLocks noGrp="1"/>
          </p:cNvGraphicFramePr>
          <p:nvPr>
            <p:ph sz="half" idx="2"/>
            <p:extLst>
              <p:ext uri="{D42A27DB-BD31-4B8C-83A1-F6EECF244321}">
                <p14:modId xmlns:p14="http://schemas.microsoft.com/office/powerpoint/2010/main" val="984824127"/>
              </p:ext>
            </p:extLst>
          </p:nvPr>
        </p:nvGraphicFramePr>
        <p:xfrm>
          <a:off x="467544" y="4365104"/>
          <a:ext cx="7992124" cy="2185691"/>
        </p:xfrm>
        <a:graphic>
          <a:graphicData uri="http://schemas.openxmlformats.org/drawingml/2006/table">
            <a:tbl>
              <a:tblPr>
                <a:tableStyleId>{5C22544A-7EE6-4342-B048-85BDC9FD1C3A}</a:tableStyleId>
              </a:tblPr>
              <a:tblGrid>
                <a:gridCol w="570866"/>
                <a:gridCol w="580492"/>
                <a:gridCol w="561240"/>
                <a:gridCol w="570866"/>
                <a:gridCol w="570866"/>
                <a:gridCol w="570866"/>
                <a:gridCol w="570866"/>
                <a:gridCol w="570866"/>
                <a:gridCol w="570866"/>
                <a:gridCol w="570866"/>
                <a:gridCol w="570866"/>
                <a:gridCol w="570866"/>
                <a:gridCol w="570866"/>
                <a:gridCol w="570866"/>
              </a:tblGrid>
              <a:tr h="144016">
                <a:tc>
                  <a:txBody>
                    <a:bodyPr/>
                    <a:lstStyle/>
                    <a:p>
                      <a:pPr algn="ctr" fontAlgn="b"/>
                      <a:r>
                        <a:rPr lang="es-AR" sz="800" b="1" u="none" strike="noStrike" dirty="0">
                          <a:effectLst/>
                        </a:rPr>
                        <a:t>Año</a:t>
                      </a:r>
                      <a:endParaRPr lang="es-AR" sz="800" b="1"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i="0" u="none" strike="noStrike" dirty="0" smtClean="0">
                          <a:solidFill>
                            <a:schemeClr val="dk1"/>
                          </a:solidFill>
                          <a:effectLst/>
                          <a:latin typeface="+mn-lt"/>
                        </a:rPr>
                        <a:t>Combustible</a:t>
                      </a:r>
                      <a:endParaRPr lang="es-AR" sz="800" b="1" i="0" u="none" strike="noStrike" dirty="0">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Enero</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Febrero</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Marzo</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Abril</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dirty="0">
                          <a:effectLst/>
                        </a:rPr>
                        <a:t>Mayo</a:t>
                      </a:r>
                      <a:endParaRPr lang="es-AR" sz="800" b="1" i="0" u="none" strike="noStrike" dirty="0">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dirty="0">
                          <a:effectLst/>
                        </a:rPr>
                        <a:t>Junio</a:t>
                      </a:r>
                      <a:endParaRPr lang="es-AR" sz="800" b="1" i="0" u="none" strike="noStrike" dirty="0">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Julio</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Agosto</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Septiembre</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Octubre</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Noviembre</a:t>
                      </a:r>
                      <a:endParaRPr lang="es-AR" sz="800" b="1" i="0" u="none" strike="noStrike">
                        <a:solidFill>
                          <a:srgbClr val="000000"/>
                        </a:solidFill>
                        <a:effectLst/>
                        <a:latin typeface="Calibri"/>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s-AR" sz="800" b="1" u="none" strike="noStrike">
                          <a:effectLst/>
                        </a:rPr>
                        <a:t>Diciembre</a:t>
                      </a:r>
                      <a:endParaRPr lang="es-AR" sz="800" b="1" i="0" u="none" strike="noStrike">
                        <a:solidFill>
                          <a:srgbClr val="000000"/>
                        </a:solidFill>
                        <a:effectLst/>
                        <a:latin typeface="Calibri"/>
                      </a:endParaRPr>
                    </a:p>
                  </a:txBody>
                  <a:tcPr marL="0" marR="0" marT="0"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136975">
                <a:tc rowSpan="3">
                  <a:txBody>
                    <a:bodyPr/>
                    <a:lstStyle/>
                    <a:p>
                      <a:pPr algn="ctr" fontAlgn="ctr"/>
                      <a:r>
                        <a:rPr lang="es-AR" sz="800" b="0" i="0" u="none" strike="noStrike" dirty="0" smtClean="0">
                          <a:solidFill>
                            <a:srgbClr val="000000"/>
                          </a:solidFill>
                          <a:effectLst/>
                          <a:latin typeface="Calibri"/>
                        </a:rPr>
                        <a:t>2010</a:t>
                      </a:r>
                    </a:p>
                  </a:txBody>
                  <a:tcPr marL="0" marR="0" marT="0" marB="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s-AR" sz="800" b="0" i="0" u="none" strike="noStrike" dirty="0" smtClean="0">
                          <a:solidFill>
                            <a:schemeClr val="dk1"/>
                          </a:solidFill>
                          <a:effectLst/>
                          <a:latin typeface="+mn-lt"/>
                        </a:rPr>
                        <a:t>Gasoil</a:t>
                      </a:r>
                      <a:endParaRPr lang="es-AR" sz="800" b="0" i="0" u="none" strike="noStrike" dirty="0">
                        <a:solidFill>
                          <a:srgbClr val="000000"/>
                        </a:solidFill>
                        <a:effectLst/>
                        <a:latin typeface="Calibri"/>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endParaRPr lang="es-AR" sz="700" b="0" i="0" u="none" strike="noStrike" dirty="0">
                        <a:solidFill>
                          <a:srgbClr val="000000"/>
                        </a:solidFill>
                        <a:effectLst/>
                        <a:latin typeface="Calibri"/>
                      </a:endParaRP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endParaRPr lang="es-AR" sz="700" b="0" i="0" u="none" strike="noStrike" dirty="0">
                        <a:solidFill>
                          <a:srgbClr val="000000"/>
                        </a:solidFill>
                        <a:effectLst/>
                        <a:latin typeface="Calibri"/>
                      </a:endParaRP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dirty="0">
                          <a:solidFill>
                            <a:srgbClr val="000000"/>
                          </a:solidFill>
                          <a:effectLst/>
                          <a:latin typeface="Calibri"/>
                        </a:rPr>
                        <a:t>1.212.229</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1.202.393</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1.175.343</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1.122.969</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1.161.649</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1.152.065</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1.122.881</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1.154.109</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1.182.398</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1.238.445</a:t>
                      </a: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36975">
                <a:tc vMerge="1">
                  <a:txBody>
                    <a:bodyPr/>
                    <a:lstStyle/>
                    <a:p>
                      <a:pPr algn="ctr" fontAlgn="ct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s-AR" sz="800" b="0" i="0" u="none" strike="noStrike" dirty="0" smtClean="0">
                          <a:solidFill>
                            <a:srgbClr val="000000"/>
                          </a:solidFill>
                          <a:effectLst/>
                          <a:latin typeface="Calibri"/>
                        </a:rPr>
                        <a:t>Biodiesel</a:t>
                      </a:r>
                      <a:endParaRPr lang="es-AR" sz="800" b="0" i="0" u="none" strike="noStrike" dirty="0">
                        <a:solidFill>
                          <a:srgbClr val="000000"/>
                        </a:solidFill>
                        <a:effectLst/>
                        <a:latin typeface="Calibri"/>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s-AR" sz="700" b="0" i="0" u="none" strike="noStrike">
                        <a:solidFill>
                          <a:srgbClr val="000000"/>
                        </a:solidFill>
                        <a:effectLst/>
                        <a:latin typeface="Calibri"/>
                      </a:endParaRP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s-AR" sz="700" b="0" i="0" u="none" strike="noStrike">
                        <a:solidFill>
                          <a:srgbClr val="000000"/>
                        </a:solidFill>
                        <a:effectLst/>
                        <a:latin typeface="Calibri"/>
                      </a:endParaRP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26.650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61.218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59.455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58.226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55.029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61.690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67.950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57.507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60.710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60.053 </a:t>
                      </a: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24025">
                <a:tc vMerge="1">
                  <a:txBody>
                    <a:bodyPr/>
                    <a:lstStyle/>
                    <a:p>
                      <a:pPr algn="ctr" fontAlgn="ct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s-AR" sz="800" b="0" i="0" u="none" strike="noStrike" dirty="0" smtClean="0">
                          <a:solidFill>
                            <a:schemeClr val="dk1"/>
                          </a:solidFill>
                          <a:effectLst/>
                          <a:latin typeface="+mn-lt"/>
                        </a:rPr>
                        <a:t>Corte</a:t>
                      </a:r>
                      <a:endParaRPr lang="es-AR" sz="800" b="0" i="0" u="none" strike="noStrike" dirty="0">
                        <a:solidFill>
                          <a:srgbClr val="000000"/>
                        </a:solidFill>
                        <a:effectLst/>
                        <a:latin typeface="Calibri"/>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s-AR" sz="700" b="0" i="0" u="none" strike="noStrike">
                        <a:solidFill>
                          <a:srgbClr val="000000"/>
                        </a:solidFill>
                        <a:effectLst/>
                        <a:latin typeface="Calibri"/>
                      </a:endParaRP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s-AR" sz="700" b="0" i="0" u="none" strike="noStrike">
                        <a:solidFill>
                          <a:srgbClr val="000000"/>
                        </a:solidFill>
                        <a:effectLst/>
                        <a:latin typeface="Calibri"/>
                      </a:endParaRP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2,20%</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5,09%</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5,06%</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5,19%</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4,74%</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5,35%</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6,05%</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4,98%</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5,13%</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4,85%</a:t>
                      </a: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36975">
                <a:tc rowSpan="3">
                  <a:txBody>
                    <a:bodyPr/>
                    <a:lstStyle/>
                    <a:p>
                      <a:pPr algn="ctr" fontAlgn="ctr"/>
                      <a:r>
                        <a:rPr lang="es-AR" sz="800" b="0" i="0" u="none" strike="noStrike" dirty="0" smtClean="0">
                          <a:solidFill>
                            <a:srgbClr val="000000"/>
                          </a:solidFill>
                          <a:effectLst/>
                          <a:latin typeface="Calibri"/>
                        </a:rPr>
                        <a:t>2011</a:t>
                      </a: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s-AR" sz="800" b="0" i="0" u="none" strike="noStrike" dirty="0" smtClean="0">
                          <a:solidFill>
                            <a:schemeClr val="dk1"/>
                          </a:solidFill>
                          <a:effectLst/>
                          <a:latin typeface="+mn-lt"/>
                        </a:rPr>
                        <a:t>Gasoil</a:t>
                      </a:r>
                      <a:endParaRPr lang="es-AR" sz="800" b="0" i="0" u="none" strike="noStrike" dirty="0">
                        <a:solidFill>
                          <a:srgbClr val="000000"/>
                        </a:solidFill>
                        <a:effectLst/>
                        <a:latin typeface="Calibri"/>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1.134.946</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1.034.471</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1.217.020</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1.223.279</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1.185.207</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1.157.340</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1.195.958</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1.214.722</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1.208.352</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1.186.855</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1.206.538</a:t>
                      </a:r>
                    </a:p>
                  </a:txBody>
                  <a:tcPr marL="9525" marR="9525" marT="9525" marB="0" anchor="b">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1.245.988</a:t>
                      </a: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36975">
                <a:tc vMerge="1">
                  <a:txBody>
                    <a:bodyPr/>
                    <a:lstStyle/>
                    <a:p>
                      <a:pPr algn="ctr" fontAlgn="ct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AR" sz="800" b="0" i="0" u="none" strike="noStrike" dirty="0" smtClean="0">
                          <a:solidFill>
                            <a:srgbClr val="000000"/>
                          </a:solidFill>
                          <a:effectLst/>
                          <a:latin typeface="Calibri"/>
                        </a:rPr>
                        <a:t>Biodiesel</a:t>
                      </a:r>
                      <a:endParaRPr lang="es-AR" sz="800" b="0" i="0" u="none" strike="noStrike" dirty="0">
                        <a:solidFill>
                          <a:srgbClr val="000000"/>
                        </a:solidFill>
                        <a:effectLst/>
                        <a:latin typeface="Calibri"/>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58.686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53.478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69.819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68.851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71.750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74.162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65.408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72.603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64.271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74.270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78.972 </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es-AR" sz="700" b="0" i="0" u="none" strike="noStrike">
                          <a:solidFill>
                            <a:srgbClr val="000000"/>
                          </a:solidFill>
                          <a:effectLst/>
                          <a:latin typeface="Calibri"/>
                        </a:rPr>
                        <a:t>             83.307 </a:t>
                      </a: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36975">
                <a:tc vMerge="1">
                  <a:txBody>
                    <a:bodyPr/>
                    <a:lstStyle/>
                    <a:p>
                      <a:pPr algn="ctr" fontAlgn="ct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AR" sz="800" b="0" i="0" u="none" strike="noStrike" dirty="0" smtClean="0">
                          <a:solidFill>
                            <a:schemeClr val="dk1"/>
                          </a:solidFill>
                          <a:effectLst/>
                          <a:latin typeface="+mn-lt"/>
                        </a:rPr>
                        <a:t>Corte</a:t>
                      </a:r>
                      <a:endParaRPr lang="es-AR" sz="800" b="0" i="0" u="none" strike="noStrike" dirty="0">
                        <a:solidFill>
                          <a:srgbClr val="000000"/>
                        </a:solidFill>
                        <a:effectLst/>
                        <a:latin typeface="Calibri"/>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5,17%</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5,17%</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5,74%</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5,63%</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6,05%</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6,41%</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5,47%</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5,98%</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5,32%</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6,26%</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6,55%</a:t>
                      </a:r>
                    </a:p>
                  </a:txBody>
                  <a:tcPr marL="9525" marR="9525" marT="9525" marB="0" anchor="b">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s-AR" sz="700" b="0" i="0" u="none" strike="noStrike">
                          <a:solidFill>
                            <a:srgbClr val="000000"/>
                          </a:solidFill>
                          <a:effectLst/>
                          <a:latin typeface="Calibri"/>
                        </a:rPr>
                        <a:t>6,69%</a:t>
                      </a: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36975">
                <a:tc rowSpan="3">
                  <a:txBody>
                    <a:bodyPr/>
                    <a:lstStyle/>
                    <a:p>
                      <a:pPr algn="ctr" fontAlgn="ctr"/>
                      <a:r>
                        <a:rPr lang="es-AR" sz="800" u="none" strike="noStrike" dirty="0">
                          <a:effectLst/>
                        </a:rPr>
                        <a:t>2012</a:t>
                      </a: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AR" sz="800" b="0" i="0" u="none" strike="noStrike" dirty="0" smtClean="0">
                          <a:solidFill>
                            <a:schemeClr val="dk1"/>
                          </a:solidFill>
                          <a:effectLst/>
                          <a:latin typeface="+mn-lt"/>
                        </a:rPr>
                        <a:t>Gasoil</a:t>
                      </a:r>
                      <a:endParaRPr lang="es-AR" sz="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1.115.858</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990.590</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1.181.400</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1.139.481</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1.146.684</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1.103.075</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1.165.876</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1.131.598</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1.063.625</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1.110.989</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1.178.707</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s-AR" sz="700" b="0" i="0" u="none" strike="noStrike">
                          <a:solidFill>
                            <a:srgbClr val="000000"/>
                          </a:solidFill>
                          <a:effectLst/>
                          <a:latin typeface="Calibri"/>
                        </a:rPr>
                        <a:t>1.163.946</a:t>
                      </a: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36975">
                <a:tc vMerge="1">
                  <a:txBody>
                    <a:bodyPr/>
                    <a:lstStyle/>
                    <a:p>
                      <a:endParaRPr lang="es-AR"/>
                    </a:p>
                  </a:txBody>
                  <a:tcPr/>
                </a:tc>
                <a:tc>
                  <a:txBody>
                    <a:bodyPr/>
                    <a:lstStyle/>
                    <a:p>
                      <a:pPr algn="ctr" fontAlgn="ctr"/>
                      <a:r>
                        <a:rPr lang="es-AR" sz="800" b="0" i="0" u="none" strike="noStrike" dirty="0" smtClean="0">
                          <a:solidFill>
                            <a:srgbClr val="000000"/>
                          </a:solidFill>
                          <a:effectLst/>
                          <a:latin typeface="Calibri"/>
                        </a:rPr>
                        <a:t>Biodiesel</a:t>
                      </a:r>
                      <a:endParaRPr lang="es-AR" sz="800" b="0" i="0" u="none" strike="noStrike" dirty="0">
                        <a:solidFill>
                          <a:srgbClr val="000000"/>
                        </a:solidFill>
                        <a:effectLst/>
                        <a:latin typeface="Calibri"/>
                      </a:endParaRPr>
                    </a:p>
                  </a:txBody>
                  <a:tcPr marL="0" marR="0" marT="0" marB="0" anchor="ctr"/>
                </a:tc>
                <a:tc>
                  <a:txBody>
                    <a:bodyPr/>
                    <a:lstStyle/>
                    <a:p>
                      <a:pPr algn="l" fontAlgn="b"/>
                      <a:r>
                        <a:rPr lang="es-AR" sz="700" b="0" i="0" u="none" strike="noStrike">
                          <a:solidFill>
                            <a:srgbClr val="000000"/>
                          </a:solidFill>
                          <a:effectLst/>
                          <a:latin typeface="Calibri"/>
                        </a:rPr>
                        <a:t>             77.712 </a:t>
                      </a:r>
                    </a:p>
                  </a:txBody>
                  <a:tcPr marL="9525" marR="9525" marT="9525" marB="0" anchor="b"/>
                </a:tc>
                <a:tc>
                  <a:txBody>
                    <a:bodyPr/>
                    <a:lstStyle/>
                    <a:p>
                      <a:pPr algn="l" fontAlgn="b"/>
                      <a:r>
                        <a:rPr lang="es-AR" sz="700" b="0" i="0" u="none" strike="noStrike">
                          <a:solidFill>
                            <a:srgbClr val="000000"/>
                          </a:solidFill>
                          <a:effectLst/>
                          <a:latin typeface="Calibri"/>
                        </a:rPr>
                        <a:t>           71.377 </a:t>
                      </a:r>
                    </a:p>
                  </a:txBody>
                  <a:tcPr marL="9525" marR="9525" marT="9525" marB="0" anchor="b"/>
                </a:tc>
                <a:tc>
                  <a:txBody>
                    <a:bodyPr/>
                    <a:lstStyle/>
                    <a:p>
                      <a:pPr algn="l" fontAlgn="b"/>
                      <a:r>
                        <a:rPr lang="es-AR" sz="700" b="0" i="0" u="none" strike="noStrike">
                          <a:solidFill>
                            <a:srgbClr val="000000"/>
                          </a:solidFill>
                          <a:effectLst/>
                          <a:latin typeface="Calibri"/>
                        </a:rPr>
                        <a:t>             76.310 </a:t>
                      </a:r>
                    </a:p>
                  </a:txBody>
                  <a:tcPr marL="9525" marR="9525" marT="9525" marB="0" anchor="b"/>
                </a:tc>
                <a:tc>
                  <a:txBody>
                    <a:bodyPr/>
                    <a:lstStyle/>
                    <a:p>
                      <a:pPr algn="l" fontAlgn="b"/>
                      <a:r>
                        <a:rPr lang="es-AR" sz="700" b="0" i="0" u="none" strike="noStrike">
                          <a:solidFill>
                            <a:srgbClr val="000000"/>
                          </a:solidFill>
                          <a:effectLst/>
                          <a:latin typeface="Calibri"/>
                        </a:rPr>
                        <a:t>             77.308 </a:t>
                      </a:r>
                    </a:p>
                  </a:txBody>
                  <a:tcPr marL="9525" marR="9525" marT="9525" marB="0" anchor="b"/>
                </a:tc>
                <a:tc>
                  <a:txBody>
                    <a:bodyPr/>
                    <a:lstStyle/>
                    <a:p>
                      <a:pPr algn="l" fontAlgn="b"/>
                      <a:r>
                        <a:rPr lang="es-AR" sz="700" b="0" i="0" u="none" strike="noStrike">
                          <a:solidFill>
                            <a:srgbClr val="000000"/>
                          </a:solidFill>
                          <a:effectLst/>
                          <a:latin typeface="Calibri"/>
                        </a:rPr>
                        <a:t>             94.112 </a:t>
                      </a:r>
                    </a:p>
                  </a:txBody>
                  <a:tcPr marL="9525" marR="9525" marT="9525" marB="0" anchor="b"/>
                </a:tc>
                <a:tc>
                  <a:txBody>
                    <a:bodyPr/>
                    <a:lstStyle/>
                    <a:p>
                      <a:pPr algn="l" fontAlgn="b"/>
                      <a:r>
                        <a:rPr lang="es-AR" sz="700" b="0" i="0" u="none" strike="noStrike">
                          <a:solidFill>
                            <a:srgbClr val="000000"/>
                          </a:solidFill>
                          <a:effectLst/>
                          <a:latin typeface="Calibri"/>
                        </a:rPr>
                        <a:t>             93.185 </a:t>
                      </a:r>
                    </a:p>
                  </a:txBody>
                  <a:tcPr marL="9525" marR="9525" marT="9525" marB="0" anchor="b"/>
                </a:tc>
                <a:tc>
                  <a:txBody>
                    <a:bodyPr/>
                    <a:lstStyle/>
                    <a:p>
                      <a:pPr algn="l" fontAlgn="b"/>
                      <a:r>
                        <a:rPr lang="es-AR" sz="700" b="0" i="0" u="none" strike="noStrike">
                          <a:solidFill>
                            <a:srgbClr val="000000"/>
                          </a:solidFill>
                          <a:effectLst/>
                          <a:latin typeface="Calibri"/>
                        </a:rPr>
                        <a:t>             99.093 </a:t>
                      </a:r>
                    </a:p>
                  </a:txBody>
                  <a:tcPr marL="9525" marR="9525" marT="9525" marB="0" anchor="b"/>
                </a:tc>
                <a:tc>
                  <a:txBody>
                    <a:bodyPr/>
                    <a:lstStyle/>
                    <a:p>
                      <a:pPr algn="l" fontAlgn="b"/>
                      <a:r>
                        <a:rPr lang="es-AR" sz="700" b="0" i="0" u="none" strike="noStrike">
                          <a:solidFill>
                            <a:srgbClr val="000000"/>
                          </a:solidFill>
                          <a:effectLst/>
                          <a:latin typeface="Calibri"/>
                        </a:rPr>
                        <a:t>             88.521 </a:t>
                      </a:r>
                    </a:p>
                  </a:txBody>
                  <a:tcPr marL="9525" marR="9525" marT="9525" marB="0" anchor="b"/>
                </a:tc>
                <a:tc>
                  <a:txBody>
                    <a:bodyPr/>
                    <a:lstStyle/>
                    <a:p>
                      <a:pPr algn="l" fontAlgn="b"/>
                      <a:r>
                        <a:rPr lang="es-AR" sz="700" b="0" i="0" u="none" strike="noStrike">
                          <a:solidFill>
                            <a:srgbClr val="000000"/>
                          </a:solidFill>
                          <a:effectLst/>
                          <a:latin typeface="Calibri"/>
                        </a:rPr>
                        <a:t>             42.523 </a:t>
                      </a:r>
                    </a:p>
                  </a:txBody>
                  <a:tcPr marL="9525" marR="9525" marT="9525" marB="0" anchor="b"/>
                </a:tc>
                <a:tc>
                  <a:txBody>
                    <a:bodyPr/>
                    <a:lstStyle/>
                    <a:p>
                      <a:pPr algn="l" fontAlgn="b"/>
                      <a:r>
                        <a:rPr lang="es-AR" sz="700" b="0" i="0" u="none" strike="noStrike">
                          <a:solidFill>
                            <a:srgbClr val="000000"/>
                          </a:solidFill>
                          <a:effectLst/>
                          <a:latin typeface="Calibri"/>
                        </a:rPr>
                        <a:t>             61.208 </a:t>
                      </a:r>
                    </a:p>
                  </a:txBody>
                  <a:tcPr marL="9525" marR="9525" marT="9525" marB="0" anchor="b"/>
                </a:tc>
                <a:tc>
                  <a:txBody>
                    <a:bodyPr/>
                    <a:lstStyle/>
                    <a:p>
                      <a:pPr algn="l" fontAlgn="b"/>
                      <a:r>
                        <a:rPr lang="es-AR" sz="700" b="0" i="0" u="none" strike="noStrike">
                          <a:solidFill>
                            <a:srgbClr val="000000"/>
                          </a:solidFill>
                          <a:effectLst/>
                          <a:latin typeface="Calibri"/>
                        </a:rPr>
                        <a:t>             80.719 </a:t>
                      </a:r>
                    </a:p>
                  </a:txBody>
                  <a:tcPr marL="9525" marR="9525" marT="9525" marB="0" anchor="b"/>
                </a:tc>
                <a:tc>
                  <a:txBody>
                    <a:bodyPr/>
                    <a:lstStyle/>
                    <a:p>
                      <a:pPr algn="l" fontAlgn="b"/>
                      <a:r>
                        <a:rPr lang="es-AR" sz="700" b="0" i="0" u="none" strike="noStrike">
                          <a:solidFill>
                            <a:srgbClr val="000000"/>
                          </a:solidFill>
                          <a:effectLst/>
                          <a:latin typeface="Calibri"/>
                        </a:rPr>
                        <a:t>             69.449 </a:t>
                      </a:r>
                    </a:p>
                  </a:txBody>
                  <a:tcPr marL="9525" marR="9525" marT="9525" marB="0" anchor="b">
                    <a:lnR w="12700" cap="flat" cmpd="sng" algn="ctr">
                      <a:solidFill>
                        <a:schemeClr val="tx1"/>
                      </a:solidFill>
                      <a:prstDash val="solid"/>
                      <a:round/>
                      <a:headEnd type="none" w="med" len="med"/>
                      <a:tailEnd type="none" w="med" len="med"/>
                    </a:lnR>
                  </a:tcPr>
                </a:tc>
              </a:tr>
              <a:tr h="136975">
                <a:tc vMerge="1">
                  <a:txBody>
                    <a:bodyPr/>
                    <a:lstStyle/>
                    <a:p>
                      <a:endParaRPr lang="es-AR"/>
                    </a:p>
                  </a:txBody>
                  <a:tcPr/>
                </a:tc>
                <a:tc>
                  <a:txBody>
                    <a:bodyPr/>
                    <a:lstStyle/>
                    <a:p>
                      <a:pPr algn="ctr" fontAlgn="ctr"/>
                      <a:r>
                        <a:rPr lang="es-AR" sz="800" b="0" i="0" u="none" strike="noStrike" dirty="0" smtClean="0">
                          <a:solidFill>
                            <a:schemeClr val="dk1"/>
                          </a:solidFill>
                          <a:effectLst/>
                          <a:latin typeface="+mn-lt"/>
                        </a:rPr>
                        <a:t>Corte</a:t>
                      </a:r>
                      <a:endParaRPr lang="es-AR" sz="800" b="0" i="0" u="none" strike="noStrike" dirty="0">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6,96%</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7,21%</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6,46%</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6,78%</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8,21%</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8,45%</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8,50%</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7,82%</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4,00%</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5,51%</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6,85%</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5,97%</a:t>
                      </a: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r h="136975">
                <a:tc rowSpan="3">
                  <a:txBody>
                    <a:bodyPr/>
                    <a:lstStyle/>
                    <a:p>
                      <a:pPr algn="ctr" fontAlgn="ctr"/>
                      <a:r>
                        <a:rPr lang="es-AR" sz="800" u="none" strike="noStrike" dirty="0">
                          <a:effectLst/>
                        </a:rPr>
                        <a:t>2013</a:t>
                      </a: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AR" sz="800" b="0" i="0" u="none" strike="noStrike" dirty="0" smtClean="0">
                          <a:solidFill>
                            <a:schemeClr val="dk1"/>
                          </a:solidFill>
                          <a:effectLst/>
                          <a:latin typeface="+mn-lt"/>
                        </a:rPr>
                        <a:t>Gasoil</a:t>
                      </a:r>
                      <a:endParaRPr lang="es-AR" sz="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1.118.357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991.259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1.152.177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1.198.404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1.207.693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1.101.250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1.175.463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1.181.437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1.099.847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1.183.243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1.157.184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1.183.601 </a:t>
                      </a: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36975">
                <a:tc vMerge="1">
                  <a:txBody>
                    <a:bodyPr/>
                    <a:lstStyle/>
                    <a:p>
                      <a:endParaRPr lang="es-AR"/>
                    </a:p>
                  </a:txBody>
                  <a:tcPr/>
                </a:tc>
                <a:tc>
                  <a:txBody>
                    <a:bodyPr/>
                    <a:lstStyle/>
                    <a:p>
                      <a:pPr algn="ctr" fontAlgn="ctr"/>
                      <a:r>
                        <a:rPr lang="es-AR" sz="800" b="0" i="0" u="none" strike="noStrike" dirty="0" smtClean="0">
                          <a:solidFill>
                            <a:srgbClr val="000000"/>
                          </a:solidFill>
                          <a:effectLst/>
                          <a:latin typeface="Calibri"/>
                        </a:rPr>
                        <a:t>Biodiesel</a:t>
                      </a:r>
                      <a:endParaRPr lang="es-AR" sz="800" b="0" i="0" u="none" strike="noStrike" dirty="0">
                        <a:solidFill>
                          <a:srgbClr val="000000"/>
                        </a:solidFill>
                        <a:effectLst/>
                        <a:latin typeface="Calibri"/>
                      </a:endParaRPr>
                    </a:p>
                  </a:txBody>
                  <a:tcPr marL="0" marR="0" marT="0" marB="0" anchor="ctr"/>
                </a:tc>
                <a:tc>
                  <a:txBody>
                    <a:bodyPr/>
                    <a:lstStyle/>
                    <a:p>
                      <a:pPr algn="l" fontAlgn="b"/>
                      <a:r>
                        <a:rPr lang="es-AR" sz="700" b="0" i="0" u="none" strike="noStrike">
                          <a:solidFill>
                            <a:srgbClr val="000000"/>
                          </a:solidFill>
                          <a:effectLst/>
                          <a:latin typeface="Calibri"/>
                        </a:rPr>
                        <a:t>             77.763 </a:t>
                      </a:r>
                    </a:p>
                  </a:txBody>
                  <a:tcPr marL="9525" marR="9525" marT="9525" marB="0" anchor="b"/>
                </a:tc>
                <a:tc>
                  <a:txBody>
                    <a:bodyPr/>
                    <a:lstStyle/>
                    <a:p>
                      <a:pPr algn="l" fontAlgn="b"/>
                      <a:r>
                        <a:rPr lang="es-AR" sz="700" b="0" i="0" u="none" strike="noStrike">
                          <a:solidFill>
                            <a:srgbClr val="000000"/>
                          </a:solidFill>
                          <a:effectLst/>
                          <a:latin typeface="Calibri"/>
                        </a:rPr>
                        <a:t>           68.286 </a:t>
                      </a:r>
                    </a:p>
                  </a:txBody>
                  <a:tcPr marL="9525" marR="9525" marT="9525" marB="0" anchor="b"/>
                </a:tc>
                <a:tc>
                  <a:txBody>
                    <a:bodyPr/>
                    <a:lstStyle/>
                    <a:p>
                      <a:pPr algn="l" fontAlgn="b"/>
                      <a:r>
                        <a:rPr lang="es-AR" sz="700" b="0" i="0" u="none" strike="noStrike">
                          <a:solidFill>
                            <a:srgbClr val="000000"/>
                          </a:solidFill>
                          <a:effectLst/>
                          <a:latin typeface="Calibri"/>
                        </a:rPr>
                        <a:t>             75.998 </a:t>
                      </a:r>
                    </a:p>
                  </a:txBody>
                  <a:tcPr marL="9525" marR="9525" marT="9525" marB="0" anchor="b"/>
                </a:tc>
                <a:tc>
                  <a:txBody>
                    <a:bodyPr/>
                    <a:lstStyle/>
                    <a:p>
                      <a:pPr algn="l" fontAlgn="b"/>
                      <a:r>
                        <a:rPr lang="es-AR" sz="700" b="0" i="0" u="none" strike="noStrike">
                          <a:solidFill>
                            <a:srgbClr val="000000"/>
                          </a:solidFill>
                          <a:effectLst/>
                          <a:latin typeface="Calibri"/>
                        </a:rPr>
                        <a:t>             80.306 </a:t>
                      </a:r>
                    </a:p>
                  </a:txBody>
                  <a:tcPr marL="9525" marR="9525" marT="9525" marB="0" anchor="b"/>
                </a:tc>
                <a:tc>
                  <a:txBody>
                    <a:bodyPr/>
                    <a:lstStyle/>
                    <a:p>
                      <a:pPr algn="l" fontAlgn="b"/>
                      <a:r>
                        <a:rPr lang="es-AR" sz="700" b="0" i="0" u="none" strike="noStrike">
                          <a:solidFill>
                            <a:srgbClr val="000000"/>
                          </a:solidFill>
                          <a:effectLst/>
                          <a:latin typeface="Calibri"/>
                        </a:rPr>
                        <a:t>             93.940 </a:t>
                      </a:r>
                    </a:p>
                  </a:txBody>
                  <a:tcPr marL="9525" marR="9525" marT="9525" marB="0" anchor="b"/>
                </a:tc>
                <a:tc>
                  <a:txBody>
                    <a:bodyPr/>
                    <a:lstStyle/>
                    <a:p>
                      <a:pPr algn="l" fontAlgn="b"/>
                      <a:r>
                        <a:rPr lang="es-AR" sz="700" b="0" i="0" u="none" strike="noStrike">
                          <a:solidFill>
                            <a:srgbClr val="000000"/>
                          </a:solidFill>
                          <a:effectLst/>
                          <a:latin typeface="Calibri"/>
                        </a:rPr>
                        <a:t>             95.627 </a:t>
                      </a:r>
                    </a:p>
                  </a:txBody>
                  <a:tcPr marL="9525" marR="9525" marT="9525" marB="0" anchor="b"/>
                </a:tc>
                <a:tc>
                  <a:txBody>
                    <a:bodyPr/>
                    <a:lstStyle/>
                    <a:p>
                      <a:pPr algn="l" fontAlgn="b"/>
                      <a:r>
                        <a:rPr lang="es-AR" sz="700" b="0" i="0" u="none" strike="noStrike">
                          <a:solidFill>
                            <a:srgbClr val="000000"/>
                          </a:solidFill>
                          <a:effectLst/>
                          <a:latin typeface="Calibri"/>
                        </a:rPr>
                        <a:t>             87.218 </a:t>
                      </a:r>
                    </a:p>
                  </a:txBody>
                  <a:tcPr marL="9525" marR="9525" marT="9525" marB="0" anchor="b"/>
                </a:tc>
                <a:tc>
                  <a:txBody>
                    <a:bodyPr/>
                    <a:lstStyle/>
                    <a:p>
                      <a:pPr algn="l" fontAlgn="b"/>
                      <a:r>
                        <a:rPr lang="es-AR" sz="700" b="0" i="0" u="none" strike="noStrike">
                          <a:solidFill>
                            <a:srgbClr val="000000"/>
                          </a:solidFill>
                          <a:effectLst/>
                          <a:latin typeface="Calibri"/>
                        </a:rPr>
                        <a:t>             83.182 </a:t>
                      </a:r>
                    </a:p>
                  </a:txBody>
                  <a:tcPr marL="9525" marR="9525" marT="9525" marB="0" anchor="b"/>
                </a:tc>
                <a:tc>
                  <a:txBody>
                    <a:bodyPr/>
                    <a:lstStyle/>
                    <a:p>
                      <a:pPr algn="l" fontAlgn="b"/>
                      <a:r>
                        <a:rPr lang="es-AR" sz="700" b="0" i="0" u="none" strike="noStrike">
                          <a:solidFill>
                            <a:srgbClr val="000000"/>
                          </a:solidFill>
                          <a:effectLst/>
                          <a:latin typeface="Calibri"/>
                        </a:rPr>
                        <a:t>             85.895 </a:t>
                      </a:r>
                    </a:p>
                  </a:txBody>
                  <a:tcPr marL="9525" marR="9525" marT="9525" marB="0" anchor="b"/>
                </a:tc>
                <a:tc>
                  <a:txBody>
                    <a:bodyPr/>
                    <a:lstStyle/>
                    <a:p>
                      <a:pPr algn="l" fontAlgn="b"/>
                      <a:r>
                        <a:rPr lang="es-AR" sz="700" b="0" i="0" u="none" strike="noStrike">
                          <a:solidFill>
                            <a:srgbClr val="000000"/>
                          </a:solidFill>
                          <a:effectLst/>
                          <a:latin typeface="Calibri"/>
                        </a:rPr>
                        <a:t>             88.884 </a:t>
                      </a:r>
                    </a:p>
                  </a:txBody>
                  <a:tcPr marL="9525" marR="9525" marT="9525" marB="0" anchor="b"/>
                </a:tc>
                <a:tc>
                  <a:txBody>
                    <a:bodyPr/>
                    <a:lstStyle/>
                    <a:p>
                      <a:pPr algn="l" fontAlgn="b"/>
                      <a:r>
                        <a:rPr lang="es-AR" sz="700" b="0" i="0" u="none" strike="noStrike">
                          <a:solidFill>
                            <a:srgbClr val="000000"/>
                          </a:solidFill>
                          <a:effectLst/>
                          <a:latin typeface="Calibri"/>
                        </a:rPr>
                        <a:t>             84.027 </a:t>
                      </a:r>
                    </a:p>
                  </a:txBody>
                  <a:tcPr marL="9525" marR="9525" marT="9525" marB="0" anchor="b"/>
                </a:tc>
                <a:tc>
                  <a:txBody>
                    <a:bodyPr/>
                    <a:lstStyle/>
                    <a:p>
                      <a:pPr algn="l" fontAlgn="b"/>
                      <a:r>
                        <a:rPr lang="es-AR" sz="700" b="0" i="0" u="none" strike="noStrike">
                          <a:solidFill>
                            <a:srgbClr val="000000"/>
                          </a:solidFill>
                          <a:effectLst/>
                          <a:latin typeface="Calibri"/>
                        </a:rPr>
                        <a:t>             78.153 </a:t>
                      </a:r>
                    </a:p>
                  </a:txBody>
                  <a:tcPr marL="9525" marR="9525" marT="9525" marB="0" anchor="b">
                    <a:lnR w="12700" cap="flat" cmpd="sng" algn="ctr">
                      <a:solidFill>
                        <a:schemeClr val="tx1"/>
                      </a:solidFill>
                      <a:prstDash val="solid"/>
                      <a:round/>
                      <a:headEnd type="none" w="med" len="med"/>
                      <a:tailEnd type="none" w="med" len="med"/>
                    </a:lnR>
                  </a:tcPr>
                </a:tc>
              </a:tr>
              <a:tr h="136975">
                <a:tc vMerge="1">
                  <a:txBody>
                    <a:bodyPr/>
                    <a:lstStyle/>
                    <a:p>
                      <a:endParaRPr lang="es-AR"/>
                    </a:p>
                  </a:txBody>
                  <a:tcPr/>
                </a:tc>
                <a:tc>
                  <a:txBody>
                    <a:bodyPr/>
                    <a:lstStyle/>
                    <a:p>
                      <a:pPr algn="ctr" fontAlgn="ctr"/>
                      <a:r>
                        <a:rPr lang="es-AR" sz="800" b="0" i="0" u="none" strike="noStrike" dirty="0" smtClean="0">
                          <a:solidFill>
                            <a:schemeClr val="dk1"/>
                          </a:solidFill>
                          <a:effectLst/>
                          <a:latin typeface="+mn-lt"/>
                        </a:rPr>
                        <a:t>Corte</a:t>
                      </a:r>
                      <a:endParaRPr lang="es-AR" sz="800" b="0" i="0" u="none" strike="noStrike" dirty="0">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6,95%</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6,89%</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6,60%</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6,70%</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7,78%</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8,68%</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7,42%</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7,04%</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7,81%</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7,51%</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7,26%</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6,60%</a:t>
                      </a: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r h="136975">
                <a:tc rowSpan="3">
                  <a:txBody>
                    <a:bodyPr/>
                    <a:lstStyle/>
                    <a:p>
                      <a:pPr algn="ctr" fontAlgn="ctr"/>
                      <a:r>
                        <a:rPr lang="es-AR" sz="800" u="none" strike="noStrike" dirty="0">
                          <a:effectLst/>
                        </a:rPr>
                        <a:t>2014</a:t>
                      </a:r>
                      <a:endParaRPr lang="es-AR" sz="800" b="0"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AR" sz="800" b="0" i="0" u="none" strike="noStrike" dirty="0" smtClean="0">
                          <a:solidFill>
                            <a:schemeClr val="dk1"/>
                          </a:solidFill>
                          <a:effectLst/>
                          <a:latin typeface="+mn-lt"/>
                        </a:rPr>
                        <a:t>Gasoil</a:t>
                      </a:r>
                      <a:endParaRPr lang="es-AR" sz="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1.098.703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966.886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1.091.384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1.129.175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a:solidFill>
                            <a:srgbClr val="000000"/>
                          </a:solidFill>
                          <a:effectLst/>
                          <a:latin typeface="Calibri"/>
                        </a:rPr>
                        <a:t>       1.097.647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s-AR" sz="700" b="0" i="0" u="none" strike="noStrike" dirty="0">
                          <a:solidFill>
                            <a:srgbClr val="000000"/>
                          </a:solidFill>
                          <a:effectLst/>
                          <a:latin typeface="Calibri"/>
                        </a:rPr>
                        <a:t>       1.116.155 </a:t>
                      </a:r>
                    </a:p>
                  </a:txBody>
                  <a:tcPr marL="9525" marR="9525" marT="9525" marB="0" anchor="b">
                    <a:lnT w="12700" cap="flat" cmpd="sng" algn="ctr">
                      <a:solidFill>
                        <a:schemeClr val="tx1"/>
                      </a:solidFill>
                      <a:prstDash val="solid"/>
                      <a:round/>
                      <a:headEnd type="none" w="med" len="med"/>
                      <a:tailEnd type="none" w="med" len="med"/>
                    </a:lnT>
                  </a:tcPr>
                </a:tc>
                <a:tc>
                  <a:txBody>
                    <a:bodyPr/>
                    <a:lstStyle/>
                    <a:p>
                      <a:pPr marL="0" algn="r" defTabSz="914400" rtl="0" eaLnBrk="1" fontAlgn="b" latinLnBrk="0" hangingPunct="1"/>
                      <a:r>
                        <a:rPr lang="es-AR" sz="700" b="0" i="0" u="none" strike="noStrike" kern="1200" dirty="0" smtClean="0">
                          <a:solidFill>
                            <a:srgbClr val="000000"/>
                          </a:solidFill>
                          <a:effectLst/>
                          <a:latin typeface="Calibri"/>
                          <a:ea typeface="+mn-ea"/>
                          <a:cs typeface="+mn-cs"/>
                        </a:rPr>
                        <a:t>1.156.746</a:t>
                      </a:r>
                      <a:endParaRPr lang="es-AR" sz="700" b="0" i="0" u="none" strike="noStrike" kern="1200" dirty="0">
                        <a:solidFill>
                          <a:srgbClr val="000000"/>
                        </a:solidFill>
                        <a:effectLst/>
                        <a:latin typeface="Calibri"/>
                        <a:ea typeface="+mn-ea"/>
                        <a:cs typeface="+mn-cs"/>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endParaRPr lang="es-AR" sz="700" b="0" i="0" u="none" strike="noStrike">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endParaRPr lang="es-AR" sz="700" b="0" i="0" u="none" strike="noStrike">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endParaRPr lang="es-AR" sz="700" b="0" i="0" u="none" strike="noStrike">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endParaRPr lang="es-AR" sz="700" b="0" i="0" u="none" strike="noStrike">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endParaRPr lang="es-AR" sz="7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36975">
                <a:tc vMerge="1">
                  <a:txBody>
                    <a:bodyPr/>
                    <a:lstStyle/>
                    <a:p>
                      <a:endParaRPr lang="es-AR"/>
                    </a:p>
                  </a:txBody>
                  <a:tcPr/>
                </a:tc>
                <a:tc>
                  <a:txBody>
                    <a:bodyPr/>
                    <a:lstStyle/>
                    <a:p>
                      <a:pPr algn="ctr" fontAlgn="ctr"/>
                      <a:r>
                        <a:rPr lang="es-AR" sz="800" b="0" i="0" u="none" strike="noStrike" dirty="0" smtClean="0">
                          <a:solidFill>
                            <a:srgbClr val="000000"/>
                          </a:solidFill>
                          <a:effectLst/>
                          <a:latin typeface="Calibri"/>
                        </a:rPr>
                        <a:t>Biodiesel</a:t>
                      </a:r>
                      <a:endParaRPr lang="es-AR" sz="800" b="0" i="0" u="none" strike="noStrike" dirty="0">
                        <a:solidFill>
                          <a:srgbClr val="000000"/>
                        </a:solidFill>
                        <a:effectLst/>
                        <a:latin typeface="Calibri"/>
                      </a:endParaRPr>
                    </a:p>
                  </a:txBody>
                  <a:tcPr marL="0" marR="0" marT="0" marB="0" anchor="ctr"/>
                </a:tc>
                <a:tc>
                  <a:txBody>
                    <a:bodyPr/>
                    <a:lstStyle/>
                    <a:p>
                      <a:pPr algn="l" fontAlgn="b"/>
                      <a:r>
                        <a:rPr lang="es-AR" sz="700" b="0" i="0" u="none" strike="noStrike">
                          <a:solidFill>
                            <a:srgbClr val="000000"/>
                          </a:solidFill>
                          <a:effectLst/>
                          <a:latin typeface="Calibri"/>
                        </a:rPr>
                        <a:t>             84.356 </a:t>
                      </a:r>
                    </a:p>
                  </a:txBody>
                  <a:tcPr marL="9525" marR="9525" marT="9525" marB="0" anchor="b"/>
                </a:tc>
                <a:tc>
                  <a:txBody>
                    <a:bodyPr/>
                    <a:lstStyle/>
                    <a:p>
                      <a:pPr algn="l" fontAlgn="b"/>
                      <a:r>
                        <a:rPr lang="es-AR" sz="700" b="0" i="0" u="none" strike="noStrike">
                          <a:solidFill>
                            <a:srgbClr val="000000"/>
                          </a:solidFill>
                          <a:effectLst/>
                          <a:latin typeface="Calibri"/>
                        </a:rPr>
                        <a:t>           40.999 </a:t>
                      </a:r>
                    </a:p>
                  </a:txBody>
                  <a:tcPr marL="9525" marR="9525" marT="9525" marB="0" anchor="b"/>
                </a:tc>
                <a:tc>
                  <a:txBody>
                    <a:bodyPr/>
                    <a:lstStyle/>
                    <a:p>
                      <a:pPr algn="l" fontAlgn="b"/>
                      <a:r>
                        <a:rPr lang="es-AR" sz="700" b="0" i="0" u="none" strike="noStrike">
                          <a:solidFill>
                            <a:srgbClr val="000000"/>
                          </a:solidFill>
                          <a:effectLst/>
                          <a:latin typeface="Calibri"/>
                        </a:rPr>
                        <a:t>             58.798 </a:t>
                      </a:r>
                    </a:p>
                  </a:txBody>
                  <a:tcPr marL="9525" marR="9525" marT="9525" marB="0" anchor="b"/>
                </a:tc>
                <a:tc>
                  <a:txBody>
                    <a:bodyPr/>
                    <a:lstStyle/>
                    <a:p>
                      <a:pPr algn="l" fontAlgn="b"/>
                      <a:r>
                        <a:rPr lang="es-AR" sz="700" b="0" i="0" u="none" strike="noStrike">
                          <a:solidFill>
                            <a:srgbClr val="000000"/>
                          </a:solidFill>
                          <a:effectLst/>
                          <a:latin typeface="Calibri"/>
                        </a:rPr>
                        <a:t>             82.037 </a:t>
                      </a:r>
                    </a:p>
                  </a:txBody>
                  <a:tcPr marL="9525" marR="9525" marT="9525" marB="0" anchor="b"/>
                </a:tc>
                <a:tc>
                  <a:txBody>
                    <a:bodyPr/>
                    <a:lstStyle/>
                    <a:p>
                      <a:pPr algn="l" fontAlgn="b"/>
                      <a:r>
                        <a:rPr lang="es-AR" sz="700" b="0" i="0" u="none" strike="noStrike">
                          <a:solidFill>
                            <a:srgbClr val="000000"/>
                          </a:solidFill>
                          <a:effectLst/>
                          <a:latin typeface="Calibri"/>
                        </a:rPr>
                        <a:t>             96.537 </a:t>
                      </a:r>
                    </a:p>
                  </a:txBody>
                  <a:tcPr marL="9525" marR="9525" marT="9525" marB="0" anchor="b"/>
                </a:tc>
                <a:tc>
                  <a:txBody>
                    <a:bodyPr/>
                    <a:lstStyle/>
                    <a:p>
                      <a:pPr algn="l" fontAlgn="b"/>
                      <a:r>
                        <a:rPr lang="es-AR" sz="700" b="0" i="0" u="none" strike="noStrike" dirty="0">
                          <a:solidFill>
                            <a:srgbClr val="000000"/>
                          </a:solidFill>
                          <a:effectLst/>
                          <a:latin typeface="Calibri"/>
                        </a:rPr>
                        <a:t>             94.055 </a:t>
                      </a:r>
                    </a:p>
                  </a:txBody>
                  <a:tcPr marL="9525" marR="9525" marT="9525" marB="0" anchor="b"/>
                </a:tc>
                <a:tc>
                  <a:txBody>
                    <a:bodyPr/>
                    <a:lstStyle/>
                    <a:p>
                      <a:pPr marL="0" algn="r" defTabSz="914400" rtl="0" eaLnBrk="1" fontAlgn="b" latinLnBrk="0" hangingPunct="1"/>
                      <a:r>
                        <a:rPr lang="es-AR" sz="700" b="0" i="0" u="none" strike="noStrike" kern="1200" dirty="0" smtClean="0">
                          <a:solidFill>
                            <a:srgbClr val="000000"/>
                          </a:solidFill>
                          <a:effectLst/>
                          <a:latin typeface="Calibri"/>
                          <a:ea typeface="+mn-ea"/>
                          <a:cs typeface="+mn-cs"/>
                        </a:rPr>
                        <a:t>100.447</a:t>
                      </a:r>
                      <a:endParaRPr lang="es-AR" sz="700" b="0" i="0" u="none" strike="noStrike" kern="1200" dirty="0">
                        <a:solidFill>
                          <a:srgbClr val="000000"/>
                        </a:solidFill>
                        <a:effectLst/>
                        <a:latin typeface="Calibri"/>
                        <a:ea typeface="+mn-ea"/>
                        <a:cs typeface="+mn-cs"/>
                      </a:endParaRPr>
                    </a:p>
                  </a:txBody>
                  <a:tcPr marL="9525" marR="9525" marT="9525" marB="0" anchor="b"/>
                </a:tc>
                <a:tc>
                  <a:txBody>
                    <a:bodyPr/>
                    <a:lstStyle/>
                    <a:p>
                      <a:pPr algn="l" fontAlgn="b"/>
                      <a:endParaRPr lang="es-AR" sz="700" b="0" i="0" u="none" strike="noStrike">
                        <a:solidFill>
                          <a:srgbClr val="000000"/>
                        </a:solidFill>
                        <a:effectLst/>
                        <a:latin typeface="Calibri"/>
                      </a:endParaRPr>
                    </a:p>
                  </a:txBody>
                  <a:tcPr marL="9525" marR="9525" marT="9525" marB="0" anchor="b"/>
                </a:tc>
                <a:tc>
                  <a:txBody>
                    <a:bodyPr/>
                    <a:lstStyle/>
                    <a:p>
                      <a:pPr algn="l" fontAlgn="b"/>
                      <a:endParaRPr lang="es-AR" sz="700" b="0" i="0" u="none" strike="noStrike">
                        <a:solidFill>
                          <a:srgbClr val="000000"/>
                        </a:solidFill>
                        <a:effectLst/>
                        <a:latin typeface="Calibri"/>
                      </a:endParaRPr>
                    </a:p>
                  </a:txBody>
                  <a:tcPr marL="9525" marR="9525" marT="9525" marB="0" anchor="b"/>
                </a:tc>
                <a:tc>
                  <a:txBody>
                    <a:bodyPr/>
                    <a:lstStyle/>
                    <a:p>
                      <a:pPr algn="l" fontAlgn="b"/>
                      <a:endParaRPr lang="es-AR" sz="700" b="0" i="0" u="none" strike="noStrike">
                        <a:solidFill>
                          <a:srgbClr val="000000"/>
                        </a:solidFill>
                        <a:effectLst/>
                        <a:latin typeface="Calibri"/>
                      </a:endParaRPr>
                    </a:p>
                  </a:txBody>
                  <a:tcPr marL="9525" marR="9525" marT="9525" marB="0" anchor="b"/>
                </a:tc>
                <a:tc>
                  <a:txBody>
                    <a:bodyPr/>
                    <a:lstStyle/>
                    <a:p>
                      <a:pPr algn="l" fontAlgn="b"/>
                      <a:endParaRPr lang="es-AR" sz="700" b="0" i="0" u="none" strike="noStrike">
                        <a:solidFill>
                          <a:srgbClr val="000000"/>
                        </a:solidFill>
                        <a:effectLst/>
                        <a:latin typeface="Calibri"/>
                      </a:endParaRPr>
                    </a:p>
                  </a:txBody>
                  <a:tcPr marL="9525" marR="9525" marT="9525" marB="0" anchor="b"/>
                </a:tc>
                <a:tc>
                  <a:txBody>
                    <a:bodyPr/>
                    <a:lstStyle/>
                    <a:p>
                      <a:pPr algn="l" fontAlgn="b"/>
                      <a:endParaRPr lang="es-AR" sz="7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tr>
              <a:tr h="136975">
                <a:tc vMerge="1">
                  <a:txBody>
                    <a:bodyPr/>
                    <a:lstStyle/>
                    <a:p>
                      <a:endParaRPr lang="es-AR"/>
                    </a:p>
                  </a:txBody>
                  <a:tcPr/>
                </a:tc>
                <a:tc>
                  <a:txBody>
                    <a:bodyPr/>
                    <a:lstStyle/>
                    <a:p>
                      <a:pPr algn="ctr" fontAlgn="ctr"/>
                      <a:r>
                        <a:rPr lang="es-AR" sz="800" b="0" i="0" u="none" strike="noStrike" dirty="0" smtClean="0">
                          <a:solidFill>
                            <a:schemeClr val="dk1"/>
                          </a:solidFill>
                          <a:effectLst/>
                          <a:latin typeface="+mn-lt"/>
                        </a:rPr>
                        <a:t>Corte</a:t>
                      </a:r>
                      <a:endParaRPr lang="es-AR" sz="800" b="0" i="0" u="none" strike="noStrike" dirty="0">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7,68%</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4,24%</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5,39%</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7,27%</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a:solidFill>
                            <a:srgbClr val="000000"/>
                          </a:solidFill>
                          <a:effectLst/>
                          <a:latin typeface="Calibri"/>
                        </a:rPr>
                        <a:t>8,79%</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s-AR" sz="700" b="0" i="0" u="none" strike="noStrike" dirty="0">
                          <a:solidFill>
                            <a:srgbClr val="000000"/>
                          </a:solidFill>
                          <a:effectLst/>
                          <a:latin typeface="Calibri"/>
                        </a:rPr>
                        <a:t>8,43%</a:t>
                      </a:r>
                    </a:p>
                  </a:txBody>
                  <a:tcPr marL="9525" marR="9525" marT="9525" marB="0" anchor="b">
                    <a:lnB w="12700" cap="flat" cmpd="sng" algn="ctr">
                      <a:solidFill>
                        <a:schemeClr val="tx1"/>
                      </a:solidFill>
                      <a:prstDash val="solid"/>
                      <a:round/>
                      <a:headEnd type="none" w="med" len="med"/>
                      <a:tailEnd type="none" w="med" len="med"/>
                    </a:lnB>
                  </a:tcPr>
                </a:tc>
                <a:tc>
                  <a:txBody>
                    <a:bodyPr/>
                    <a:lstStyle/>
                    <a:p>
                      <a:pPr marL="0" algn="r" defTabSz="914400" rtl="0" eaLnBrk="1" fontAlgn="b" latinLnBrk="0" hangingPunct="1"/>
                      <a:r>
                        <a:rPr lang="es-AR" sz="700" b="0" i="0" u="none" strike="noStrike" kern="1200" dirty="0" smtClean="0">
                          <a:solidFill>
                            <a:srgbClr val="000000"/>
                          </a:solidFill>
                          <a:effectLst/>
                          <a:latin typeface="Calibri"/>
                          <a:ea typeface="+mn-ea"/>
                          <a:cs typeface="+mn-cs"/>
                        </a:rPr>
                        <a:t>8,68%</a:t>
                      </a:r>
                      <a:endParaRPr lang="es-AR" sz="700" b="0" i="0" u="none" strike="noStrike" kern="1200" dirty="0">
                        <a:solidFill>
                          <a:srgbClr val="000000"/>
                        </a:solidFill>
                        <a:effectLst/>
                        <a:latin typeface="Calibri"/>
                        <a:ea typeface="+mn-ea"/>
                        <a:cs typeface="+mn-cs"/>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s-AR" sz="700" b="0" i="0" u="none" strike="noStrike">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s-AR" sz="700" b="0" i="0" u="none" strike="noStrike">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s-AR" sz="700" b="0" i="0" u="none" strike="noStrike">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s-AR" sz="700" b="0" i="0" u="none" strike="noStrike">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s-AR" sz="7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graphicFrame>
        <p:nvGraphicFramePr>
          <p:cNvPr id="9" name="1 Gráfico"/>
          <p:cNvGraphicFramePr>
            <a:graphicFrameLocks noGrp="1"/>
          </p:cNvGraphicFramePr>
          <p:nvPr>
            <p:ph sz="half" idx="1"/>
            <p:extLst>
              <p:ext uri="{D42A27DB-BD31-4B8C-83A1-F6EECF244321}">
                <p14:modId xmlns:p14="http://schemas.microsoft.com/office/powerpoint/2010/main" val="3790042295"/>
              </p:ext>
            </p:extLst>
          </p:nvPr>
        </p:nvGraphicFramePr>
        <p:xfrm>
          <a:off x="755576" y="1196752"/>
          <a:ext cx="7488832" cy="295232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04969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smtClean="0">
                <a:latin typeface="Arial" panose="020B0604020202020204" pitchFamily="34" charset="0"/>
                <a:cs typeface="Arial" panose="020B0604020202020204" pitchFamily="34" charset="0"/>
              </a:rPr>
              <a:t>Balance de </a:t>
            </a:r>
            <a:r>
              <a:rPr lang="es-AR" sz="2000" b="1" u="sng" dirty="0" smtClean="0">
                <a:latin typeface="Arial" panose="020B0604020202020204" pitchFamily="34" charset="0"/>
                <a:cs typeface="Arial" panose="020B0604020202020204" pitchFamily="34" charset="0"/>
              </a:rPr>
              <a:t>Oferta </a:t>
            </a:r>
            <a:r>
              <a:rPr lang="es-AR" sz="2000" b="1" u="sng" dirty="0" smtClean="0">
                <a:latin typeface="Arial" panose="020B0604020202020204" pitchFamily="34" charset="0"/>
                <a:cs typeface="Arial" panose="020B0604020202020204" pitchFamily="34" charset="0"/>
              </a:rPr>
              <a:t>y </a:t>
            </a:r>
            <a:r>
              <a:rPr lang="es-AR" sz="2000" b="1" u="sng" dirty="0" smtClean="0">
                <a:latin typeface="Arial" panose="020B0604020202020204" pitchFamily="34" charset="0"/>
                <a:cs typeface="Arial" panose="020B0604020202020204" pitchFamily="34" charset="0"/>
              </a:rPr>
              <a:t>Demanda </a:t>
            </a:r>
            <a:r>
              <a:rPr lang="es-AR" sz="2000" b="1" u="sng" dirty="0" smtClean="0">
                <a:latin typeface="Arial" panose="020B0604020202020204" pitchFamily="34" charset="0"/>
                <a:cs typeface="Arial" panose="020B0604020202020204" pitchFamily="34" charset="0"/>
              </a:rPr>
              <a:t>de </a:t>
            </a:r>
            <a:r>
              <a:rPr lang="es-AR" sz="2000" b="1" u="sng" dirty="0" smtClean="0">
                <a:latin typeface="Arial" panose="020B0604020202020204" pitchFamily="34" charset="0"/>
                <a:cs typeface="Arial" panose="020B0604020202020204" pitchFamily="34" charset="0"/>
              </a:rPr>
              <a:t>Gasoil</a:t>
            </a:r>
            <a:endParaRPr lang="es-AR" sz="2000" b="1" u="sng" dirty="0">
              <a:latin typeface="Arial" panose="020B0604020202020204" pitchFamily="34" charset="0"/>
              <a:cs typeface="Arial" panose="020B0604020202020204" pitchFamily="34" charset="0"/>
            </a:endParaRPr>
          </a:p>
        </p:txBody>
      </p:sp>
      <p:graphicFrame>
        <p:nvGraphicFramePr>
          <p:cNvPr id="12" name="11 Tabla"/>
          <p:cNvGraphicFramePr>
            <a:graphicFrameLocks noGrp="1"/>
          </p:cNvGraphicFramePr>
          <p:nvPr>
            <p:extLst>
              <p:ext uri="{D42A27DB-BD31-4B8C-83A1-F6EECF244321}">
                <p14:modId xmlns:p14="http://schemas.microsoft.com/office/powerpoint/2010/main" val="1083986377"/>
              </p:ext>
            </p:extLst>
          </p:nvPr>
        </p:nvGraphicFramePr>
        <p:xfrm>
          <a:off x="251520" y="1340768"/>
          <a:ext cx="8712969" cy="1975948"/>
        </p:xfrm>
        <a:graphic>
          <a:graphicData uri="http://schemas.openxmlformats.org/drawingml/2006/table">
            <a:tbl>
              <a:tblPr>
                <a:tableStyleId>{3B4B98B0-60AC-42C2-AFA5-B58CD77FA1E5}</a:tableStyleId>
              </a:tblPr>
              <a:tblGrid>
                <a:gridCol w="226339"/>
                <a:gridCol w="594947"/>
                <a:gridCol w="691950"/>
                <a:gridCol w="638059"/>
                <a:gridCol w="569081"/>
                <a:gridCol w="620816"/>
                <a:gridCol w="577703"/>
                <a:gridCol w="715662"/>
                <a:gridCol w="715662"/>
                <a:gridCol w="715662"/>
                <a:gridCol w="715662"/>
                <a:gridCol w="612193"/>
                <a:gridCol w="793264"/>
                <a:gridCol w="525969"/>
              </a:tblGrid>
              <a:tr h="151996">
                <a:tc>
                  <a:txBody>
                    <a:bodyPr/>
                    <a:lstStyle/>
                    <a:p>
                      <a:pPr algn="ctr" fontAlgn="b"/>
                      <a:r>
                        <a:rPr lang="es-AR" sz="700" b="1" u="sng" strike="noStrike" dirty="0">
                          <a:effectLst/>
                        </a:rPr>
                        <a:t>AÑO</a:t>
                      </a:r>
                      <a:endParaRPr lang="es-AR" sz="700" b="1" i="0" u="sng" strike="noStrike" dirty="0">
                        <a:solidFill>
                          <a:srgbClr val="000000"/>
                        </a:solidFill>
                        <a:effectLst/>
                        <a:latin typeface="Calibri"/>
                      </a:endParaRPr>
                    </a:p>
                  </a:txBody>
                  <a:tcPr marL="6111" marR="6111" marT="6111" marB="0" anchor="b"/>
                </a:tc>
                <a:tc>
                  <a:txBody>
                    <a:bodyPr/>
                    <a:lstStyle/>
                    <a:p>
                      <a:pPr algn="ctr" fontAlgn="b"/>
                      <a:r>
                        <a:rPr lang="es-AR" sz="700" b="1" u="sng" strike="noStrike">
                          <a:effectLst/>
                        </a:rPr>
                        <a:t>PRODUCCION</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PRODUCCION</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IMPORTACION</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dirty="0">
                          <a:effectLst/>
                        </a:rPr>
                        <a:t>TOTAL</a:t>
                      </a:r>
                      <a:endParaRPr lang="es-AR" sz="700" b="1" i="0" u="sng"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ctr" fontAlgn="b"/>
                      <a:r>
                        <a:rPr lang="es-AR" sz="700" b="1" u="sng" strike="noStrike">
                          <a:effectLst/>
                        </a:rPr>
                        <a:t>EXPORTACION</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CONSUMO</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CONSUMO B100 </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CONSUMO</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dirty="0">
                          <a:effectLst/>
                        </a:rPr>
                        <a:t>CONSUMO</a:t>
                      </a:r>
                      <a:endParaRPr lang="es-AR" sz="700" b="1" i="0" u="sng" strike="noStrike" dirty="0">
                        <a:solidFill>
                          <a:srgbClr val="000000"/>
                        </a:solidFill>
                        <a:effectLst/>
                        <a:latin typeface="Calibri"/>
                      </a:endParaRPr>
                    </a:p>
                  </a:txBody>
                  <a:tcPr marL="6111" marR="6111" marT="6111" marB="0" anchor="b"/>
                </a:tc>
                <a:tc>
                  <a:txBody>
                    <a:bodyPr/>
                    <a:lstStyle/>
                    <a:p>
                      <a:pPr algn="ctr" fontAlgn="b"/>
                      <a:r>
                        <a:rPr lang="es-AR" sz="700" b="1" u="sng" strike="noStrike" dirty="0">
                          <a:effectLst/>
                        </a:rPr>
                        <a:t>CONSUMO</a:t>
                      </a:r>
                      <a:endParaRPr lang="es-AR" sz="700" b="1" i="0" u="sng" strike="noStrike" dirty="0">
                        <a:solidFill>
                          <a:srgbClr val="000000"/>
                        </a:solidFill>
                        <a:effectLst/>
                        <a:latin typeface="Calibri"/>
                      </a:endParaRPr>
                    </a:p>
                  </a:txBody>
                  <a:tcPr marL="6111" marR="6111" marT="6111" marB="0" anchor="b"/>
                </a:tc>
                <a:tc>
                  <a:txBody>
                    <a:bodyPr/>
                    <a:lstStyle/>
                    <a:p>
                      <a:pPr algn="ctr" fontAlgn="b"/>
                      <a:r>
                        <a:rPr lang="es-AR" sz="700" b="1" u="sng" strike="noStrike" dirty="0">
                          <a:effectLst/>
                        </a:rPr>
                        <a:t>CONSUMO BX</a:t>
                      </a:r>
                      <a:endParaRPr lang="es-AR" sz="700" b="1" i="0" u="sng"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ctr" fontAlgn="b"/>
                      <a:r>
                        <a:rPr lang="es-AR" sz="700" b="1" u="sng" strike="noStrike">
                          <a:effectLst/>
                        </a:rPr>
                        <a:t>TOTAL</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dirty="0">
                          <a:effectLst/>
                        </a:rPr>
                        <a:t>DIFERENCIA</a:t>
                      </a:r>
                      <a:endParaRPr lang="es-AR" sz="700" b="1" i="0" u="sng" strike="noStrike" dirty="0">
                        <a:solidFill>
                          <a:srgbClr val="000000"/>
                        </a:solidFill>
                        <a:effectLst/>
                        <a:latin typeface="Calibri"/>
                      </a:endParaRPr>
                    </a:p>
                  </a:txBody>
                  <a:tcPr marL="6111" marR="6111" marT="6111" marB="0" anchor="b"/>
                </a:tc>
              </a:tr>
              <a:tr h="151996">
                <a:tc>
                  <a:txBody>
                    <a:bodyPr/>
                    <a:lstStyle/>
                    <a:p>
                      <a:pPr algn="ctr" fontAlgn="b"/>
                      <a:endParaRPr lang="es-AR" sz="700" b="1" i="0" u="sng" strike="noStrike">
                        <a:solidFill>
                          <a:srgbClr val="000000"/>
                        </a:solidFill>
                        <a:effectLst/>
                        <a:latin typeface="Calibri"/>
                      </a:endParaRPr>
                    </a:p>
                  </a:txBody>
                  <a:tcPr marL="6111" marR="6111" marT="6111" marB="0" anchor="b"/>
                </a:tc>
                <a:tc>
                  <a:txBody>
                    <a:bodyPr/>
                    <a:lstStyle/>
                    <a:p>
                      <a:pPr algn="ctr" fontAlgn="b"/>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B100 MERC. INT.</a:t>
                      </a:r>
                      <a:endParaRPr lang="es-AR" sz="700" b="1" i="0" u="sng" strike="noStrike">
                        <a:solidFill>
                          <a:srgbClr val="000000"/>
                        </a:solidFill>
                        <a:effectLst/>
                        <a:latin typeface="Calibri"/>
                      </a:endParaRPr>
                    </a:p>
                  </a:txBody>
                  <a:tcPr marL="6111" marR="6111" marT="6111" marB="0" anchor="b"/>
                </a:tc>
                <a:tc>
                  <a:txBody>
                    <a:bodyPr/>
                    <a:lstStyle/>
                    <a:p>
                      <a:pPr algn="ctr" fontAlgn="b"/>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dirty="0">
                          <a:effectLst/>
                        </a:rPr>
                        <a:t>OFERTA</a:t>
                      </a:r>
                      <a:endParaRPr lang="es-AR" sz="700" b="1" i="0" u="sng"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ctr" fontAlgn="b"/>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GASOIL GRAL</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PARA BX - GRAL.</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GASOIL ELECTR.</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B100 ELECT.</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a:effectLst/>
                        </a:rPr>
                        <a:t>B100 GRAL.</a:t>
                      </a:r>
                      <a:endParaRPr lang="es-AR" sz="700" b="1" i="0" u="sng" strike="noStrike">
                        <a:solidFill>
                          <a:srgbClr val="000000"/>
                        </a:solidFill>
                        <a:effectLst/>
                        <a:latin typeface="Calibri"/>
                      </a:endParaRPr>
                    </a:p>
                  </a:txBody>
                  <a:tcPr marL="6111" marR="6111" marT="6111" marB="0" anchor="b"/>
                </a:tc>
                <a:tc>
                  <a:txBody>
                    <a:bodyPr/>
                    <a:lstStyle/>
                    <a:p>
                      <a:pPr algn="ctr" fontAlgn="b"/>
                      <a:endParaRPr lang="es-AR" sz="700" b="1" i="0" u="sng"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ctr" fontAlgn="b"/>
                      <a:r>
                        <a:rPr lang="es-AR" sz="700" b="1" u="sng" strike="noStrike">
                          <a:effectLst/>
                        </a:rPr>
                        <a:t>EXPO + CONSUMO</a:t>
                      </a:r>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b="1" u="sng" strike="noStrike" dirty="0">
                          <a:effectLst/>
                        </a:rPr>
                        <a:t>DE STOCK</a:t>
                      </a:r>
                      <a:endParaRPr lang="es-AR" sz="700" b="1" i="0" u="sng" strike="noStrike" dirty="0">
                        <a:solidFill>
                          <a:srgbClr val="000000"/>
                        </a:solidFill>
                        <a:effectLst/>
                        <a:latin typeface="Calibri"/>
                      </a:endParaRPr>
                    </a:p>
                  </a:txBody>
                  <a:tcPr marL="6111" marR="6111" marT="6111" marB="0" anchor="b"/>
                </a:tc>
              </a:tr>
              <a:tr h="151996">
                <a:tc>
                  <a:txBody>
                    <a:bodyPr/>
                    <a:lstStyle/>
                    <a:p>
                      <a:pPr algn="ctr" fontAlgn="b"/>
                      <a:endParaRPr lang="es-AR" sz="700" b="1" i="0"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(1)</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(2)</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(3)</a:t>
                      </a:r>
                      <a:endParaRPr lang="es-AR" sz="700" b="1" i="1" u="sng" strike="noStrike">
                        <a:solidFill>
                          <a:srgbClr val="000000"/>
                        </a:solidFill>
                        <a:effectLst/>
                        <a:latin typeface="Calibri"/>
                      </a:endParaRPr>
                    </a:p>
                  </a:txBody>
                  <a:tcPr marL="6111" marR="6111" marT="6111" marB="0" anchor="b"/>
                </a:tc>
                <a:tc>
                  <a:txBody>
                    <a:bodyPr/>
                    <a:lstStyle/>
                    <a:p>
                      <a:pPr algn="ctr" fontAlgn="b"/>
                      <a:endParaRPr lang="es-AR" sz="700" b="1" i="1" u="sng"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ctr" fontAlgn="b"/>
                      <a:r>
                        <a:rPr lang="es-AR" sz="700" u="sng" strike="noStrike">
                          <a:effectLst/>
                        </a:rPr>
                        <a:t>(1)</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(1)</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(2)</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(4)</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(2)</a:t>
                      </a:r>
                      <a:endParaRPr lang="es-AR" sz="700" b="1" i="1" u="sng" strike="noStrike">
                        <a:solidFill>
                          <a:srgbClr val="000000"/>
                        </a:solidFill>
                        <a:effectLst/>
                        <a:latin typeface="Calibri"/>
                      </a:endParaRPr>
                    </a:p>
                  </a:txBody>
                  <a:tcPr marL="6111" marR="6111" marT="6111" marB="0" anchor="b"/>
                </a:tc>
                <a:tc>
                  <a:txBody>
                    <a:bodyPr/>
                    <a:lstStyle/>
                    <a:p>
                      <a:pPr algn="ctr" fontAlgn="b"/>
                      <a:r>
                        <a:rPr lang="es-AR" sz="700" u="sng" strike="noStrike">
                          <a:effectLst/>
                        </a:rPr>
                        <a:t>(2)</a:t>
                      </a:r>
                      <a:endParaRPr lang="es-AR" sz="700" b="1" i="1" u="sng" strike="noStrike">
                        <a:solidFill>
                          <a:srgbClr val="000000"/>
                        </a:solidFill>
                        <a:effectLst/>
                        <a:latin typeface="Calibri"/>
                      </a:endParaRPr>
                    </a:p>
                  </a:txBody>
                  <a:tcPr marL="6111" marR="6111" marT="6111" marB="0" anchor="b"/>
                </a:tc>
                <a:tc>
                  <a:txBody>
                    <a:bodyPr/>
                    <a:lstStyle/>
                    <a:p>
                      <a:pPr algn="ctr" fontAlgn="b"/>
                      <a:endParaRPr lang="es-AR" sz="700" b="1" i="1" u="sng"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ctr" fontAlgn="b"/>
                      <a:endParaRPr lang="es-AR" sz="700" b="1" i="1" u="sng" strike="noStrike">
                        <a:solidFill>
                          <a:srgbClr val="000000"/>
                        </a:solidFill>
                        <a:effectLst/>
                        <a:latin typeface="Calibri"/>
                      </a:endParaRPr>
                    </a:p>
                  </a:txBody>
                  <a:tcPr marL="6111" marR="6111" marT="6111" marB="0" anchor="b"/>
                </a:tc>
                <a:tc>
                  <a:txBody>
                    <a:bodyPr/>
                    <a:lstStyle/>
                    <a:p>
                      <a:pPr algn="ctr" fontAlgn="b"/>
                      <a:endParaRPr lang="es-AR" sz="700" b="1" i="1" u="sng" strike="noStrike" dirty="0">
                        <a:solidFill>
                          <a:srgbClr val="000000"/>
                        </a:solidFill>
                        <a:effectLst/>
                        <a:latin typeface="Calibri"/>
                      </a:endParaRPr>
                    </a:p>
                  </a:txBody>
                  <a:tcPr marL="6111" marR="6111" marT="6111" marB="0" anchor="b"/>
                </a:tc>
              </a:tr>
              <a:tr h="151996">
                <a:tc>
                  <a:txBody>
                    <a:bodyPr/>
                    <a:lstStyle/>
                    <a:p>
                      <a:pPr algn="l" fontAlgn="b"/>
                      <a:endParaRPr lang="es-AR" sz="700" b="1" i="0" u="none" strike="noStrike" dirty="0">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l" fontAlgn="b"/>
                      <a:endParaRPr lang="es-AR" sz="700" b="0" i="0" u="none" strike="noStrike">
                        <a:solidFill>
                          <a:srgbClr val="000000"/>
                        </a:solidFill>
                        <a:effectLst/>
                        <a:latin typeface="Calibri"/>
                      </a:endParaRPr>
                    </a:p>
                  </a:txBody>
                  <a:tcPr marL="6111" marR="6111" marT="6111" marB="0" anchor="b"/>
                </a:tc>
                <a:tc>
                  <a:txBody>
                    <a:bodyPr/>
                    <a:lstStyle/>
                    <a:p>
                      <a:pPr algn="l" fontAlgn="b"/>
                      <a:endParaRPr lang="es-AR" sz="700" b="0" i="0" u="none" strike="noStrike">
                        <a:solidFill>
                          <a:srgbClr val="000000"/>
                        </a:solidFill>
                        <a:effectLst/>
                        <a:latin typeface="Calibri"/>
                      </a:endParaRPr>
                    </a:p>
                  </a:txBody>
                  <a:tcPr marL="6111" marR="6111" marT="6111" marB="0" anchor="b"/>
                </a:tc>
              </a:tr>
              <a:tr h="151996">
                <a:tc>
                  <a:txBody>
                    <a:bodyPr/>
                    <a:lstStyle/>
                    <a:p>
                      <a:pPr algn="ctr" fontAlgn="b"/>
                      <a:r>
                        <a:rPr lang="es-AR" sz="700" b="1" u="none" strike="noStrike" dirty="0">
                          <a:effectLst/>
                        </a:rPr>
                        <a:t>2006</a:t>
                      </a:r>
                      <a:endParaRPr lang="es-AR" sz="700" b="1"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12.570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574</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13.144</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189,00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12.932</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96</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13.028</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13.217</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-73</a:t>
                      </a:r>
                      <a:endParaRPr lang="es-AR" sz="700" b="0" i="0" u="none" strike="noStrike">
                        <a:solidFill>
                          <a:srgbClr val="000000"/>
                        </a:solidFill>
                        <a:effectLst/>
                        <a:latin typeface="Calibri"/>
                      </a:endParaRPr>
                    </a:p>
                  </a:txBody>
                  <a:tcPr marL="6111" marR="6111" marT="6111" marB="0" anchor="b"/>
                </a:tc>
              </a:tr>
              <a:tr h="151996">
                <a:tc>
                  <a:txBody>
                    <a:bodyPr/>
                    <a:lstStyle/>
                    <a:p>
                      <a:pPr algn="ctr" fontAlgn="b"/>
                      <a:r>
                        <a:rPr lang="es-AR" sz="700" b="1" u="none" strike="noStrike" dirty="0">
                          <a:effectLst/>
                        </a:rPr>
                        <a:t>2007</a:t>
                      </a:r>
                      <a:endParaRPr lang="es-AR" sz="700" b="1"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12.915</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0,03</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1.878</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14.793</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74,00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13.857</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627</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14.484</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14.558</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235</a:t>
                      </a:r>
                      <a:endParaRPr lang="es-AR" sz="700" b="0" i="0" u="none" strike="noStrike">
                        <a:solidFill>
                          <a:srgbClr val="000000"/>
                        </a:solidFill>
                        <a:effectLst/>
                        <a:latin typeface="Calibri"/>
                      </a:endParaRPr>
                    </a:p>
                  </a:txBody>
                  <a:tcPr marL="6111" marR="6111" marT="6111" marB="0" anchor="b"/>
                </a:tc>
              </a:tr>
              <a:tr h="151996">
                <a:tc>
                  <a:txBody>
                    <a:bodyPr/>
                    <a:lstStyle/>
                    <a:p>
                      <a:pPr algn="ctr" fontAlgn="b"/>
                      <a:r>
                        <a:rPr lang="es-AR" sz="700" b="1" u="none" strike="noStrike" dirty="0">
                          <a:effectLst/>
                        </a:rPr>
                        <a:t>2008</a:t>
                      </a:r>
                      <a:endParaRPr lang="es-AR" sz="700" b="1"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12.472</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0,31</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dirty="0">
                          <a:effectLst/>
                        </a:rPr>
                        <a:t>2.135</a:t>
                      </a:r>
                      <a:endParaRPr lang="es-AR" sz="700" b="0" i="0" u="none" strike="noStrike" dirty="0">
                        <a:solidFill>
                          <a:srgbClr val="000000"/>
                        </a:solidFill>
                        <a:effectLst/>
                        <a:latin typeface="Calibri"/>
                      </a:endParaRPr>
                    </a:p>
                  </a:txBody>
                  <a:tcPr marL="6111" marR="6111" marT="6111" marB="0" anchor="b"/>
                </a:tc>
                <a:tc>
                  <a:txBody>
                    <a:bodyPr/>
                    <a:lstStyle/>
                    <a:p>
                      <a:pPr algn="r" fontAlgn="b"/>
                      <a:r>
                        <a:rPr lang="es-AR" sz="700" b="1" u="none" strike="noStrike" dirty="0">
                          <a:effectLst/>
                        </a:rPr>
                        <a:t>14.607</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14,00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13.850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dirty="0">
                          <a:effectLst/>
                        </a:rPr>
                        <a:t>0</a:t>
                      </a:r>
                      <a:endParaRPr lang="es-AR" sz="700" b="0" i="0" u="none" strike="noStrike" dirty="0">
                        <a:solidFill>
                          <a:srgbClr val="000000"/>
                        </a:solidFill>
                        <a:effectLst/>
                        <a:latin typeface="Calibri"/>
                      </a:endParaRPr>
                    </a:p>
                  </a:txBody>
                  <a:tcPr marL="6111" marR="6111" marT="6111" marB="0" anchor="b"/>
                </a:tc>
                <a:tc>
                  <a:txBody>
                    <a:bodyPr/>
                    <a:lstStyle/>
                    <a:p>
                      <a:pPr algn="r" fontAlgn="b"/>
                      <a:r>
                        <a:rPr lang="es-AR" sz="700" u="none" strike="noStrike" dirty="0">
                          <a:effectLst/>
                        </a:rPr>
                        <a:t>718</a:t>
                      </a:r>
                      <a:endParaRPr lang="es-AR" sz="700" b="0"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14.568</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14.582</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25</a:t>
                      </a:r>
                      <a:endParaRPr lang="es-AR" sz="700" b="0" i="0" u="none" strike="noStrike">
                        <a:solidFill>
                          <a:srgbClr val="000000"/>
                        </a:solidFill>
                        <a:effectLst/>
                        <a:latin typeface="Calibri"/>
                      </a:endParaRPr>
                    </a:p>
                  </a:txBody>
                  <a:tcPr marL="6111" marR="6111" marT="6111" marB="0" anchor="b"/>
                </a:tc>
              </a:tr>
              <a:tr h="151996">
                <a:tc>
                  <a:txBody>
                    <a:bodyPr/>
                    <a:lstStyle/>
                    <a:p>
                      <a:pPr algn="ctr" fontAlgn="b"/>
                      <a:r>
                        <a:rPr lang="es-AR" sz="700" b="1" u="none" strike="noStrike" dirty="0">
                          <a:effectLst/>
                        </a:rPr>
                        <a:t>2009</a:t>
                      </a:r>
                      <a:endParaRPr lang="es-AR" sz="700" b="1"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11.977</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0,56</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1.934</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13.912</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dirty="0">
                          <a:effectLst/>
                        </a:rPr>
                        <a:t>12.756</a:t>
                      </a:r>
                      <a:endParaRPr lang="es-AR" sz="700" b="0"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975</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13.731</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13.731</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181</a:t>
                      </a:r>
                      <a:endParaRPr lang="es-AR" sz="700" b="0" i="0" u="none" strike="noStrike">
                        <a:solidFill>
                          <a:srgbClr val="000000"/>
                        </a:solidFill>
                        <a:effectLst/>
                        <a:latin typeface="Calibri"/>
                      </a:endParaRPr>
                    </a:p>
                  </a:txBody>
                  <a:tcPr marL="6111" marR="6111" marT="6111" marB="0" anchor="b"/>
                </a:tc>
              </a:tr>
              <a:tr h="151996">
                <a:tc>
                  <a:txBody>
                    <a:bodyPr/>
                    <a:lstStyle/>
                    <a:p>
                      <a:pPr algn="ctr" fontAlgn="b"/>
                      <a:r>
                        <a:rPr lang="es-AR" sz="700" b="1" u="none" strike="noStrike" dirty="0">
                          <a:effectLst/>
                        </a:rPr>
                        <a:t>2010</a:t>
                      </a:r>
                      <a:endParaRPr lang="es-AR" sz="700" b="1" i="0" u="none" strike="noStrike" dirty="0">
                        <a:solidFill>
                          <a:srgbClr val="000000"/>
                        </a:solidFill>
                        <a:effectLst/>
                        <a:latin typeface="Calibri"/>
                      </a:endParaRPr>
                    </a:p>
                  </a:txBody>
                  <a:tcPr marL="6111" marR="6111" marT="6111" marB="0" anchor="b"/>
                </a:tc>
                <a:tc>
                  <a:txBody>
                    <a:bodyPr/>
                    <a:lstStyle/>
                    <a:p>
                      <a:pPr algn="r" fontAlgn="b"/>
                      <a:r>
                        <a:rPr lang="es-AR" sz="700" u="none" strike="noStrike">
                          <a:effectLst/>
                        </a:rPr>
                        <a:t>12.139</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574,32</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3.087</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15.800</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0,00</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13.206</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569</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1.671</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2,58</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a:effectLst/>
                        </a:rPr>
                        <a:t>3,02</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b="1" u="none" strike="noStrike" dirty="0">
                          <a:effectLst/>
                        </a:rPr>
                        <a:t>15.451</a:t>
                      </a:r>
                      <a:endParaRPr lang="es-AR" sz="700" b="1" i="0" u="none" strike="noStrike" dirty="0">
                        <a:solidFill>
                          <a:srgbClr val="000000"/>
                        </a:solidFill>
                        <a:effectLst/>
                        <a:latin typeface="Calibri"/>
                      </a:endParaRPr>
                    </a:p>
                  </a:txBody>
                  <a:tcPr marL="6111" marR="6111" marT="6111" marB="0" anchor="b">
                    <a:solidFill>
                      <a:schemeClr val="bg1">
                        <a:lumMod val="85000"/>
                      </a:schemeClr>
                    </a:solidFill>
                  </a:tcPr>
                </a:tc>
                <a:tc>
                  <a:txBody>
                    <a:bodyPr/>
                    <a:lstStyle/>
                    <a:p>
                      <a:pPr algn="r" fontAlgn="b"/>
                      <a:r>
                        <a:rPr lang="es-AR" sz="700" u="none" strike="noStrike">
                          <a:effectLst/>
                        </a:rPr>
                        <a:t>15.451</a:t>
                      </a:r>
                      <a:endParaRPr lang="es-AR" sz="700" b="0" i="0" u="none" strike="noStrike">
                        <a:solidFill>
                          <a:srgbClr val="000000"/>
                        </a:solidFill>
                        <a:effectLst/>
                        <a:latin typeface="Calibri"/>
                      </a:endParaRPr>
                    </a:p>
                  </a:txBody>
                  <a:tcPr marL="6111" marR="6111" marT="6111" marB="0" anchor="b"/>
                </a:tc>
                <a:tc>
                  <a:txBody>
                    <a:bodyPr/>
                    <a:lstStyle/>
                    <a:p>
                      <a:pPr algn="r" fontAlgn="b"/>
                      <a:r>
                        <a:rPr lang="es-AR" sz="700" u="none" strike="noStrike" dirty="0">
                          <a:effectLst/>
                        </a:rPr>
                        <a:t>349</a:t>
                      </a:r>
                      <a:endParaRPr lang="es-AR" sz="700" b="0" i="0" u="none" strike="noStrike" dirty="0">
                        <a:solidFill>
                          <a:srgbClr val="000000"/>
                        </a:solidFill>
                        <a:effectLst/>
                        <a:latin typeface="Calibri"/>
                      </a:endParaRPr>
                    </a:p>
                  </a:txBody>
                  <a:tcPr marL="6111" marR="6111" marT="6111" marB="0" anchor="b"/>
                </a:tc>
              </a:tr>
              <a:tr h="151996">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2011</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12.092</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835,58</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4.626</a:t>
                      </a:r>
                    </a:p>
                  </a:txBody>
                  <a:tcPr marL="6111" marR="6111" marT="6111"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17.553</a:t>
                      </a:r>
                    </a:p>
                  </a:txBody>
                  <a:tcPr marL="6111" marR="6111" marT="6111" marB="0" anchor="b">
                    <a:solidFill>
                      <a:schemeClr val="bg1">
                        <a:lumMod val="85000"/>
                      </a:schemeClr>
                    </a:solidFill>
                  </a:tcPr>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0,01</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13.375</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836</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2.022</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5,19</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8,18</a:t>
                      </a:r>
                    </a:p>
                  </a:txBody>
                  <a:tcPr marL="6111" marR="6111" marT="6111"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16.246</a:t>
                      </a:r>
                    </a:p>
                  </a:txBody>
                  <a:tcPr marL="6111" marR="6111" marT="6111" marB="0" anchor="b">
                    <a:solidFill>
                      <a:schemeClr val="bg1">
                        <a:lumMod val="85000"/>
                      </a:schemeClr>
                    </a:solidFill>
                  </a:tcPr>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16.246</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1.308</a:t>
                      </a:r>
                    </a:p>
                  </a:txBody>
                  <a:tcPr marL="6111" marR="6111" marT="6111" marB="0" anchor="b"/>
                </a:tc>
              </a:tr>
              <a:tr h="151996">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2012</a:t>
                      </a:r>
                    </a:p>
                  </a:txBody>
                  <a:tcPr marL="6111" marR="6111" marT="6111"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11.990</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931,39</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3.213</a:t>
                      </a:r>
                    </a:p>
                  </a:txBody>
                  <a:tcPr marL="9525" marR="9525" marT="9525"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16.134</a:t>
                      </a:r>
                    </a:p>
                  </a:txBody>
                  <a:tcPr marL="9525" marR="9525" marT="9525" marB="0" anchor="b">
                    <a:solidFill>
                      <a:schemeClr val="bg1">
                        <a:lumMod val="85000"/>
                      </a:schemeClr>
                    </a:solidFill>
                  </a:tcPr>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41,81</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12.561</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931</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1.817</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54,17</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2,78</a:t>
                      </a:r>
                    </a:p>
                  </a:txBody>
                  <a:tcPr marL="9525" marR="9525" marT="9525"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15.367</a:t>
                      </a:r>
                    </a:p>
                  </a:txBody>
                  <a:tcPr marL="9525" marR="9525" marT="9525" marB="0" anchor="b">
                    <a:solidFill>
                      <a:schemeClr val="bg1">
                        <a:lumMod val="85000"/>
                      </a:schemeClr>
                    </a:solidFill>
                  </a:tcPr>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15.408</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725</a:t>
                      </a:r>
                    </a:p>
                  </a:txBody>
                  <a:tcPr marL="9525" marR="9525" marT="9525" marB="0" anchor="b"/>
                </a:tc>
              </a:tr>
              <a:tr h="151996">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2013</a:t>
                      </a:r>
                    </a:p>
                  </a:txBody>
                  <a:tcPr marL="6111" marR="6111" marT="6111"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11.691</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999,28</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4.898</a:t>
                      </a:r>
                    </a:p>
                  </a:txBody>
                  <a:tcPr marL="9525" marR="9525" marT="9525"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17.588</a:t>
                      </a:r>
                    </a:p>
                  </a:txBody>
                  <a:tcPr marL="9525" marR="9525" marT="9525" marB="0" anchor="b">
                    <a:solidFill>
                      <a:schemeClr val="bg1">
                        <a:lumMod val="85000"/>
                      </a:schemeClr>
                    </a:solidFill>
                  </a:tcPr>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91,32</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12.751</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999</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2.590</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0,55</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0,16</a:t>
                      </a:r>
                    </a:p>
                  </a:txBody>
                  <a:tcPr marL="9525" marR="9525" marT="9525"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16.340</a:t>
                      </a:r>
                    </a:p>
                  </a:txBody>
                  <a:tcPr marL="9525" marR="9525" marT="9525" marB="0" anchor="b">
                    <a:solidFill>
                      <a:schemeClr val="bg1">
                        <a:lumMod val="85000"/>
                      </a:schemeClr>
                    </a:solidFill>
                  </a:tcPr>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16.432</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1.156</a:t>
                      </a:r>
                    </a:p>
                  </a:txBody>
                  <a:tcPr marL="9525" marR="9525" marT="9525" marB="0" anchor="b"/>
                </a:tc>
              </a:tr>
              <a:tr h="151996">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2014</a:t>
                      </a:r>
                    </a:p>
                  </a:txBody>
                  <a:tcPr marL="6111" marR="6111" marT="6111"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10.698 </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870,54 </a:t>
                      </a:r>
                    </a:p>
                  </a:txBody>
                  <a:tcPr marL="9525" marR="9525" marT="9525" marB="0" anchor="b"/>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4.445 </a:t>
                      </a:r>
                    </a:p>
                  </a:txBody>
                  <a:tcPr marL="9525" marR="9525" marT="9525"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16.013 </a:t>
                      </a:r>
                    </a:p>
                  </a:txBody>
                  <a:tcPr marL="9525" marR="9525" marT="9525" marB="0" anchor="b">
                    <a:solidFill>
                      <a:schemeClr val="bg1">
                        <a:lumMod val="85000"/>
                      </a:schemeClr>
                    </a:solidFill>
                  </a:tcPr>
                </a:tc>
                <a:tc>
                  <a:txBody>
                    <a:bodyPr/>
                    <a:lstStyle/>
                    <a:p>
                      <a:pPr marL="0" algn="r" defTabSz="914400" rtl="0" eaLnBrk="1" fontAlgn="b" latinLnBrk="0" hangingPunct="1"/>
                      <a:r>
                        <a:rPr lang="es-AR" sz="700" u="none" strike="noStrike" kern="1200">
                          <a:solidFill>
                            <a:schemeClr val="tx1"/>
                          </a:solidFill>
                          <a:effectLst/>
                          <a:latin typeface="+mn-lt"/>
                          <a:ea typeface="+mn-ea"/>
                          <a:cs typeface="+mn-cs"/>
                        </a:rPr>
                        <a:t>112,45 </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12.051 </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871 </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2.117 </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0,73 </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0,00 </a:t>
                      </a:r>
                    </a:p>
                  </a:txBody>
                  <a:tcPr marL="9525" marR="9525" marT="9525" marB="0" anchor="b"/>
                </a:tc>
                <a:tc>
                  <a:txBody>
                    <a:bodyPr/>
                    <a:lstStyle/>
                    <a:p>
                      <a:pPr marL="0" algn="r" defTabSz="914400" rtl="0" eaLnBrk="1" fontAlgn="b" latinLnBrk="0" hangingPunct="1"/>
                      <a:r>
                        <a:rPr lang="es-AR" sz="700" b="1" u="none" strike="noStrike" kern="1200" dirty="0">
                          <a:solidFill>
                            <a:schemeClr val="tx1"/>
                          </a:solidFill>
                          <a:effectLst/>
                          <a:latin typeface="+mn-lt"/>
                          <a:ea typeface="+mn-ea"/>
                          <a:cs typeface="+mn-cs"/>
                        </a:rPr>
                        <a:t>15.039 </a:t>
                      </a:r>
                    </a:p>
                  </a:txBody>
                  <a:tcPr marL="9525" marR="9525" marT="9525" marB="0" anchor="b">
                    <a:solidFill>
                      <a:schemeClr val="bg1">
                        <a:lumMod val="85000"/>
                      </a:schemeClr>
                    </a:solidFill>
                  </a:tcPr>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15.151 </a:t>
                      </a:r>
                    </a:p>
                  </a:txBody>
                  <a:tcPr marL="9525" marR="9525" marT="9525" marB="0" anchor="b"/>
                </a:tc>
                <a:tc>
                  <a:txBody>
                    <a:bodyPr/>
                    <a:lstStyle/>
                    <a:p>
                      <a:pPr marL="0" algn="r" defTabSz="914400" rtl="0" eaLnBrk="1" fontAlgn="b" latinLnBrk="0" hangingPunct="1"/>
                      <a:r>
                        <a:rPr lang="es-AR" sz="700" u="none" strike="noStrike" kern="1200" dirty="0">
                          <a:solidFill>
                            <a:schemeClr val="tx1"/>
                          </a:solidFill>
                          <a:effectLst/>
                          <a:latin typeface="+mn-lt"/>
                          <a:ea typeface="+mn-ea"/>
                          <a:cs typeface="+mn-cs"/>
                        </a:rPr>
                        <a:t>862 </a:t>
                      </a:r>
                    </a:p>
                  </a:txBody>
                  <a:tcPr marL="9525" marR="9525" marT="9525" marB="0" anchor="b"/>
                </a:tc>
              </a:tr>
            </a:tbl>
          </a:graphicData>
        </a:graphic>
      </p:graphicFrame>
      <p:sp>
        <p:nvSpPr>
          <p:cNvPr id="13" name="12 CuadroTexto"/>
          <p:cNvSpPr txBox="1"/>
          <p:nvPr/>
        </p:nvSpPr>
        <p:spPr>
          <a:xfrm>
            <a:off x="8044531" y="6021288"/>
            <a:ext cx="657552" cy="215444"/>
          </a:xfrm>
          <a:prstGeom prst="rect">
            <a:avLst/>
          </a:prstGeom>
          <a:noFill/>
        </p:spPr>
        <p:txBody>
          <a:bodyPr wrap="none" rtlCol="0">
            <a:spAutoFit/>
          </a:bodyPr>
          <a:lstStyle/>
          <a:p>
            <a:r>
              <a:rPr lang="es-AR" sz="800" i="1" dirty="0" smtClean="0"/>
              <a:t>Proyectado</a:t>
            </a:r>
            <a:endParaRPr lang="es-AR" sz="800" i="1" dirty="0"/>
          </a:p>
        </p:txBody>
      </p:sp>
      <p:sp>
        <p:nvSpPr>
          <p:cNvPr id="3" name="2 CuadroTexto"/>
          <p:cNvSpPr txBox="1"/>
          <p:nvPr/>
        </p:nvSpPr>
        <p:spPr>
          <a:xfrm>
            <a:off x="395536" y="3356992"/>
            <a:ext cx="4471096" cy="215444"/>
          </a:xfrm>
          <a:prstGeom prst="rect">
            <a:avLst/>
          </a:prstGeom>
          <a:noFill/>
        </p:spPr>
        <p:txBody>
          <a:bodyPr wrap="none" rtlCol="0">
            <a:spAutoFit/>
          </a:bodyPr>
          <a:lstStyle/>
          <a:p>
            <a:r>
              <a:rPr lang="es-AR" sz="800" i="1" dirty="0" smtClean="0"/>
              <a:t>Valores expresados en m</a:t>
            </a:r>
            <a:r>
              <a:rPr lang="es-AR" sz="800" i="1" baseline="30000" dirty="0" smtClean="0"/>
              <a:t>3</a:t>
            </a:r>
            <a:r>
              <a:rPr lang="es-AR" sz="800" i="1" dirty="0" smtClean="0"/>
              <a:t>; actualizados a mayo de 2014, extrapolados linealmente hasta el 31-12-2014</a:t>
            </a:r>
            <a:endParaRPr lang="es-AR" sz="800" i="1" dirty="0"/>
          </a:p>
        </p:txBody>
      </p:sp>
      <p:graphicFrame>
        <p:nvGraphicFramePr>
          <p:cNvPr id="7" name="1 Gráfico"/>
          <p:cNvGraphicFramePr>
            <a:graphicFrameLocks/>
          </p:cNvGraphicFramePr>
          <p:nvPr>
            <p:extLst>
              <p:ext uri="{D42A27DB-BD31-4B8C-83A1-F6EECF244321}">
                <p14:modId xmlns:p14="http://schemas.microsoft.com/office/powerpoint/2010/main" val="1208325404"/>
              </p:ext>
            </p:extLst>
          </p:nvPr>
        </p:nvGraphicFramePr>
        <p:xfrm>
          <a:off x="179512" y="3680158"/>
          <a:ext cx="8784976"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090149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AR" sz="1800" b="1" u="sng" dirty="0" smtClean="0">
                <a:latin typeface="Arial" panose="020B0604020202020204" pitchFamily="34" charset="0"/>
                <a:cs typeface="Arial" panose="020B0604020202020204" pitchFamily="34" charset="0"/>
              </a:rPr>
              <a:t>Precios de </a:t>
            </a:r>
            <a:r>
              <a:rPr lang="es-AR" sz="1800" b="1" u="sng" dirty="0" smtClean="0">
                <a:latin typeface="Arial" panose="020B0604020202020204" pitchFamily="34" charset="0"/>
                <a:cs typeface="Arial" panose="020B0604020202020204" pitchFamily="34" charset="0"/>
              </a:rPr>
              <a:t>Aceite Crudo de Soja, Biodiesel </a:t>
            </a:r>
            <a:r>
              <a:rPr lang="es-AR" sz="1800" b="1" u="sng" dirty="0" smtClean="0">
                <a:latin typeface="Arial" panose="020B0604020202020204" pitchFamily="34" charset="0"/>
                <a:cs typeface="Arial" panose="020B0604020202020204" pitchFamily="34" charset="0"/>
              </a:rPr>
              <a:t>y </a:t>
            </a:r>
            <a:r>
              <a:rPr lang="es-AR" sz="1800" b="1" u="sng" dirty="0" smtClean="0">
                <a:latin typeface="Arial" panose="020B0604020202020204" pitchFamily="34" charset="0"/>
                <a:cs typeface="Arial" panose="020B0604020202020204" pitchFamily="34" charset="0"/>
              </a:rPr>
              <a:t>Derechos </a:t>
            </a:r>
            <a:r>
              <a:rPr lang="es-AR" sz="1800" b="1" u="sng" dirty="0" smtClean="0">
                <a:latin typeface="Arial" panose="020B0604020202020204" pitchFamily="34" charset="0"/>
                <a:cs typeface="Arial" panose="020B0604020202020204" pitchFamily="34" charset="0"/>
              </a:rPr>
              <a:t>de </a:t>
            </a:r>
            <a:r>
              <a:rPr lang="es-AR" sz="1800" b="1" u="sng" dirty="0" smtClean="0">
                <a:latin typeface="Arial" panose="020B0604020202020204" pitchFamily="34" charset="0"/>
                <a:cs typeface="Arial" panose="020B0604020202020204" pitchFamily="34" charset="0"/>
              </a:rPr>
              <a:t>Exportación</a:t>
            </a:r>
            <a:endParaRPr lang="es-AR" sz="1800" b="1" u="sng" dirty="0">
              <a:latin typeface="Arial" panose="020B0604020202020204" pitchFamily="34" charset="0"/>
              <a:cs typeface="Arial" panose="020B0604020202020204" pitchFamily="34" charset="0"/>
            </a:endParaRPr>
          </a:p>
        </p:txBody>
      </p:sp>
      <p:graphicFrame>
        <p:nvGraphicFramePr>
          <p:cNvPr id="5" name="4 Marcador de contenido"/>
          <p:cNvGraphicFramePr>
            <a:graphicFrameLocks noGrp="1"/>
          </p:cNvGraphicFramePr>
          <p:nvPr>
            <p:ph sz="half" idx="1"/>
            <p:extLst>
              <p:ext uri="{D42A27DB-BD31-4B8C-83A1-F6EECF244321}">
                <p14:modId xmlns:p14="http://schemas.microsoft.com/office/powerpoint/2010/main" val="2581697245"/>
              </p:ext>
            </p:extLst>
          </p:nvPr>
        </p:nvGraphicFramePr>
        <p:xfrm>
          <a:off x="323528" y="1268760"/>
          <a:ext cx="8352160" cy="485740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471202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000" b="1" u="sng" dirty="0" smtClean="0">
                <a:latin typeface="Arial" panose="020B0604020202020204" pitchFamily="34" charset="0"/>
                <a:cs typeface="Arial" panose="020B0604020202020204" pitchFamily="34" charset="0"/>
              </a:rPr>
              <a:t>Evolución del </a:t>
            </a:r>
            <a:r>
              <a:rPr lang="es-AR" sz="2000" b="1" u="sng" dirty="0" smtClean="0">
                <a:latin typeface="Arial" panose="020B0604020202020204" pitchFamily="34" charset="0"/>
                <a:cs typeface="Arial" panose="020B0604020202020204" pitchFamily="34" charset="0"/>
              </a:rPr>
              <a:t>Precio </a:t>
            </a:r>
            <a:r>
              <a:rPr lang="es-AR" sz="2000" b="1" u="sng" dirty="0" smtClean="0">
                <a:latin typeface="Arial" panose="020B0604020202020204" pitchFamily="34" charset="0"/>
                <a:cs typeface="Arial" panose="020B0604020202020204" pitchFamily="34" charset="0"/>
              </a:rPr>
              <a:t>FOB </a:t>
            </a:r>
            <a:r>
              <a:rPr lang="es-AR" sz="2000" b="1" u="sng" dirty="0" smtClean="0">
                <a:latin typeface="Arial" panose="020B0604020202020204" pitchFamily="34" charset="0"/>
                <a:cs typeface="Arial" panose="020B0604020202020204" pitchFamily="34" charset="0"/>
              </a:rPr>
              <a:t>Puertos Argentinos del </a:t>
            </a:r>
            <a:br>
              <a:rPr lang="es-AR" sz="2000" b="1" u="sng" dirty="0" smtClean="0">
                <a:latin typeface="Arial" panose="020B0604020202020204" pitchFamily="34" charset="0"/>
                <a:cs typeface="Arial" panose="020B0604020202020204" pitchFamily="34" charset="0"/>
              </a:rPr>
            </a:br>
            <a:r>
              <a:rPr lang="es-AR" sz="2000" b="1" u="sng" dirty="0" smtClean="0">
                <a:latin typeface="Arial" panose="020B0604020202020204" pitchFamily="34" charset="0"/>
                <a:cs typeface="Arial" panose="020B0604020202020204" pitchFamily="34" charset="0"/>
              </a:rPr>
              <a:t>Aceite Crudo de Soja </a:t>
            </a:r>
            <a:r>
              <a:rPr lang="es-AR" sz="2000" b="1" u="sng" dirty="0" smtClean="0">
                <a:latin typeface="Arial" panose="020B0604020202020204" pitchFamily="34" charset="0"/>
                <a:cs typeface="Arial" panose="020B0604020202020204" pitchFamily="34" charset="0"/>
              </a:rPr>
              <a:t>vs </a:t>
            </a:r>
            <a:r>
              <a:rPr lang="es-AR" sz="2000" b="1" u="sng" dirty="0">
                <a:latin typeface="Arial" panose="020B0604020202020204" pitchFamily="34" charset="0"/>
                <a:cs typeface="Arial" panose="020B0604020202020204" pitchFamily="34" charset="0"/>
              </a:rPr>
              <a:t>M</a:t>
            </a:r>
            <a:r>
              <a:rPr lang="es-AR" sz="2000" b="1" u="sng" dirty="0" smtClean="0">
                <a:latin typeface="Arial" panose="020B0604020202020204" pitchFamily="34" charset="0"/>
                <a:cs typeface="Arial" panose="020B0604020202020204" pitchFamily="34" charset="0"/>
              </a:rPr>
              <a:t>ercado </a:t>
            </a:r>
            <a:r>
              <a:rPr lang="es-AR" sz="2000" b="1" u="sng" dirty="0" smtClean="0">
                <a:latin typeface="Arial" panose="020B0604020202020204" pitchFamily="34" charset="0"/>
                <a:cs typeface="Arial" panose="020B0604020202020204" pitchFamily="34" charset="0"/>
              </a:rPr>
              <a:t>de </a:t>
            </a:r>
            <a:r>
              <a:rPr lang="es-AR" sz="2000" b="1" u="sng" dirty="0" smtClean="0">
                <a:latin typeface="Arial" panose="020B0604020202020204" pitchFamily="34" charset="0"/>
                <a:cs typeface="Arial" panose="020B0604020202020204" pitchFamily="34" charset="0"/>
              </a:rPr>
              <a:t>Futuros </a:t>
            </a:r>
            <a:r>
              <a:rPr lang="es-AR" sz="2000" b="1" u="sng" dirty="0" smtClean="0">
                <a:latin typeface="Arial" panose="020B0604020202020204" pitchFamily="34" charset="0"/>
                <a:cs typeface="Arial" panose="020B0604020202020204" pitchFamily="34" charset="0"/>
              </a:rPr>
              <a:t>de Chicago</a:t>
            </a:r>
            <a:endParaRPr lang="es-AR" sz="2000" b="1" u="sng" dirty="0">
              <a:latin typeface="Arial" panose="020B0604020202020204" pitchFamily="34" charset="0"/>
              <a:cs typeface="Arial" panose="020B0604020202020204" pitchFamily="34" charset="0"/>
            </a:endParaRPr>
          </a:p>
        </p:txBody>
      </p:sp>
      <p:sp>
        <p:nvSpPr>
          <p:cNvPr id="3" name="2 Marcador de contenido"/>
          <p:cNvSpPr>
            <a:spLocks noGrp="1"/>
          </p:cNvSpPr>
          <p:nvPr>
            <p:ph sz="half" idx="1"/>
          </p:nvPr>
        </p:nvSpPr>
        <p:spPr/>
        <p:txBody>
          <a:bodyPr/>
          <a:lstStyle/>
          <a:p>
            <a:endParaRPr lang="es-AR"/>
          </a:p>
        </p:txBody>
      </p:sp>
    </p:spTree>
    <p:extLst>
      <p:ext uri="{BB962C8B-B14F-4D97-AF65-F5344CB8AC3E}">
        <p14:creationId xmlns:p14="http://schemas.microsoft.com/office/powerpoint/2010/main" val="23882468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a:graphicFrameLocks/>
          </p:cNvGraphicFramePr>
          <p:nvPr>
            <p:extLst>
              <p:ext uri="{D42A27DB-BD31-4B8C-83A1-F6EECF244321}">
                <p14:modId xmlns:p14="http://schemas.microsoft.com/office/powerpoint/2010/main" val="3924283525"/>
              </p:ext>
            </p:extLst>
          </p:nvPr>
        </p:nvGraphicFramePr>
        <p:xfrm>
          <a:off x="107504" y="260648"/>
          <a:ext cx="8928992" cy="628778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78893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116013" y="404664"/>
            <a:ext cx="7559675" cy="863749"/>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smtClean="0">
                <a:latin typeface="Arial" panose="020B0604020202020204" pitchFamily="34" charset="0"/>
                <a:cs typeface="Arial" panose="020B0604020202020204" pitchFamily="34" charset="0"/>
              </a:rPr>
              <a:t>Desafíos a futuro (I)</a:t>
            </a:r>
          </a:p>
        </p:txBody>
      </p:sp>
      <p:sp>
        <p:nvSpPr>
          <p:cNvPr id="3" name="Rectangle 3"/>
          <p:cNvSpPr txBox="1">
            <a:spLocks noChangeArrowheads="1"/>
          </p:cNvSpPr>
          <p:nvPr/>
        </p:nvSpPr>
        <p:spPr>
          <a:xfrm>
            <a:off x="1187624" y="1556792"/>
            <a:ext cx="7488064" cy="4896396"/>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64008" indent="0" algn="just">
              <a:spcBef>
                <a:spcPts val="0"/>
              </a:spcBef>
              <a:buFont typeface="Arial" panose="020B0604020202020204" pitchFamily="34" charset="0"/>
              <a:buNone/>
            </a:pPr>
            <a:r>
              <a:rPr lang="es-AR" sz="2000" b="1" dirty="0" smtClean="0">
                <a:latin typeface="Arial" panose="020B0604020202020204" pitchFamily="34" charset="0"/>
                <a:cs typeface="Arial" panose="020B0604020202020204" pitchFamily="34" charset="0"/>
              </a:rPr>
              <a:t>	- </a:t>
            </a:r>
            <a:r>
              <a:rPr lang="es-AR" sz="2000" dirty="0" smtClean="0">
                <a:latin typeface="Arial" panose="020B0604020202020204" pitchFamily="34" charset="0"/>
                <a:cs typeface="Arial" panose="020B0604020202020204" pitchFamily="34" charset="0"/>
              </a:rPr>
              <a:t>Reabrir el mercado europeo para las 	exportaciones de biodiesel argentino, 	injustamente sancionado por </a:t>
            </a:r>
            <a:r>
              <a:rPr lang="es-AR" sz="2000" dirty="0" err="1" smtClean="0">
                <a:latin typeface="Arial" panose="020B0604020202020204" pitchFamily="34" charset="0"/>
                <a:cs typeface="Arial" panose="020B0604020202020204" pitchFamily="34" charset="0"/>
              </a:rPr>
              <a:t>antidúmping</a:t>
            </a:r>
            <a:r>
              <a:rPr lang="es-AR" sz="2000" dirty="0" smtClean="0">
                <a:latin typeface="Arial" panose="020B0604020202020204" pitchFamily="34" charset="0"/>
                <a:cs typeface="Arial" panose="020B0604020202020204" pitchFamily="34" charset="0"/>
              </a:rPr>
              <a:t> –	actualmente existe un panel constituido en el seno de la OMC  por pedido de la Cancillería 	Argentina donde se discute la sanción-</a:t>
            </a:r>
          </a:p>
          <a:p>
            <a:pPr marL="64008" indent="0" algn="just">
              <a:spcBef>
                <a:spcPts val="0"/>
              </a:spcBef>
              <a:buFont typeface="Arial" panose="020B0604020202020204" pitchFamily="34" charset="0"/>
              <a:buNone/>
            </a:pPr>
            <a:endParaRPr lang="es-AR" sz="2000" dirty="0" smtClean="0">
              <a:latin typeface="Arial" panose="020B0604020202020204" pitchFamily="34" charset="0"/>
              <a:cs typeface="Arial" panose="020B0604020202020204" pitchFamily="34" charset="0"/>
            </a:endParaRP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 Lograr que el Organismo de Control Ambiental 	de los EE.UU. –EPA- registre al biodiesel argentino, permitiendo que opere el mismo con el 	protocolo de sustentabilidad presentado por CARBIO –la cámara que nuclea a los principales exportadores de biodiesel-.</a:t>
            </a: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a:t>
            </a:r>
          </a:p>
          <a:p>
            <a:pPr marL="64008" indent="0" algn="just">
              <a:buFont typeface="Arial" panose="020B0604020202020204" pitchFamily="34" charset="0"/>
              <a:buNone/>
            </a:pPr>
            <a:r>
              <a:rPr lang="es-AR" sz="2000" dirty="0" smtClean="0">
                <a:latin typeface="Arial" panose="020B0604020202020204" pitchFamily="34" charset="0"/>
                <a:cs typeface="Arial" panose="020B0604020202020204" pitchFamily="34" charset="0"/>
              </a:rPr>
              <a:t>	- Aumentar el comercio internacional de biocombustibles, limitando al creciente 	proteccionismo.</a:t>
            </a:r>
            <a:endParaRPr lang="es-AR" sz="2000" dirty="0" smtClean="0"/>
          </a:p>
        </p:txBody>
      </p:sp>
    </p:spTree>
    <p:extLst>
      <p:ext uri="{BB962C8B-B14F-4D97-AF65-F5344CB8AC3E}">
        <p14:creationId xmlns:p14="http://schemas.microsoft.com/office/powerpoint/2010/main" val="28090729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1116013" y="404664"/>
            <a:ext cx="7559675" cy="863749"/>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000" b="1" u="sng" dirty="0" smtClean="0">
                <a:latin typeface="Arial" panose="020B0604020202020204" pitchFamily="34" charset="0"/>
                <a:cs typeface="Arial" panose="020B0604020202020204" pitchFamily="34" charset="0"/>
              </a:rPr>
              <a:t>Desafíos a futuro (II)</a:t>
            </a:r>
          </a:p>
        </p:txBody>
      </p:sp>
      <p:sp>
        <p:nvSpPr>
          <p:cNvPr id="4" name="Rectangle 3"/>
          <p:cNvSpPr txBox="1">
            <a:spLocks noChangeArrowheads="1"/>
          </p:cNvSpPr>
          <p:nvPr/>
        </p:nvSpPr>
        <p:spPr>
          <a:xfrm>
            <a:off x="1259632" y="1556792"/>
            <a:ext cx="7416056" cy="4896396"/>
          </a:xfrm>
          <a:prstGeom prst="rect">
            <a:avLst/>
          </a:prstGeom>
        </p:spPr>
        <p:txBody>
          <a:bodyPr>
            <a:normAutofit fontScale="2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64008" indent="0" algn="just">
              <a:lnSpc>
                <a:spcPct val="120000"/>
              </a:lnSpc>
              <a:spcBef>
                <a:spcPts val="0"/>
              </a:spcBef>
              <a:buFont typeface="Arial" panose="020B0604020202020204" pitchFamily="34" charset="0"/>
              <a:buNone/>
            </a:pPr>
            <a:r>
              <a:rPr lang="es-AR" sz="2100" b="1" dirty="0" smtClean="0">
                <a:latin typeface="Arial" panose="020B0604020202020204" pitchFamily="34" charset="0"/>
                <a:cs typeface="Arial" panose="020B0604020202020204" pitchFamily="34" charset="0"/>
              </a:rPr>
              <a:t>	</a:t>
            </a:r>
            <a:r>
              <a:rPr lang="es-AR" sz="6400" dirty="0">
                <a:latin typeface="Arial" panose="020B0604020202020204" pitchFamily="34" charset="0"/>
                <a:cs typeface="Arial" panose="020B0604020202020204" pitchFamily="34" charset="0"/>
              </a:rPr>
              <a:t>-  Consolidar </a:t>
            </a:r>
            <a:r>
              <a:rPr lang="es-AR" sz="6200" dirty="0" smtClean="0">
                <a:latin typeface="Arial" panose="020B0604020202020204" pitchFamily="34" charset="0"/>
                <a:cs typeface="Arial" panose="020B0604020202020204" pitchFamily="34" charset="0"/>
              </a:rPr>
              <a:t>los programas de utilización de biocombustibles en el mercado interno, de manera de dar plena utilización a la capacidad instalada que se programa para su abastecimiento, complementando de manera creciente la oferta nacional de combustibles líquidos.</a:t>
            </a:r>
          </a:p>
          <a:p>
            <a:pPr marL="64008" indent="0" algn="just">
              <a:lnSpc>
                <a:spcPct val="120000"/>
              </a:lnSpc>
              <a:spcBef>
                <a:spcPts val="0"/>
              </a:spcBef>
              <a:buFont typeface="Arial" panose="020B0604020202020204" pitchFamily="34" charset="0"/>
              <a:buNone/>
            </a:pPr>
            <a:endParaRPr lang="es-AR" sz="6200" dirty="0" smtClean="0">
              <a:latin typeface="Arial" panose="020B0604020202020204" pitchFamily="34" charset="0"/>
              <a:cs typeface="Arial" panose="020B0604020202020204" pitchFamily="34" charset="0"/>
            </a:endParaRPr>
          </a:p>
          <a:p>
            <a:pPr marL="64008" indent="0" algn="just">
              <a:lnSpc>
                <a:spcPct val="120000"/>
              </a:lnSpc>
              <a:spcBef>
                <a:spcPts val="0"/>
              </a:spcBef>
              <a:buFont typeface="Arial" panose="020B0604020202020204" pitchFamily="34" charset="0"/>
              <a:buNone/>
            </a:pPr>
            <a:r>
              <a:rPr lang="es-AR" sz="6200" dirty="0" smtClean="0">
                <a:latin typeface="Arial" panose="020B0604020202020204" pitchFamily="34" charset="0"/>
                <a:cs typeface="Arial" panose="020B0604020202020204" pitchFamily="34" charset="0"/>
              </a:rPr>
              <a:t>	- Mejorar la infraestructura y logística involucrada en la operatoria de producción y comercialización de biocombustibles.</a:t>
            </a:r>
          </a:p>
          <a:p>
            <a:pPr marL="64008" indent="0" algn="just">
              <a:lnSpc>
                <a:spcPct val="120000"/>
              </a:lnSpc>
              <a:spcBef>
                <a:spcPts val="0"/>
              </a:spcBef>
              <a:buFont typeface="Arial" panose="020B0604020202020204" pitchFamily="34" charset="0"/>
              <a:buNone/>
            </a:pPr>
            <a:endParaRPr lang="es-AR" sz="6200" dirty="0" smtClean="0">
              <a:latin typeface="Arial" panose="020B0604020202020204" pitchFamily="34" charset="0"/>
              <a:cs typeface="Arial" panose="020B0604020202020204" pitchFamily="34" charset="0"/>
            </a:endParaRPr>
          </a:p>
          <a:p>
            <a:pPr marL="64008" indent="0" algn="just">
              <a:lnSpc>
                <a:spcPct val="120000"/>
              </a:lnSpc>
              <a:spcBef>
                <a:spcPts val="0"/>
              </a:spcBef>
              <a:buFont typeface="Arial" panose="020B0604020202020204" pitchFamily="34" charset="0"/>
              <a:buNone/>
            </a:pPr>
            <a:r>
              <a:rPr lang="es-AR" sz="6200" dirty="0" smtClean="0">
                <a:latin typeface="Arial" panose="020B0604020202020204" pitchFamily="34" charset="0"/>
                <a:cs typeface="Arial" panose="020B0604020202020204" pitchFamily="34" charset="0"/>
              </a:rPr>
              <a:t>	- Lograr avances en investigación y desarrollo para la obtención de mejores materias primas y procesos industriales, acorde con las crecientes exigencias de los mercados, tanto en materia de 	biocombustibles como en óleo y </a:t>
            </a:r>
            <a:r>
              <a:rPr lang="es-AR" sz="6200" dirty="0" err="1" smtClean="0">
                <a:latin typeface="Arial" panose="020B0604020202020204" pitchFamily="34" charset="0"/>
                <a:cs typeface="Arial" panose="020B0604020202020204" pitchFamily="34" charset="0"/>
              </a:rPr>
              <a:t>alcoquímica</a:t>
            </a:r>
            <a:r>
              <a:rPr lang="es-AR" sz="6200" dirty="0" smtClean="0">
                <a:latin typeface="Arial" panose="020B0604020202020204" pitchFamily="34" charset="0"/>
                <a:cs typeface="Arial" panose="020B0604020202020204" pitchFamily="34" charset="0"/>
              </a:rPr>
              <a:t>.</a:t>
            </a:r>
          </a:p>
          <a:p>
            <a:pPr marL="64008" indent="0" algn="just">
              <a:lnSpc>
                <a:spcPct val="120000"/>
              </a:lnSpc>
              <a:buFont typeface="Arial" panose="020B0604020202020204" pitchFamily="34" charset="0"/>
              <a:buNone/>
            </a:pPr>
            <a:r>
              <a:rPr lang="es-AR" sz="6200" dirty="0" smtClean="0">
                <a:latin typeface="Arial" panose="020B0604020202020204" pitchFamily="34" charset="0"/>
                <a:cs typeface="Arial" panose="020B0604020202020204" pitchFamily="34" charset="0"/>
              </a:rPr>
              <a:t>	</a:t>
            </a:r>
          </a:p>
          <a:p>
            <a:pPr marL="64008" indent="0" algn="just">
              <a:lnSpc>
                <a:spcPct val="120000"/>
              </a:lnSpc>
              <a:buFont typeface="Arial" panose="020B0604020202020204" pitchFamily="34" charset="0"/>
              <a:buNone/>
            </a:pPr>
            <a:r>
              <a:rPr lang="es-AR" sz="6200" dirty="0" smtClean="0">
                <a:latin typeface="Arial" panose="020B0604020202020204" pitchFamily="34" charset="0"/>
                <a:cs typeface="Arial" panose="020B0604020202020204" pitchFamily="34" charset="0"/>
              </a:rPr>
              <a:t>	- Hacer más eficiente en general, a toda la cadena de valor.</a:t>
            </a:r>
          </a:p>
          <a:p>
            <a:pPr marL="64008" indent="0" algn="just">
              <a:lnSpc>
                <a:spcPct val="120000"/>
              </a:lnSpc>
              <a:buFont typeface="Arial" panose="020B0604020202020204" pitchFamily="34" charset="0"/>
              <a:buNone/>
            </a:pPr>
            <a:endParaRPr lang="es-AR" sz="6200" dirty="0" smtClean="0">
              <a:latin typeface="Arial" panose="020B0604020202020204" pitchFamily="34" charset="0"/>
              <a:cs typeface="Arial" panose="020B0604020202020204" pitchFamily="34" charset="0"/>
            </a:endParaRPr>
          </a:p>
          <a:p>
            <a:pPr marL="64008" indent="0" algn="just">
              <a:lnSpc>
                <a:spcPct val="120000"/>
              </a:lnSpc>
              <a:buFont typeface="Arial" panose="020B0604020202020204" pitchFamily="34" charset="0"/>
              <a:buNone/>
            </a:pPr>
            <a:r>
              <a:rPr lang="es-AR" sz="6200" dirty="0" smtClean="0">
                <a:latin typeface="Arial" panose="020B0604020202020204" pitchFamily="34" charset="0"/>
                <a:cs typeface="Arial" panose="020B0604020202020204" pitchFamily="34" charset="0"/>
              </a:rPr>
              <a:t>	- Optimizar la legislación para que la misma esté 	acorde a las exigencias de estos tiempos, luego de los logros ya obtenidos e internalizando esta valiosa experiencia, a los efectos de solucionar los problemas 	hoy existentes.</a:t>
            </a:r>
          </a:p>
        </p:txBody>
      </p:sp>
    </p:spTree>
    <p:extLst>
      <p:ext uri="{BB962C8B-B14F-4D97-AF65-F5344CB8AC3E}">
        <p14:creationId xmlns:p14="http://schemas.microsoft.com/office/powerpoint/2010/main" val="3912676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457200" y="2924944"/>
            <a:ext cx="8229600" cy="280831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sz="2800" dirty="0" smtClean="0"/>
              <a:t>Muchas gracias!!!</a:t>
            </a:r>
            <a:br>
              <a:rPr lang="es-ES" sz="2800" dirty="0" smtClean="0"/>
            </a:br>
            <a:r>
              <a:rPr lang="es-ES" sz="2800" dirty="0" smtClean="0"/>
              <a:t>claudiomolina2006@yahoo.com.ar</a:t>
            </a:r>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548680"/>
            <a:ext cx="5400600" cy="2376264"/>
          </a:xfrm>
          <a:prstGeom prst="rect">
            <a:avLst/>
          </a:prstGeom>
        </p:spPr>
      </p:pic>
    </p:spTree>
    <p:extLst>
      <p:ext uri="{BB962C8B-B14F-4D97-AF65-F5344CB8AC3E}">
        <p14:creationId xmlns:p14="http://schemas.microsoft.com/office/powerpoint/2010/main" val="2983561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2230</TotalTime>
  <Words>1638</Words>
  <Application>Microsoft Office PowerPoint</Application>
  <PresentationFormat>Presentación en pantalla (4:3)</PresentationFormat>
  <Paragraphs>877</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Evolución de la Capacidad Instalada y Producción de Biodiesel</vt:lpstr>
      <vt:lpstr>Capacidad de Producción por Cámara</vt:lpstr>
      <vt:lpstr>Empresas Elaboradoras de Biodiesel Agrupadas en CARBIO</vt:lpstr>
      <vt:lpstr>Pymes Elaboradoras de Biodiesel</vt:lpstr>
      <vt:lpstr>Producción de Biodiesel (tns.)</vt:lpstr>
      <vt:lpstr>Exportaciones de Biodiesel (tns.)</vt:lpstr>
      <vt:lpstr>Evolución del Corte de Biodiesel (%)</vt:lpstr>
      <vt:lpstr>Balance de Oferta y Demanda de Gasoil</vt:lpstr>
      <vt:lpstr>Precios de Aceite Crudo de Soja, Biodiesel y Derechos de Exportación</vt:lpstr>
      <vt:lpstr>Evolución del Precio FOB Puertos Argentinos del  Aceite Crudo de Soja vs Mercado de Futuros de Chicago</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Emiliano Huergo</dc:creator>
  <cp:lastModifiedBy>Claudio</cp:lastModifiedBy>
  <cp:revision>62</cp:revision>
  <dcterms:created xsi:type="dcterms:W3CDTF">2014-04-04T13:37:34Z</dcterms:created>
  <dcterms:modified xsi:type="dcterms:W3CDTF">2014-09-25T05:42:22Z</dcterms:modified>
</cp:coreProperties>
</file>